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7.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54" r:id="rId2"/>
    <p:sldMasterId id="2147483793" r:id="rId3"/>
    <p:sldMasterId id="2147483811" r:id="rId4"/>
    <p:sldMasterId id="2147483824" r:id="rId5"/>
    <p:sldMasterId id="2147483842" r:id="rId6"/>
    <p:sldMasterId id="2147483857" r:id="rId7"/>
    <p:sldMasterId id="2147483868" r:id="rId8"/>
    <p:sldMasterId id="2147483879" r:id="rId9"/>
    <p:sldMasterId id="2147483897" r:id="rId10"/>
    <p:sldMasterId id="2147483912" r:id="rId11"/>
    <p:sldMasterId id="2147483923" r:id="rId12"/>
  </p:sldMasterIdLst>
  <p:notesMasterIdLst>
    <p:notesMasterId r:id="rId50"/>
  </p:notesMasterIdLst>
  <p:handoutMasterIdLst>
    <p:handoutMasterId r:id="rId51"/>
  </p:handoutMasterIdLst>
  <p:sldIdLst>
    <p:sldId id="789" r:id="rId13"/>
    <p:sldId id="792" r:id="rId14"/>
    <p:sldId id="1014" r:id="rId15"/>
    <p:sldId id="991" r:id="rId16"/>
    <p:sldId id="881" r:id="rId17"/>
    <p:sldId id="943" r:id="rId18"/>
    <p:sldId id="1005" r:id="rId19"/>
    <p:sldId id="945" r:id="rId20"/>
    <p:sldId id="1015" r:id="rId21"/>
    <p:sldId id="903" r:id="rId22"/>
    <p:sldId id="1016" r:id="rId23"/>
    <p:sldId id="1009" r:id="rId24"/>
    <p:sldId id="1013" r:id="rId25"/>
    <p:sldId id="951" r:id="rId26"/>
    <p:sldId id="1001" r:id="rId27"/>
    <p:sldId id="976" r:id="rId28"/>
    <p:sldId id="977" r:id="rId29"/>
    <p:sldId id="1003" r:id="rId30"/>
    <p:sldId id="1002" r:id="rId31"/>
    <p:sldId id="963" r:id="rId32"/>
    <p:sldId id="894" r:id="rId33"/>
    <p:sldId id="895" r:id="rId34"/>
    <p:sldId id="926" r:id="rId35"/>
    <p:sldId id="1000" r:id="rId36"/>
    <p:sldId id="925" r:id="rId37"/>
    <p:sldId id="924" r:id="rId38"/>
    <p:sldId id="937" r:id="rId39"/>
    <p:sldId id="962" r:id="rId40"/>
    <p:sldId id="1006" r:id="rId41"/>
    <p:sldId id="1022" r:id="rId42"/>
    <p:sldId id="1008" r:id="rId43"/>
    <p:sldId id="1017" r:id="rId44"/>
    <p:sldId id="1019" r:id="rId45"/>
    <p:sldId id="1020" r:id="rId46"/>
    <p:sldId id="1021" r:id="rId47"/>
    <p:sldId id="999" r:id="rId48"/>
    <p:sldId id="778" r:id="rId4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3399"/>
    <a:srgbClr val="C0504D"/>
    <a:srgbClr val="000099"/>
    <a:srgbClr val="CC0000"/>
    <a:srgbClr val="0033CC"/>
    <a:srgbClr val="427D9B"/>
    <a:srgbClr val="A5002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8" autoAdjust="0"/>
    <p:restoredTop sz="86811" autoAdjust="0"/>
  </p:normalViewPr>
  <p:slideViewPr>
    <p:cSldViewPr>
      <p:cViewPr varScale="1">
        <p:scale>
          <a:sx n="104" d="100"/>
          <a:sy n="104" d="100"/>
        </p:scale>
        <p:origin x="10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Arcview%20Projects\Sauk%20County\scil_sta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Arcview%20Projects\Sauk%20County\job_churn_1995_201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Presentations%20and%20Publications\ICC\icc_growth_composit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Arcview%20Projects\Sauk%20County\SCDC%202015\regional_relocation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Arcview%20Projects\Columbia%20County\CCEDC%20Presentation\us_wi_employment_change_by_stagexlsx.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Arcview%20Projects\Columbia%20County\CCEDC%20Presentation\us_wi_employment_change_by_stagexlsx.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Arcview%20Projects\Sauk%20County\SCDC%202015\sauk_employment_by_industry_201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Arcview%20Projects\Sauk%20County\sauk_avg_wage.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Arcview%20Projects\Sauk%20County\SCIL%20Updates%202012\sauk_pci_trend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rcview%20Projects\Sauk%20County\scil_sta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Arcview%20Projects\Sauk%20County\SCDC%202015\sauk_soi_migration_2004_201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Arcview%20Projects\Sauk%20County\sauk_migration_by_ag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Presentations%20and%20Publications\WBEDC\sauk_age_18_65_converge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Arcview%20Projects\Sauk%20County\BEDC%20Presentation\sauk_industry_by_age_20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Arcview%20Projects\Sauk%20County\BEDC%20Presentation\sauk_industry_by_age_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Arcview%20Projects\Sauk%20County\SCDC%202015\manufacturing_new_hir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Arcview%20Projects\Sauk%20County\sauk_employ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b="1" i="0" baseline="0" dirty="0" smtClean="0"/>
              <a:t>Population Growth Trends 1970 to 2013</a:t>
            </a:r>
            <a:endParaRPr lang="en-US" sz="2000" dirty="0" smtClean="0"/>
          </a:p>
          <a:p>
            <a:pPr>
              <a:defRPr sz="2000"/>
            </a:pPr>
            <a:r>
              <a:rPr lang="en-US" sz="2000" b="1" i="1" baseline="0" dirty="0" smtClean="0"/>
              <a:t>Percent Change in Population Since 1970</a:t>
            </a:r>
            <a:endParaRPr lang="en-US" sz="2000" b="1" i="1" baseline="0" dirty="0"/>
          </a:p>
        </c:rich>
      </c:tx>
      <c:layout>
        <c:manualLayout>
          <c:xMode val="edge"/>
          <c:yMode val="edge"/>
          <c:x val="0.26637150043744612"/>
          <c:y val="2.2222222222222292E-2"/>
        </c:manualLayout>
      </c:layout>
      <c:overlay val="0"/>
    </c:title>
    <c:autoTitleDeleted val="0"/>
    <c:plotArea>
      <c:layout>
        <c:manualLayout>
          <c:layoutTarget val="inner"/>
          <c:xMode val="edge"/>
          <c:yMode val="edge"/>
          <c:x val="0.12567465004374453"/>
          <c:y val="0.1436945173519977"/>
          <c:w val="0.84915102799650055"/>
          <c:h val="0.72288174394867455"/>
        </c:manualLayout>
      </c:layout>
      <c:lineChart>
        <c:grouping val="standard"/>
        <c:varyColors val="0"/>
        <c:ser>
          <c:idx val="1"/>
          <c:order val="0"/>
          <c:tx>
            <c:strRef>
              <c:f>Sheet5!$A$11</c:f>
              <c:strCache>
                <c:ptCount val="1"/>
                <c:pt idx="0">
                  <c:v>Sauk County</c:v>
                </c:pt>
              </c:strCache>
            </c:strRef>
          </c:tx>
          <c:spPr>
            <a:ln w="38100">
              <a:solidFill>
                <a:srgbClr val="C00000"/>
              </a:solidFill>
            </a:ln>
          </c:spPr>
          <c:marker>
            <c:symbol val="none"/>
          </c:marker>
          <c:cat>
            <c:numRef>
              <c:f>Sheet5!$B$8:$AS$8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Sheet5!$B$11:$AS$11</c:f>
              <c:numCache>
                <c:formatCode>0.0%</c:formatCode>
                <c:ptCount val="44"/>
                <c:pt idx="0">
                  <c:v>0</c:v>
                </c:pt>
                <c:pt idx="1">
                  <c:v>5.7917531585556497E-3</c:v>
                </c:pt>
                <c:pt idx="2">
                  <c:v>2.6037261987135133E-2</c:v>
                </c:pt>
                <c:pt idx="3">
                  <c:v>4.7307859870326235E-2</c:v>
                </c:pt>
                <c:pt idx="4">
                  <c:v>5.1485097767868582E-2</c:v>
                </c:pt>
                <c:pt idx="5">
                  <c:v>7.9726301222418694E-2</c:v>
                </c:pt>
                <c:pt idx="6">
                  <c:v>7.926501114784347E-2</c:v>
                </c:pt>
                <c:pt idx="7">
                  <c:v>8.8900848261192697E-2</c:v>
                </c:pt>
                <c:pt idx="8">
                  <c:v>8.8926475487557985E-2</c:v>
                </c:pt>
                <c:pt idx="9">
                  <c:v>0.10009994618282464</c:v>
                </c:pt>
                <c:pt idx="10">
                  <c:v>0.11865405807129495</c:v>
                </c:pt>
                <c:pt idx="11">
                  <c:v>0.13479921068142794</c:v>
                </c:pt>
                <c:pt idx="12">
                  <c:v>0.14110350836728941</c:v>
                </c:pt>
                <c:pt idx="13">
                  <c:v>0.14458881115296893</c:v>
                </c:pt>
                <c:pt idx="14">
                  <c:v>0.15130314446067503</c:v>
                </c:pt>
                <c:pt idx="15">
                  <c:v>0.15358396760718587</c:v>
                </c:pt>
                <c:pt idx="16">
                  <c:v>0.16122088106404245</c:v>
                </c:pt>
                <c:pt idx="17">
                  <c:v>0.16309166858870863</c:v>
                </c:pt>
                <c:pt idx="18">
                  <c:v>0.1756233822813357</c:v>
                </c:pt>
                <c:pt idx="19">
                  <c:v>0.18820635042669331</c:v>
                </c:pt>
                <c:pt idx="20">
                  <c:v>0.2087081315189257</c:v>
                </c:pt>
                <c:pt idx="21">
                  <c:v>0.22341815945260243</c:v>
                </c:pt>
                <c:pt idx="22">
                  <c:v>0.24919914917608468</c:v>
                </c:pt>
                <c:pt idx="23">
                  <c:v>0.27308372414853538</c:v>
                </c:pt>
                <c:pt idx="24">
                  <c:v>0.29273980677071321</c:v>
                </c:pt>
                <c:pt idx="25">
                  <c:v>0.31703441736500859</c:v>
                </c:pt>
                <c:pt idx="26">
                  <c:v>0.34068834730017172</c:v>
                </c:pt>
                <c:pt idx="27">
                  <c:v>0.36544424796904229</c:v>
                </c:pt>
                <c:pt idx="28">
                  <c:v>0.37702775428615359</c:v>
                </c:pt>
                <c:pt idx="29">
                  <c:v>0.40045103918402913</c:v>
                </c:pt>
                <c:pt idx="30">
                  <c:v>0.41841572486609774</c:v>
                </c:pt>
                <c:pt idx="31">
                  <c:v>0.4264114194920684</c:v>
                </c:pt>
                <c:pt idx="32">
                  <c:v>0.44322287998769894</c:v>
                </c:pt>
                <c:pt idx="33">
                  <c:v>0.46321211655262551</c:v>
                </c:pt>
                <c:pt idx="34">
                  <c:v>0.48689167371415393</c:v>
                </c:pt>
                <c:pt idx="35">
                  <c:v>0.50831603495553679</c:v>
                </c:pt>
                <c:pt idx="36">
                  <c:v>0.52687014684400713</c:v>
                </c:pt>
                <c:pt idx="37">
                  <c:v>0.5476025729735271</c:v>
                </c:pt>
                <c:pt idx="38">
                  <c:v>0.56918069757310163</c:v>
                </c:pt>
                <c:pt idx="39">
                  <c:v>0.57766330950001277</c:v>
                </c:pt>
                <c:pt idx="40">
                  <c:v>0.5894262064016812</c:v>
                </c:pt>
                <c:pt idx="41">
                  <c:v>0.59970272417416259</c:v>
                </c:pt>
                <c:pt idx="42">
                  <c:v>0.60421311601445371</c:v>
                </c:pt>
                <c:pt idx="43">
                  <c:v>0.61866687168447754</c:v>
                </c:pt>
              </c:numCache>
            </c:numRef>
          </c:val>
          <c:smooth val="1"/>
        </c:ser>
        <c:ser>
          <c:idx val="3"/>
          <c:order val="1"/>
          <c:tx>
            <c:strRef>
              <c:f>Sheet5!$A$10</c:f>
              <c:strCache>
                <c:ptCount val="1"/>
                <c:pt idx="0">
                  <c:v>Dane County</c:v>
                </c:pt>
              </c:strCache>
            </c:strRef>
          </c:tx>
          <c:spPr>
            <a:ln w="34925">
              <a:solidFill>
                <a:srgbClr val="FFCC00"/>
              </a:solidFill>
              <a:prstDash val="solid"/>
            </a:ln>
          </c:spPr>
          <c:marker>
            <c:symbol val="none"/>
          </c:marker>
          <c:cat>
            <c:numRef>
              <c:f>Sheet5!$B$8:$AS$8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Sheet5!$B$10:$AS$10</c:f>
              <c:numCache>
                <c:formatCode>0.0%</c:formatCode>
                <c:ptCount val="44"/>
                <c:pt idx="0">
                  <c:v>0</c:v>
                </c:pt>
                <c:pt idx="1">
                  <c:v>1.1320262066643534E-2</c:v>
                </c:pt>
                <c:pt idx="2">
                  <c:v>8.1354721013086155E-3</c:v>
                </c:pt>
                <c:pt idx="3">
                  <c:v>1.8054014312659111E-2</c:v>
                </c:pt>
                <c:pt idx="4">
                  <c:v>4.0361286421526019E-2</c:v>
                </c:pt>
                <c:pt idx="5">
                  <c:v>3.3191214514671677E-2</c:v>
                </c:pt>
                <c:pt idx="6">
                  <c:v>5.2664126622026929E-2</c:v>
                </c:pt>
                <c:pt idx="7">
                  <c:v>6.6681325174957312E-2</c:v>
                </c:pt>
                <c:pt idx="8">
                  <c:v>8.4051657499373003E-2</c:v>
                </c:pt>
                <c:pt idx="9">
                  <c:v>9.2602835734236666E-2</c:v>
                </c:pt>
                <c:pt idx="10">
                  <c:v>0.11434667143068186</c:v>
                </c:pt>
                <c:pt idx="11">
                  <c:v>0.12280165320488816</c:v>
                </c:pt>
                <c:pt idx="12">
                  <c:v>0.13095430324559987</c:v>
                </c:pt>
                <c:pt idx="13">
                  <c:v>0.1399589790807054</c:v>
                </c:pt>
                <c:pt idx="14">
                  <c:v>0.15223089899028072</c:v>
                </c:pt>
                <c:pt idx="15">
                  <c:v>0.16882822404155687</c:v>
                </c:pt>
                <c:pt idx="16">
                  <c:v>0.18519536470483147</c:v>
                </c:pt>
                <c:pt idx="17">
                  <c:v>0.20252103438679911</c:v>
                </c:pt>
                <c:pt idx="18">
                  <c:v>0.22438511565906599</c:v>
                </c:pt>
                <c:pt idx="19">
                  <c:v>0.23994832875827546</c:v>
                </c:pt>
                <c:pt idx="20">
                  <c:v>0.26582174108722612</c:v>
                </c:pt>
                <c:pt idx="21">
                  <c:v>0.29587969945477222</c:v>
                </c:pt>
                <c:pt idx="22">
                  <c:v>0.32394501685155858</c:v>
                </c:pt>
                <c:pt idx="23">
                  <c:v>0.35496837541355891</c:v>
                </c:pt>
                <c:pt idx="24">
                  <c:v>0.37692521755860253</c:v>
                </c:pt>
                <c:pt idx="25">
                  <c:v>0.3968378849146772</c:v>
                </c:pt>
                <c:pt idx="26">
                  <c:v>0.41550686945796728</c:v>
                </c:pt>
                <c:pt idx="27">
                  <c:v>0.4372988033847412</c:v>
                </c:pt>
                <c:pt idx="28">
                  <c:v>0.44366151213964977</c:v>
                </c:pt>
                <c:pt idx="29">
                  <c:v>0.45410569929673517</c:v>
                </c:pt>
                <c:pt idx="30">
                  <c:v>0.47122523370586555</c:v>
                </c:pt>
                <c:pt idx="31">
                  <c:v>0.4936046531602255</c:v>
                </c:pt>
                <c:pt idx="32">
                  <c:v>0.51723462660313124</c:v>
                </c:pt>
                <c:pt idx="33">
                  <c:v>0.53747711039574542</c:v>
                </c:pt>
                <c:pt idx="34">
                  <c:v>0.55744474715790993</c:v>
                </c:pt>
                <c:pt idx="35">
                  <c:v>0.57709974542293807</c:v>
                </c:pt>
                <c:pt idx="36">
                  <c:v>0.59761020507024054</c:v>
                </c:pt>
                <c:pt idx="37">
                  <c:v>0.62037441036722996</c:v>
                </c:pt>
                <c:pt idx="38">
                  <c:v>0.64149296906940234</c:v>
                </c:pt>
                <c:pt idx="39">
                  <c:v>0.66618797475530023</c:v>
                </c:pt>
                <c:pt idx="40">
                  <c:v>0.68004713626572211</c:v>
                </c:pt>
                <c:pt idx="41">
                  <c:v>0.70506508721239836</c:v>
                </c:pt>
                <c:pt idx="42">
                  <c:v>0.7301070872742389</c:v>
                </c:pt>
                <c:pt idx="43">
                  <c:v>0.75194024825558026</c:v>
                </c:pt>
              </c:numCache>
            </c:numRef>
          </c:val>
          <c:smooth val="1"/>
        </c:ser>
        <c:ser>
          <c:idx val="4"/>
          <c:order val="2"/>
          <c:tx>
            <c:strRef>
              <c:f>Sheet5!$A$9</c:f>
              <c:strCache>
                <c:ptCount val="1"/>
                <c:pt idx="0">
                  <c:v>State of Wisconsin</c:v>
                </c:pt>
              </c:strCache>
            </c:strRef>
          </c:tx>
          <c:spPr>
            <a:ln w="38100">
              <a:solidFill>
                <a:schemeClr val="accent2"/>
              </a:solidFill>
              <a:prstDash val="sysDash"/>
            </a:ln>
          </c:spPr>
          <c:marker>
            <c:symbol val="none"/>
          </c:marker>
          <c:cat>
            <c:numRef>
              <c:f>Sheet5!$B$8:$AS$8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Sheet5!$B$9:$AS$9</c:f>
              <c:numCache>
                <c:formatCode>0.0%</c:formatCode>
                <c:ptCount val="44"/>
                <c:pt idx="0">
                  <c:v>0</c:v>
                </c:pt>
                <c:pt idx="1">
                  <c:v>7.6873995694477833E-3</c:v>
                </c:pt>
                <c:pt idx="2">
                  <c:v>1.6378200899062438E-2</c:v>
                </c:pt>
                <c:pt idx="3">
                  <c:v>2.0903337231560092E-2</c:v>
                </c:pt>
                <c:pt idx="4">
                  <c:v>2.5357076366081449E-2</c:v>
                </c:pt>
                <c:pt idx="5">
                  <c:v>3.2461323505222843E-2</c:v>
                </c:pt>
                <c:pt idx="6">
                  <c:v>3.5866698720092259E-2</c:v>
                </c:pt>
                <c:pt idx="7">
                  <c:v>4.2331082363446078E-2</c:v>
                </c:pt>
                <c:pt idx="8">
                  <c:v>4.6543742984547477E-2</c:v>
                </c:pt>
                <c:pt idx="9">
                  <c:v>5.4218263945499535E-2</c:v>
                </c:pt>
                <c:pt idx="10">
                  <c:v>6.4641802969038917E-2</c:v>
                </c:pt>
                <c:pt idx="11">
                  <c:v>6.7872752117966242E-2</c:v>
                </c:pt>
                <c:pt idx="12">
                  <c:v>6.8441444356277442E-2</c:v>
                </c:pt>
                <c:pt idx="13">
                  <c:v>6.6764062084834333E-2</c:v>
                </c:pt>
                <c:pt idx="14">
                  <c:v>6.9957279170274181E-2</c:v>
                </c:pt>
                <c:pt idx="15">
                  <c:v>7.271239762635949E-2</c:v>
                </c:pt>
                <c:pt idx="16">
                  <c:v>7.4488289955769893E-2</c:v>
                </c:pt>
                <c:pt idx="17">
                  <c:v>7.9526311223097265E-2</c:v>
                </c:pt>
                <c:pt idx="18">
                  <c:v>8.9573433373761627E-2</c:v>
                </c:pt>
                <c:pt idx="19">
                  <c:v>9.7295401839697926E-2</c:v>
                </c:pt>
                <c:pt idx="20">
                  <c:v>0.10813919019309778</c:v>
                </c:pt>
                <c:pt idx="21">
                  <c:v>0.12164613921911348</c:v>
                </c:pt>
                <c:pt idx="22">
                  <c:v>0.13544093644203362</c:v>
                </c:pt>
                <c:pt idx="23">
                  <c:v>0.14888236272307107</c:v>
                </c:pt>
                <c:pt idx="24">
                  <c:v>0.15990577377391127</c:v>
                </c:pt>
                <c:pt idx="25">
                  <c:v>0.17146443786907381</c:v>
                </c:pt>
                <c:pt idx="26">
                  <c:v>0.181665651440687</c:v>
                </c:pt>
                <c:pt idx="27">
                  <c:v>0.18985079793146953</c:v>
                </c:pt>
                <c:pt idx="28">
                  <c:v>0.19695866011860971</c:v>
                </c:pt>
                <c:pt idx="29">
                  <c:v>0.20486522197298473</c:v>
                </c:pt>
                <c:pt idx="30">
                  <c:v>0.21420402065638428</c:v>
                </c:pt>
                <c:pt idx="31">
                  <c:v>0.22162300291192116</c:v>
                </c:pt>
                <c:pt idx="32">
                  <c:v>0.23028262445254616</c:v>
                </c:pt>
                <c:pt idx="33">
                  <c:v>0.23797386501049267</c:v>
                </c:pt>
                <c:pt idx="34">
                  <c:v>0.24584179103938053</c:v>
                </c:pt>
                <c:pt idx="35">
                  <c:v>0.25310351870696962</c:v>
                </c:pt>
                <c:pt idx="36">
                  <c:v>0.26021815910910756</c:v>
                </c:pt>
                <c:pt idx="37">
                  <c:v>0.26770130846662316</c:v>
                </c:pt>
                <c:pt idx="38">
                  <c:v>0.2745294563148562</c:v>
                </c:pt>
                <c:pt idx="39">
                  <c:v>0.28091634236673579</c:v>
                </c:pt>
                <c:pt idx="40">
                  <c:v>0.28538906050325086</c:v>
                </c:pt>
                <c:pt idx="41">
                  <c:v>0.28984573686427123</c:v>
                </c:pt>
                <c:pt idx="42">
                  <c:v>0.29340859260758834</c:v>
                </c:pt>
                <c:pt idx="43">
                  <c:v>0.29751144614572622</c:v>
                </c:pt>
              </c:numCache>
            </c:numRef>
          </c:val>
          <c:smooth val="1"/>
        </c:ser>
        <c:ser>
          <c:idx val="2"/>
          <c:order val="3"/>
          <c:tx>
            <c:strRef>
              <c:f>Sheet5!$A$12</c:f>
              <c:strCache>
                <c:ptCount val="1"/>
                <c:pt idx="0">
                  <c:v>United States </c:v>
                </c:pt>
              </c:strCache>
            </c:strRef>
          </c:tx>
          <c:spPr>
            <a:ln w="38100">
              <a:solidFill>
                <a:srgbClr val="0070C0"/>
              </a:solidFill>
            </a:ln>
          </c:spPr>
          <c:marker>
            <c:symbol val="none"/>
          </c:marker>
          <c:cat>
            <c:numRef>
              <c:f>Sheet5!$B$8:$AS$8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Sheet5!$B$12:$AS$12</c:f>
              <c:numCache>
                <c:formatCode>0.0%</c:formatCode>
                <c:ptCount val="44"/>
                <c:pt idx="0">
                  <c:v>0</c:v>
                </c:pt>
                <c:pt idx="1">
                  <c:v>1.4812590434203018E-2</c:v>
                </c:pt>
                <c:pt idx="2">
                  <c:v>2.6870433466211825E-2</c:v>
                </c:pt>
                <c:pt idx="3">
                  <c:v>3.7048725948340341E-2</c:v>
                </c:pt>
                <c:pt idx="4">
                  <c:v>4.6785931268008639E-2</c:v>
                </c:pt>
                <c:pt idx="5">
                  <c:v>5.7202826816548931E-2</c:v>
                </c:pt>
                <c:pt idx="6">
                  <c:v>6.7493735314002601E-2</c:v>
                </c:pt>
                <c:pt idx="7">
                  <c:v>7.8323126089083137E-2</c:v>
                </c:pt>
                <c:pt idx="8">
                  <c:v>8.9792133240168215E-2</c:v>
                </c:pt>
                <c:pt idx="9">
                  <c:v>0.1019135782411825</c:v>
                </c:pt>
                <c:pt idx="10">
                  <c:v>0.11494673160904316</c:v>
                </c:pt>
                <c:pt idx="11">
                  <c:v>0.1259429978172287</c:v>
                </c:pt>
                <c:pt idx="12">
                  <c:v>0.13673152474430139</c:v>
                </c:pt>
                <c:pt idx="13">
                  <c:v>0.14717114860023509</c:v>
                </c:pt>
                <c:pt idx="14">
                  <c:v>0.15714615227076842</c:v>
                </c:pt>
                <c:pt idx="15">
                  <c:v>0.1674446810319056</c:v>
                </c:pt>
                <c:pt idx="16">
                  <c:v>0.17828428286218595</c:v>
                </c:pt>
                <c:pt idx="17">
                  <c:v>0.18886386343482567</c:v>
                </c:pt>
                <c:pt idx="18">
                  <c:v>0.199708229769959</c:v>
                </c:pt>
                <c:pt idx="19">
                  <c:v>0.21109308035798183</c:v>
                </c:pt>
                <c:pt idx="20">
                  <c:v>0.22484975151119937</c:v>
                </c:pt>
                <c:pt idx="21">
                  <c:v>0.24132741617486689</c:v>
                </c:pt>
                <c:pt idx="22">
                  <c:v>0.25866453666966566</c:v>
                </c:pt>
                <c:pt idx="23">
                  <c:v>0.27536907714269182</c:v>
                </c:pt>
                <c:pt idx="24">
                  <c:v>0.29110633480812503</c:v>
                </c:pt>
                <c:pt idx="25">
                  <c:v>0.30657538176318888</c:v>
                </c:pt>
                <c:pt idx="26">
                  <c:v>0.3218644423098983</c:v>
                </c:pt>
                <c:pt idx="27">
                  <c:v>0.33782450804573738</c:v>
                </c:pt>
                <c:pt idx="28">
                  <c:v>0.3535615007438565</c:v>
                </c:pt>
                <c:pt idx="29">
                  <c:v>0.36919488631533226</c:v>
                </c:pt>
                <c:pt idx="30">
                  <c:v>0.38451511486907164</c:v>
                </c:pt>
                <c:pt idx="31">
                  <c:v>0.39828627090213059</c:v>
                </c:pt>
                <c:pt idx="32">
                  <c:v>0.41131990513659844</c:v>
                </c:pt>
                <c:pt idx="33">
                  <c:v>0.42350221901784058</c:v>
                </c:pt>
                <c:pt idx="34">
                  <c:v>0.43673765530286301</c:v>
                </c:pt>
                <c:pt idx="35">
                  <c:v>0.45004147278215023</c:v>
                </c:pt>
                <c:pt idx="36">
                  <c:v>0.46409118306443553</c:v>
                </c:pt>
                <c:pt idx="37">
                  <c:v>0.4780819233989112</c:v>
                </c:pt>
                <c:pt idx="38">
                  <c:v>0.49212891531282515</c:v>
                </c:pt>
                <c:pt idx="39">
                  <c:v>0.50526718710238039</c:v>
                </c:pt>
                <c:pt idx="40">
                  <c:v>0.51780291831270664</c:v>
                </c:pt>
                <c:pt idx="41">
                  <c:v>0.52887398381232242</c:v>
                </c:pt>
                <c:pt idx="42">
                  <c:v>0.54011606117922561</c:v>
                </c:pt>
                <c:pt idx="43">
                  <c:v>0.55118165559448407</c:v>
                </c:pt>
              </c:numCache>
            </c:numRef>
          </c:val>
          <c:smooth val="0"/>
        </c:ser>
        <c:dLbls>
          <c:showLegendKey val="0"/>
          <c:showVal val="0"/>
          <c:showCatName val="0"/>
          <c:showSerName val="0"/>
          <c:showPercent val="0"/>
          <c:showBubbleSize val="0"/>
        </c:dLbls>
        <c:smooth val="0"/>
        <c:axId val="67551704"/>
        <c:axId val="67552096"/>
      </c:lineChart>
      <c:catAx>
        <c:axId val="67551704"/>
        <c:scaling>
          <c:orientation val="minMax"/>
        </c:scaling>
        <c:delete val="0"/>
        <c:axPos val="b"/>
        <c:numFmt formatCode="General" sourceLinked="1"/>
        <c:majorTickMark val="none"/>
        <c:minorTickMark val="none"/>
        <c:tickLblPos val="nextTo"/>
        <c:txPr>
          <a:bodyPr rot="5400000" vert="horz"/>
          <a:lstStyle/>
          <a:p>
            <a:pPr>
              <a:defRPr sz="1400"/>
            </a:pPr>
            <a:endParaRPr lang="en-US"/>
          </a:p>
        </c:txPr>
        <c:crossAx val="67552096"/>
        <c:crosses val="autoZero"/>
        <c:auto val="1"/>
        <c:lblAlgn val="ctr"/>
        <c:lblOffset val="100"/>
        <c:noMultiLvlLbl val="0"/>
      </c:catAx>
      <c:valAx>
        <c:axId val="67552096"/>
        <c:scaling>
          <c:orientation val="minMax"/>
        </c:scaling>
        <c:delete val="0"/>
        <c:axPos val="l"/>
        <c:majorGridlines/>
        <c:title>
          <c:tx>
            <c:rich>
              <a:bodyPr/>
              <a:lstStyle/>
              <a:p>
                <a:pPr>
                  <a:defRPr sz="1400"/>
                </a:pPr>
                <a:r>
                  <a:rPr lang="en-US" sz="1400" dirty="0" smtClean="0"/>
                  <a:t>Percent Change Since 1970</a:t>
                </a:r>
                <a:endParaRPr lang="en-US" sz="1400" dirty="0"/>
              </a:p>
            </c:rich>
          </c:tx>
          <c:layout>
            <c:manualLayout>
              <c:xMode val="edge"/>
              <c:yMode val="edge"/>
              <c:x val="7.7465004374453195E-3"/>
              <c:y val="0.35935301837270339"/>
            </c:manualLayout>
          </c:layout>
          <c:overlay val="0"/>
        </c:title>
        <c:numFmt formatCode="0.0%" sourceLinked="1"/>
        <c:majorTickMark val="none"/>
        <c:minorTickMark val="none"/>
        <c:tickLblPos val="nextTo"/>
        <c:txPr>
          <a:bodyPr/>
          <a:lstStyle/>
          <a:p>
            <a:pPr>
              <a:defRPr sz="1400"/>
            </a:pPr>
            <a:endParaRPr lang="en-US"/>
          </a:p>
        </c:txPr>
        <c:crossAx val="67551704"/>
        <c:crosses val="autoZero"/>
        <c:crossBetween val="between"/>
      </c:valAx>
      <c:spPr>
        <a:solidFill>
          <a:schemeClr val="tx2"/>
        </a:solidFill>
        <a:ln w="9525">
          <a:solidFill>
            <a:schemeClr val="bg1">
              <a:lumMod val="50000"/>
            </a:schemeClr>
          </a:solidFill>
        </a:ln>
      </c:spPr>
    </c:plotArea>
    <c:legend>
      <c:legendPos val="r"/>
      <c:layout>
        <c:manualLayout>
          <c:xMode val="edge"/>
          <c:yMode val="edge"/>
          <c:x val="0.13363888888888889"/>
          <c:y val="0.16617672790901114"/>
          <c:w val="0.21545909886264217"/>
          <c:h val="0.19014056576261301"/>
        </c:manualLayout>
      </c:layout>
      <c:overlay val="0"/>
      <c:spPr>
        <a:solidFill>
          <a:schemeClr val="bg1"/>
        </a:solidFill>
        <a:ln w="3175">
          <a:solidFill>
            <a:schemeClr val="bg1">
              <a:lumMod val="50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spPr>
    <a:noFill/>
  </c:spPr>
  <c:txPr>
    <a:bodyPr/>
    <a:lstStyle/>
    <a:p>
      <a:pPr>
        <a:defRPr sz="1800">
          <a:latin typeface="Calibri"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1800"/>
            </a:pPr>
            <a:r>
              <a:rPr lang="en-US" sz="1800" dirty="0" smtClean="0"/>
              <a:t>Components of Job Growth </a:t>
            </a:r>
            <a:endParaRPr lang="en-US" sz="1800" dirty="0"/>
          </a:p>
          <a:p>
            <a:pPr>
              <a:defRPr sz="1800"/>
            </a:pPr>
            <a:r>
              <a:rPr lang="en-US" sz="1800" dirty="0" smtClean="0"/>
              <a:t>15 States with the Greatest Employment Growth Rates (1995 to 2012</a:t>
            </a:r>
            <a:r>
              <a:rPr lang="en-US" sz="1800" dirty="0"/>
              <a:t>)</a:t>
            </a:r>
          </a:p>
        </c:rich>
      </c:tx>
      <c:overlay val="0"/>
    </c:title>
    <c:autoTitleDeleted val="0"/>
    <c:plotArea>
      <c:layout>
        <c:manualLayout>
          <c:layoutTarget val="inner"/>
          <c:xMode val="edge"/>
          <c:yMode val="edge"/>
          <c:x val="0.17500524934383202"/>
          <c:y val="0.11062133429882391"/>
          <c:w val="0.79247397200349956"/>
          <c:h val="0.7888305320546124"/>
        </c:manualLayout>
      </c:layout>
      <c:barChart>
        <c:barDir val="bar"/>
        <c:grouping val="stacked"/>
        <c:varyColors val="0"/>
        <c:ser>
          <c:idx val="1"/>
          <c:order val="0"/>
          <c:tx>
            <c:strRef>
              <c:f>Sheet1!$N$1</c:f>
              <c:strCache>
                <c:ptCount val="1"/>
                <c:pt idx="0">
                  <c:v>Net Expansions</c:v>
                </c:pt>
              </c:strCache>
            </c:strRef>
          </c:tx>
          <c:invertIfNegative val="0"/>
          <c:cat>
            <c:strRef>
              <c:f>Sheet1!$M$2:$M$17</c:f>
              <c:strCache>
                <c:ptCount val="16"/>
                <c:pt idx="0">
                  <c:v>Florida </c:v>
                </c:pt>
                <c:pt idx="1">
                  <c:v>Arizona </c:v>
                </c:pt>
                <c:pt idx="2">
                  <c:v>Alaska </c:v>
                </c:pt>
                <c:pt idx="3">
                  <c:v>Nevada</c:v>
                </c:pt>
                <c:pt idx="4">
                  <c:v>Utah</c:v>
                </c:pt>
                <c:pt idx="5">
                  <c:v>Montana </c:v>
                </c:pt>
                <c:pt idx="6">
                  <c:v>Colorado </c:v>
                </c:pt>
                <c:pt idx="7">
                  <c:v>North Dakota </c:v>
                </c:pt>
                <c:pt idx="8">
                  <c:v>Georgia</c:v>
                </c:pt>
                <c:pt idx="9">
                  <c:v>Wyoming</c:v>
                </c:pt>
                <c:pt idx="10">
                  <c:v>Idaho</c:v>
                </c:pt>
                <c:pt idx="11">
                  <c:v>Virginia </c:v>
                </c:pt>
                <c:pt idx="12">
                  <c:v>Texas </c:v>
                </c:pt>
                <c:pt idx="13">
                  <c:v>Oregon</c:v>
                </c:pt>
                <c:pt idx="14">
                  <c:v>Louisiana </c:v>
                </c:pt>
                <c:pt idx="15">
                  <c:v>Wisconsin</c:v>
                </c:pt>
              </c:strCache>
            </c:strRef>
          </c:cat>
          <c:val>
            <c:numRef>
              <c:f>Sheet1!$N$2:$N$17</c:f>
              <c:numCache>
                <c:formatCode>0.0%</c:formatCode>
                <c:ptCount val="16"/>
                <c:pt idx="0">
                  <c:v>0.34807454272211868</c:v>
                </c:pt>
                <c:pt idx="1">
                  <c:v>0.30708052589645934</c:v>
                </c:pt>
                <c:pt idx="2">
                  <c:v>0.2430316526165103</c:v>
                </c:pt>
                <c:pt idx="3">
                  <c:v>0.29242934683873517</c:v>
                </c:pt>
                <c:pt idx="4">
                  <c:v>0.25087514697307167</c:v>
                </c:pt>
                <c:pt idx="5">
                  <c:v>0.22059808436852052</c:v>
                </c:pt>
                <c:pt idx="6">
                  <c:v>0.27893191061641293</c:v>
                </c:pt>
                <c:pt idx="7">
                  <c:v>0.24943202906211689</c:v>
                </c:pt>
                <c:pt idx="8">
                  <c:v>0.24183673163433278</c:v>
                </c:pt>
                <c:pt idx="9">
                  <c:v>0.23726524185536971</c:v>
                </c:pt>
                <c:pt idx="10">
                  <c:v>0.2904405906185899</c:v>
                </c:pt>
                <c:pt idx="11">
                  <c:v>0.20758830788862248</c:v>
                </c:pt>
                <c:pt idx="12">
                  <c:v>0.254</c:v>
                </c:pt>
                <c:pt idx="13">
                  <c:v>0.23899999999999999</c:v>
                </c:pt>
                <c:pt idx="14">
                  <c:v>0.21208075095916756</c:v>
                </c:pt>
                <c:pt idx="15">
                  <c:v>0.1898803572938853</c:v>
                </c:pt>
              </c:numCache>
            </c:numRef>
          </c:val>
        </c:ser>
        <c:ser>
          <c:idx val="0"/>
          <c:order val="1"/>
          <c:tx>
            <c:strRef>
              <c:f>Sheet1!$O$1</c:f>
              <c:strCache>
                <c:ptCount val="1"/>
                <c:pt idx="0">
                  <c:v>Net Openings</c:v>
                </c:pt>
              </c:strCache>
            </c:strRef>
          </c:tx>
          <c:invertIfNegative val="0"/>
          <c:cat>
            <c:strRef>
              <c:f>Sheet1!$M$2:$M$17</c:f>
              <c:strCache>
                <c:ptCount val="16"/>
                <c:pt idx="0">
                  <c:v>Florida </c:v>
                </c:pt>
                <c:pt idx="1">
                  <c:v>Arizona </c:v>
                </c:pt>
                <c:pt idx="2">
                  <c:v>Alaska </c:v>
                </c:pt>
                <c:pt idx="3">
                  <c:v>Nevada</c:v>
                </c:pt>
                <c:pt idx="4">
                  <c:v>Utah</c:v>
                </c:pt>
                <c:pt idx="5">
                  <c:v>Montana </c:v>
                </c:pt>
                <c:pt idx="6">
                  <c:v>Colorado </c:v>
                </c:pt>
                <c:pt idx="7">
                  <c:v>North Dakota </c:v>
                </c:pt>
                <c:pt idx="8">
                  <c:v>Georgia</c:v>
                </c:pt>
                <c:pt idx="9">
                  <c:v>Wyoming</c:v>
                </c:pt>
                <c:pt idx="10">
                  <c:v>Idaho</c:v>
                </c:pt>
                <c:pt idx="11">
                  <c:v>Virginia </c:v>
                </c:pt>
                <c:pt idx="12">
                  <c:v>Texas </c:v>
                </c:pt>
                <c:pt idx="13">
                  <c:v>Oregon</c:v>
                </c:pt>
                <c:pt idx="14">
                  <c:v>Louisiana </c:v>
                </c:pt>
                <c:pt idx="15">
                  <c:v>Wisconsin</c:v>
                </c:pt>
              </c:strCache>
            </c:strRef>
          </c:cat>
          <c:val>
            <c:numRef>
              <c:f>Sheet1!$O$2:$O$17</c:f>
              <c:numCache>
                <c:formatCode>0.0%</c:formatCode>
                <c:ptCount val="16"/>
                <c:pt idx="0">
                  <c:v>0.34674134014689079</c:v>
                </c:pt>
                <c:pt idx="1">
                  <c:v>0.24243649932884898</c:v>
                </c:pt>
                <c:pt idx="2">
                  <c:v>0.30607921107046288</c:v>
                </c:pt>
                <c:pt idx="3">
                  <c:v>0.15653708407835087</c:v>
                </c:pt>
                <c:pt idx="4">
                  <c:v>0.2246121344791657</c:v>
                </c:pt>
                <c:pt idx="5">
                  <c:v>0.21950402759683663</c:v>
                </c:pt>
                <c:pt idx="6">
                  <c:v>0.15462951947960146</c:v>
                </c:pt>
                <c:pt idx="7">
                  <c:v>0.17710571007614184</c:v>
                </c:pt>
                <c:pt idx="8">
                  <c:v>0.15889701553846938</c:v>
                </c:pt>
                <c:pt idx="9">
                  <c:v>0.17930947828033153</c:v>
                </c:pt>
                <c:pt idx="10">
                  <c:v>0.12023936666158098</c:v>
                </c:pt>
                <c:pt idx="11">
                  <c:v>0.18387024590946835</c:v>
                </c:pt>
                <c:pt idx="12" formatCode="0.00%">
                  <c:v>0.111</c:v>
                </c:pt>
                <c:pt idx="13">
                  <c:v>0.13500000000000001</c:v>
                </c:pt>
                <c:pt idx="14">
                  <c:v>0.14454297927436477</c:v>
                </c:pt>
                <c:pt idx="15">
                  <c:v>-2.215009133172471E-2</c:v>
                </c:pt>
              </c:numCache>
            </c:numRef>
          </c:val>
        </c:ser>
        <c:ser>
          <c:idx val="2"/>
          <c:order val="2"/>
          <c:tx>
            <c:strRef>
              <c:f>Sheet1!$P$1</c:f>
              <c:strCache>
                <c:ptCount val="1"/>
                <c:pt idx="0">
                  <c:v>Net Relocations</c:v>
                </c:pt>
              </c:strCache>
            </c:strRef>
          </c:tx>
          <c:invertIfNegative val="0"/>
          <c:cat>
            <c:strRef>
              <c:f>Sheet1!$M$2:$M$17</c:f>
              <c:strCache>
                <c:ptCount val="16"/>
                <c:pt idx="0">
                  <c:v>Florida </c:v>
                </c:pt>
                <c:pt idx="1">
                  <c:v>Arizona </c:v>
                </c:pt>
                <c:pt idx="2">
                  <c:v>Alaska </c:v>
                </c:pt>
                <c:pt idx="3">
                  <c:v>Nevada</c:v>
                </c:pt>
                <c:pt idx="4">
                  <c:v>Utah</c:v>
                </c:pt>
                <c:pt idx="5">
                  <c:v>Montana </c:v>
                </c:pt>
                <c:pt idx="6">
                  <c:v>Colorado </c:v>
                </c:pt>
                <c:pt idx="7">
                  <c:v>North Dakota </c:v>
                </c:pt>
                <c:pt idx="8">
                  <c:v>Georgia</c:v>
                </c:pt>
                <c:pt idx="9">
                  <c:v>Wyoming</c:v>
                </c:pt>
                <c:pt idx="10">
                  <c:v>Idaho</c:v>
                </c:pt>
                <c:pt idx="11">
                  <c:v>Virginia </c:v>
                </c:pt>
                <c:pt idx="12">
                  <c:v>Texas </c:v>
                </c:pt>
                <c:pt idx="13">
                  <c:v>Oregon</c:v>
                </c:pt>
                <c:pt idx="14">
                  <c:v>Louisiana </c:v>
                </c:pt>
                <c:pt idx="15">
                  <c:v>Wisconsin</c:v>
                </c:pt>
              </c:strCache>
            </c:strRef>
          </c:cat>
          <c:val>
            <c:numRef>
              <c:f>Sheet1!$P$2:$P$17</c:f>
              <c:numCache>
                <c:formatCode>0.0%</c:formatCode>
                <c:ptCount val="16"/>
                <c:pt idx="0">
                  <c:v>6.9378218703533383E-3</c:v>
                </c:pt>
                <c:pt idx="1">
                  <c:v>2.2927309686115782E-2</c:v>
                </c:pt>
                <c:pt idx="2">
                  <c:v>1.399713694926038E-4</c:v>
                </c:pt>
                <c:pt idx="3">
                  <c:v>2.5796464924945788E-2</c:v>
                </c:pt>
                <c:pt idx="4">
                  <c:v>-1.5256521780692279E-3</c:v>
                </c:pt>
                <c:pt idx="5">
                  <c:v>2.0734325400466064E-3</c:v>
                </c:pt>
                <c:pt idx="6">
                  <c:v>6.1748190139254535E-3</c:v>
                </c:pt>
                <c:pt idx="7">
                  <c:v>-8.4633293219214291E-4</c:v>
                </c:pt>
                <c:pt idx="8">
                  <c:v>1.5221893180643828E-2</c:v>
                </c:pt>
                <c:pt idx="9">
                  <c:v>-5.7209720547988238E-3</c:v>
                </c:pt>
                <c:pt idx="10">
                  <c:v>-2.4614758683822405E-3</c:v>
                </c:pt>
                <c:pt idx="11">
                  <c:v>1.647252239101183E-2</c:v>
                </c:pt>
                <c:pt idx="12">
                  <c:v>1.43E-2</c:v>
                </c:pt>
                <c:pt idx="13">
                  <c:v>-1.1000000000000001E-3</c:v>
                </c:pt>
                <c:pt idx="14">
                  <c:v>-7.3639314921124547E-3</c:v>
                </c:pt>
                <c:pt idx="15">
                  <c:v>-2.5406427017342749E-4</c:v>
                </c:pt>
              </c:numCache>
            </c:numRef>
          </c:val>
        </c:ser>
        <c:dLbls>
          <c:showLegendKey val="0"/>
          <c:showVal val="0"/>
          <c:showCatName val="0"/>
          <c:showSerName val="0"/>
          <c:showPercent val="0"/>
          <c:showBubbleSize val="0"/>
        </c:dLbls>
        <c:gapWidth val="55"/>
        <c:overlap val="100"/>
        <c:axId val="207691448"/>
        <c:axId val="207691840"/>
      </c:barChart>
      <c:catAx>
        <c:axId val="207691448"/>
        <c:scaling>
          <c:orientation val="maxMin"/>
        </c:scaling>
        <c:delete val="0"/>
        <c:axPos val="l"/>
        <c:numFmt formatCode="General" sourceLinked="0"/>
        <c:majorTickMark val="none"/>
        <c:minorTickMark val="none"/>
        <c:tickLblPos val="low"/>
        <c:txPr>
          <a:bodyPr/>
          <a:lstStyle/>
          <a:p>
            <a:pPr>
              <a:defRPr sz="1600"/>
            </a:pPr>
            <a:endParaRPr lang="en-US"/>
          </a:p>
        </c:txPr>
        <c:crossAx val="207691840"/>
        <c:crosses val="autoZero"/>
        <c:auto val="1"/>
        <c:lblAlgn val="ctr"/>
        <c:lblOffset val="100"/>
        <c:noMultiLvlLbl val="0"/>
      </c:catAx>
      <c:valAx>
        <c:axId val="207691840"/>
        <c:scaling>
          <c:orientation val="minMax"/>
          <c:min val="-0.1"/>
        </c:scaling>
        <c:delete val="0"/>
        <c:axPos val="t"/>
        <c:majorGridlines/>
        <c:numFmt formatCode="0.0%" sourceLinked="1"/>
        <c:majorTickMark val="none"/>
        <c:minorTickMark val="none"/>
        <c:tickLblPos val="high"/>
        <c:txPr>
          <a:bodyPr/>
          <a:lstStyle/>
          <a:p>
            <a:pPr>
              <a:defRPr sz="1400"/>
            </a:pPr>
            <a:endParaRPr lang="en-US"/>
          </a:p>
        </c:txPr>
        <c:crossAx val="207691448"/>
        <c:crosses val="autoZero"/>
        <c:crossBetween val="between"/>
      </c:valAx>
      <c:spPr>
        <a:solidFill>
          <a:schemeClr val="tx2"/>
        </a:solidFill>
        <a:ln>
          <a:solidFill>
            <a:schemeClr val="bg1">
              <a:lumMod val="50000"/>
            </a:schemeClr>
          </a:solidFill>
        </a:ln>
      </c:spPr>
    </c:plotArea>
    <c:legend>
      <c:legendPos val="r"/>
      <c:layout>
        <c:manualLayout>
          <c:xMode val="edge"/>
          <c:yMode val="edge"/>
          <c:x val="0.74012423447069131"/>
          <c:y val="0.69947735483775952"/>
          <c:w val="0.21739381014873141"/>
          <c:h val="0.17797932020695834"/>
        </c:manualLayout>
      </c:layout>
      <c:overlay val="0"/>
      <c:spPr>
        <a:solidFill>
          <a:schemeClr val="tx2"/>
        </a:solidFill>
        <a:ln>
          <a:solidFill>
            <a:schemeClr val="bg1">
              <a:lumMod val="50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spPr>
    <a:solidFill>
      <a:schemeClr val="bg1">
        <a:lumMod val="95000"/>
      </a:schemeClr>
    </a:solidFill>
  </c:spPr>
  <c:txPr>
    <a:bodyPr/>
    <a:lstStyle/>
    <a:p>
      <a:pPr>
        <a:defRPr sz="1800">
          <a:latin typeface="Calibri" pitchFamily="34" charset="0"/>
          <a:cs typeface="Calibri"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2000"/>
            </a:pPr>
            <a:r>
              <a:rPr lang="en-US" sz="2000" dirty="0" smtClean="0"/>
              <a:t>Components of Employment Growth – 1995 to 2012</a:t>
            </a:r>
          </a:p>
          <a:p>
            <a:pPr>
              <a:defRPr sz="2000"/>
            </a:pPr>
            <a:r>
              <a:rPr lang="en-US" sz="2000" i="1" dirty="0" smtClean="0"/>
              <a:t>Sauk County and Selected</a:t>
            </a:r>
            <a:r>
              <a:rPr lang="en-US" sz="2000" i="1" baseline="0" dirty="0" smtClean="0"/>
              <a:t> Nearby Counties</a:t>
            </a:r>
            <a:endParaRPr lang="en-US" sz="2000" i="1" dirty="0"/>
          </a:p>
        </c:rich>
      </c:tx>
      <c:layout>
        <c:manualLayout>
          <c:xMode val="edge"/>
          <c:yMode val="edge"/>
          <c:x val="0.20715627734033248"/>
          <c:y val="2.2222222222222223E-2"/>
        </c:manualLayout>
      </c:layout>
      <c:overlay val="0"/>
    </c:title>
    <c:autoTitleDeleted val="0"/>
    <c:plotArea>
      <c:layout>
        <c:manualLayout>
          <c:layoutTarget val="inner"/>
          <c:xMode val="edge"/>
          <c:yMode val="edge"/>
          <c:x val="0.15776541994750656"/>
          <c:y val="0.14369451735199767"/>
          <c:w val="0.80280052493438325"/>
          <c:h val="0.74871916010498685"/>
        </c:manualLayout>
      </c:layout>
      <c:barChart>
        <c:barDir val="bar"/>
        <c:grouping val="stacked"/>
        <c:varyColors val="0"/>
        <c:ser>
          <c:idx val="0"/>
          <c:order val="0"/>
          <c:tx>
            <c:strRef>
              <c:f>Sheet2!$B$1</c:f>
              <c:strCache>
                <c:ptCount val="1"/>
                <c:pt idx="0">
                  <c:v>Net Openings</c:v>
                </c:pt>
              </c:strCache>
            </c:strRef>
          </c:tx>
          <c:invertIfNegative val="0"/>
          <c:cat>
            <c:strRef>
              <c:f>Sheet2!$A$2:$A$7</c:f>
              <c:strCache>
                <c:ptCount val="6"/>
                <c:pt idx="0">
                  <c:v>Green Lake</c:v>
                </c:pt>
                <c:pt idx="1">
                  <c:v>Marquette</c:v>
                </c:pt>
                <c:pt idx="2">
                  <c:v>Dodge</c:v>
                </c:pt>
                <c:pt idx="3">
                  <c:v>Jefferson</c:v>
                </c:pt>
                <c:pt idx="4">
                  <c:v>Sauk</c:v>
                </c:pt>
                <c:pt idx="5">
                  <c:v>Columbia</c:v>
                </c:pt>
              </c:strCache>
            </c:strRef>
          </c:cat>
          <c:val>
            <c:numRef>
              <c:f>Sheet2!$B$2:$B$7</c:f>
              <c:numCache>
                <c:formatCode>0.0%</c:formatCode>
                <c:ptCount val="6"/>
                <c:pt idx="0">
                  <c:v>4.91655390166892E-2</c:v>
                </c:pt>
                <c:pt idx="1">
                  <c:v>8.3596837944663757E-2</c:v>
                </c:pt>
                <c:pt idx="2">
                  <c:v>-6.7437326670144543E-2</c:v>
                </c:pt>
                <c:pt idx="3">
                  <c:v>-0.10161809019776656</c:v>
                </c:pt>
                <c:pt idx="4">
                  <c:v>3.3841621395397703E-2</c:v>
                </c:pt>
                <c:pt idx="5">
                  <c:v>0.10963427023366049</c:v>
                </c:pt>
              </c:numCache>
            </c:numRef>
          </c:val>
        </c:ser>
        <c:ser>
          <c:idx val="1"/>
          <c:order val="1"/>
          <c:tx>
            <c:strRef>
              <c:f>Sheet2!$C$1</c:f>
              <c:strCache>
                <c:ptCount val="1"/>
                <c:pt idx="0">
                  <c:v>Net Expansions</c:v>
                </c:pt>
              </c:strCache>
            </c:strRef>
          </c:tx>
          <c:invertIfNegative val="0"/>
          <c:cat>
            <c:strRef>
              <c:f>Sheet2!$A$2:$A$7</c:f>
              <c:strCache>
                <c:ptCount val="6"/>
                <c:pt idx="0">
                  <c:v>Green Lake</c:v>
                </c:pt>
                <c:pt idx="1">
                  <c:v>Marquette</c:v>
                </c:pt>
                <c:pt idx="2">
                  <c:v>Dodge</c:v>
                </c:pt>
                <c:pt idx="3">
                  <c:v>Jefferson</c:v>
                </c:pt>
                <c:pt idx="4">
                  <c:v>Sauk</c:v>
                </c:pt>
                <c:pt idx="5">
                  <c:v>Columbia</c:v>
                </c:pt>
              </c:strCache>
            </c:strRef>
          </c:cat>
          <c:val>
            <c:numRef>
              <c:f>Sheet2!$C$2:$C$7</c:f>
              <c:numCache>
                <c:formatCode>0.0%</c:formatCode>
                <c:ptCount val="6"/>
                <c:pt idx="0">
                  <c:v>3.86783942264321E-2</c:v>
                </c:pt>
                <c:pt idx="1">
                  <c:v>6.3636363636363436E-2</c:v>
                </c:pt>
                <c:pt idx="2">
                  <c:v>0.1442928141903948</c:v>
                </c:pt>
                <c:pt idx="3">
                  <c:v>0.17880023296447287</c:v>
                </c:pt>
                <c:pt idx="4">
                  <c:v>0.28214780377670862</c:v>
                </c:pt>
                <c:pt idx="5">
                  <c:v>0.22582966474771379</c:v>
                </c:pt>
              </c:numCache>
            </c:numRef>
          </c:val>
        </c:ser>
        <c:ser>
          <c:idx val="2"/>
          <c:order val="2"/>
          <c:tx>
            <c:strRef>
              <c:f>Sheet2!$D$1</c:f>
              <c:strCache>
                <c:ptCount val="1"/>
                <c:pt idx="0">
                  <c:v>Net Relocations</c:v>
                </c:pt>
              </c:strCache>
            </c:strRef>
          </c:tx>
          <c:invertIfNegative val="0"/>
          <c:cat>
            <c:strRef>
              <c:f>Sheet2!$A$2:$A$7</c:f>
              <c:strCache>
                <c:ptCount val="6"/>
                <c:pt idx="0">
                  <c:v>Green Lake</c:v>
                </c:pt>
                <c:pt idx="1">
                  <c:v>Marquette</c:v>
                </c:pt>
                <c:pt idx="2">
                  <c:v>Dodge</c:v>
                </c:pt>
                <c:pt idx="3">
                  <c:v>Jefferson</c:v>
                </c:pt>
                <c:pt idx="4">
                  <c:v>Sauk</c:v>
                </c:pt>
                <c:pt idx="5">
                  <c:v>Columbia</c:v>
                </c:pt>
              </c:strCache>
            </c:strRef>
          </c:cat>
          <c:val>
            <c:numRef>
              <c:f>Sheet2!$D$2:$D$7</c:f>
              <c:numCache>
                <c:formatCode>0.0%</c:formatCode>
                <c:ptCount val="6"/>
                <c:pt idx="0">
                  <c:v>-9.4722598105548006E-3</c:v>
                </c:pt>
                <c:pt idx="1">
                  <c:v>-4.4466403162055197E-2</c:v>
                </c:pt>
                <c:pt idx="2">
                  <c:v>4.003404816167376E-2</c:v>
                </c:pt>
                <c:pt idx="3">
                  <c:v>4.2921171912587673E-2</c:v>
                </c:pt>
                <c:pt idx="4">
                  <c:v>-5.0359555647913248E-3</c:v>
                </c:pt>
                <c:pt idx="5">
                  <c:v>1.2360311547578712E-2</c:v>
                </c:pt>
              </c:numCache>
            </c:numRef>
          </c:val>
        </c:ser>
        <c:dLbls>
          <c:showLegendKey val="0"/>
          <c:showVal val="0"/>
          <c:showCatName val="0"/>
          <c:showSerName val="0"/>
          <c:showPercent val="0"/>
          <c:showBubbleSize val="0"/>
        </c:dLbls>
        <c:gapWidth val="110"/>
        <c:overlap val="100"/>
        <c:axId val="207692624"/>
        <c:axId val="207693016"/>
      </c:barChart>
      <c:catAx>
        <c:axId val="207692624"/>
        <c:scaling>
          <c:orientation val="minMax"/>
        </c:scaling>
        <c:delete val="0"/>
        <c:axPos val="l"/>
        <c:numFmt formatCode="General" sourceLinked="0"/>
        <c:majorTickMark val="none"/>
        <c:minorTickMark val="none"/>
        <c:tickLblPos val="low"/>
        <c:txPr>
          <a:bodyPr/>
          <a:lstStyle/>
          <a:p>
            <a:pPr>
              <a:defRPr sz="1600"/>
            </a:pPr>
            <a:endParaRPr lang="en-US"/>
          </a:p>
        </c:txPr>
        <c:crossAx val="207693016"/>
        <c:crosses val="autoZero"/>
        <c:auto val="1"/>
        <c:lblAlgn val="ctr"/>
        <c:lblOffset val="100"/>
        <c:noMultiLvlLbl val="0"/>
      </c:catAx>
      <c:valAx>
        <c:axId val="207693016"/>
        <c:scaling>
          <c:orientation val="minMax"/>
        </c:scaling>
        <c:delete val="0"/>
        <c:axPos val="b"/>
        <c:majorGridlines/>
        <c:numFmt formatCode="0.0%" sourceLinked="1"/>
        <c:majorTickMark val="none"/>
        <c:minorTickMark val="none"/>
        <c:tickLblPos val="nextTo"/>
        <c:crossAx val="207692624"/>
        <c:crosses val="autoZero"/>
        <c:crossBetween val="between"/>
      </c:valAx>
      <c:spPr>
        <a:solidFill>
          <a:schemeClr val="bg1"/>
        </a:solidFill>
        <a:ln>
          <a:solidFill>
            <a:schemeClr val="bg1">
              <a:lumMod val="50000"/>
            </a:schemeClr>
          </a:solidFill>
        </a:ln>
      </c:spPr>
    </c:plotArea>
    <c:legend>
      <c:legendPos val="r"/>
      <c:layout>
        <c:manualLayout>
          <c:xMode val="edge"/>
          <c:yMode val="edge"/>
          <c:x val="0.715123687664042"/>
          <c:y val="0.66504811898512683"/>
          <c:w val="0.225246719160105"/>
          <c:h val="0.20049183435403908"/>
        </c:manualLayout>
      </c:layout>
      <c:overlay val="0"/>
      <c:spPr>
        <a:solidFill>
          <a:schemeClr val="bg1"/>
        </a:solidFill>
        <a:ln>
          <a:solidFill>
            <a:schemeClr val="bg1">
              <a:lumMod val="50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spPr>
    <a:solidFill>
      <a:schemeClr val="bg1">
        <a:lumMod val="95000"/>
      </a:schemeClr>
    </a:solidFill>
  </c:spPr>
  <c:txPr>
    <a:bodyPr/>
    <a:lstStyle/>
    <a:p>
      <a:pPr>
        <a:defRPr sz="1800">
          <a:latin typeface="Calibri" pitchFamily="34" charset="0"/>
          <a:cs typeface="Calibri"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Annual</a:t>
            </a:r>
            <a:r>
              <a:rPr lang="en-US" baseline="0" dirty="0" smtClean="0"/>
              <a:t> </a:t>
            </a:r>
            <a:r>
              <a:rPr lang="en-US" dirty="0" smtClean="0"/>
              <a:t>Number </a:t>
            </a:r>
            <a:r>
              <a:rPr lang="en-US" dirty="0"/>
              <a:t>of Establishments Moving into </a:t>
            </a:r>
            <a:endParaRPr lang="en-US" dirty="0" smtClean="0"/>
          </a:p>
          <a:p>
            <a:pPr>
              <a:defRPr/>
            </a:pPr>
            <a:r>
              <a:rPr lang="en-US" dirty="0" smtClean="0"/>
              <a:t>South Central </a:t>
            </a:r>
            <a:r>
              <a:rPr lang="en-US" dirty="0"/>
              <a:t>Wisconsin </a:t>
            </a:r>
            <a:r>
              <a:rPr lang="en-US" dirty="0" smtClean="0"/>
              <a:t>Counties</a:t>
            </a:r>
            <a:r>
              <a:rPr lang="en-US" baseline="0" dirty="0" smtClean="0"/>
              <a:t> - </a:t>
            </a:r>
            <a:r>
              <a:rPr lang="en-US" i="1" dirty="0" smtClean="0"/>
              <a:t>1995 </a:t>
            </a:r>
            <a:r>
              <a:rPr lang="en-US" i="1" dirty="0"/>
              <a:t>to 2013</a:t>
            </a:r>
          </a:p>
        </c:rich>
      </c:tx>
      <c:overlay val="0"/>
    </c:title>
    <c:autoTitleDeleted val="0"/>
    <c:plotArea>
      <c:layout>
        <c:manualLayout>
          <c:layoutTarget val="inner"/>
          <c:xMode val="edge"/>
          <c:yMode val="edge"/>
          <c:x val="9.4789260717410312E-2"/>
          <c:y val="0.12147229512977545"/>
          <c:w val="0.89179407261592303"/>
          <c:h val="0.75612656751239427"/>
        </c:manualLayout>
      </c:layout>
      <c:lineChart>
        <c:grouping val="standard"/>
        <c:varyColors val="0"/>
        <c:ser>
          <c:idx val="2"/>
          <c:order val="0"/>
          <c:tx>
            <c:strRef>
              <c:f>Sheet1!$A$3</c:f>
              <c:strCache>
                <c:ptCount val="1"/>
                <c:pt idx="0">
                  <c:v>Self-Employed (1)</c:v>
                </c:pt>
              </c:strCache>
            </c:strRef>
          </c:tx>
          <c:spPr>
            <a:ln w="38100">
              <a:solidFill>
                <a:schemeClr val="accent1">
                  <a:lumMod val="50000"/>
                </a:schemeClr>
              </a:solidFill>
              <a:prstDash val="sysDot"/>
            </a:ln>
          </c:spPr>
          <c:marker>
            <c:symbol val="none"/>
          </c:marker>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Sheet1!$B$3:$T$3</c:f>
              <c:numCache>
                <c:formatCode>General</c:formatCode>
                <c:ptCount val="19"/>
                <c:pt idx="0">
                  <c:v>27</c:v>
                </c:pt>
                <c:pt idx="1">
                  <c:v>38</c:v>
                </c:pt>
                <c:pt idx="2">
                  <c:v>44</c:v>
                </c:pt>
                <c:pt idx="3">
                  <c:v>45</c:v>
                </c:pt>
                <c:pt idx="4">
                  <c:v>108</c:v>
                </c:pt>
                <c:pt idx="5">
                  <c:v>58</c:v>
                </c:pt>
                <c:pt idx="6">
                  <c:v>105</c:v>
                </c:pt>
                <c:pt idx="7">
                  <c:v>128</c:v>
                </c:pt>
                <c:pt idx="8">
                  <c:v>117</c:v>
                </c:pt>
                <c:pt idx="9">
                  <c:v>105</c:v>
                </c:pt>
                <c:pt idx="10">
                  <c:v>83</c:v>
                </c:pt>
                <c:pt idx="11">
                  <c:v>79</c:v>
                </c:pt>
                <c:pt idx="12">
                  <c:v>85</c:v>
                </c:pt>
                <c:pt idx="13">
                  <c:v>133</c:v>
                </c:pt>
                <c:pt idx="14">
                  <c:v>186</c:v>
                </c:pt>
                <c:pt idx="15">
                  <c:v>213</c:v>
                </c:pt>
                <c:pt idx="16">
                  <c:v>154</c:v>
                </c:pt>
                <c:pt idx="17">
                  <c:v>136</c:v>
                </c:pt>
                <c:pt idx="18">
                  <c:v>79</c:v>
                </c:pt>
              </c:numCache>
            </c:numRef>
          </c:val>
          <c:smooth val="1"/>
        </c:ser>
        <c:ser>
          <c:idx val="3"/>
          <c:order val="1"/>
          <c:tx>
            <c:strRef>
              <c:f>Sheet1!$A$4</c:f>
              <c:strCache>
                <c:ptCount val="1"/>
                <c:pt idx="0">
                  <c:v>Stage 1 (2-9)</c:v>
                </c:pt>
              </c:strCache>
            </c:strRef>
          </c:tx>
          <c:spPr>
            <a:ln w="38100">
              <a:solidFill>
                <a:srgbClr val="0070C0"/>
              </a:solidFill>
              <a:prstDash val="solid"/>
            </a:ln>
          </c:spPr>
          <c:marker>
            <c:symbol val="none"/>
          </c:marker>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Sheet1!$B$4:$T$4</c:f>
              <c:numCache>
                <c:formatCode>General</c:formatCode>
                <c:ptCount val="19"/>
                <c:pt idx="0">
                  <c:v>94</c:v>
                </c:pt>
                <c:pt idx="1">
                  <c:v>82</c:v>
                </c:pt>
                <c:pt idx="2">
                  <c:v>121</c:v>
                </c:pt>
                <c:pt idx="3">
                  <c:v>110</c:v>
                </c:pt>
                <c:pt idx="4">
                  <c:v>170</c:v>
                </c:pt>
                <c:pt idx="5">
                  <c:v>84</c:v>
                </c:pt>
                <c:pt idx="6">
                  <c:v>158</c:v>
                </c:pt>
                <c:pt idx="7">
                  <c:v>150</c:v>
                </c:pt>
                <c:pt idx="8">
                  <c:v>149</c:v>
                </c:pt>
                <c:pt idx="9">
                  <c:v>172</c:v>
                </c:pt>
                <c:pt idx="10">
                  <c:v>99</c:v>
                </c:pt>
                <c:pt idx="11">
                  <c:v>137</c:v>
                </c:pt>
                <c:pt idx="12">
                  <c:v>153</c:v>
                </c:pt>
                <c:pt idx="13">
                  <c:v>129</c:v>
                </c:pt>
                <c:pt idx="14">
                  <c:v>202</c:v>
                </c:pt>
                <c:pt idx="15">
                  <c:v>216</c:v>
                </c:pt>
                <c:pt idx="16">
                  <c:v>202</c:v>
                </c:pt>
                <c:pt idx="17">
                  <c:v>211</c:v>
                </c:pt>
                <c:pt idx="18">
                  <c:v>179</c:v>
                </c:pt>
              </c:numCache>
            </c:numRef>
          </c:val>
          <c:smooth val="1"/>
        </c:ser>
        <c:ser>
          <c:idx val="4"/>
          <c:order val="2"/>
          <c:tx>
            <c:strRef>
              <c:f>Sheet1!$A$5</c:f>
              <c:strCache>
                <c:ptCount val="1"/>
                <c:pt idx="0">
                  <c:v>Stage 2 (10-99)</c:v>
                </c:pt>
              </c:strCache>
            </c:strRef>
          </c:tx>
          <c:spPr>
            <a:ln w="38100">
              <a:solidFill>
                <a:schemeClr val="accent2">
                  <a:lumMod val="50000"/>
                </a:schemeClr>
              </a:solidFill>
              <a:prstDash val="sysDash"/>
            </a:ln>
          </c:spPr>
          <c:marker>
            <c:symbol val="none"/>
          </c:marker>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Sheet1!$B$5:$T$5</c:f>
              <c:numCache>
                <c:formatCode>General</c:formatCode>
                <c:ptCount val="19"/>
                <c:pt idx="0">
                  <c:v>40</c:v>
                </c:pt>
                <c:pt idx="1">
                  <c:v>30</c:v>
                </c:pt>
                <c:pt idx="2">
                  <c:v>38</c:v>
                </c:pt>
                <c:pt idx="3">
                  <c:v>42</c:v>
                </c:pt>
                <c:pt idx="4">
                  <c:v>35</c:v>
                </c:pt>
                <c:pt idx="5">
                  <c:v>36</c:v>
                </c:pt>
                <c:pt idx="6">
                  <c:v>34</c:v>
                </c:pt>
                <c:pt idx="7">
                  <c:v>24</c:v>
                </c:pt>
                <c:pt idx="8">
                  <c:v>39</c:v>
                </c:pt>
                <c:pt idx="9">
                  <c:v>34</c:v>
                </c:pt>
                <c:pt idx="10">
                  <c:v>25</c:v>
                </c:pt>
                <c:pt idx="11">
                  <c:v>34</c:v>
                </c:pt>
                <c:pt idx="12">
                  <c:v>42</c:v>
                </c:pt>
                <c:pt idx="13">
                  <c:v>35</c:v>
                </c:pt>
                <c:pt idx="14">
                  <c:v>37</c:v>
                </c:pt>
                <c:pt idx="15">
                  <c:v>28</c:v>
                </c:pt>
                <c:pt idx="16">
                  <c:v>38</c:v>
                </c:pt>
                <c:pt idx="17">
                  <c:v>36</c:v>
                </c:pt>
                <c:pt idx="18">
                  <c:v>25</c:v>
                </c:pt>
              </c:numCache>
            </c:numRef>
          </c:val>
          <c:smooth val="1"/>
        </c:ser>
        <c:ser>
          <c:idx val="5"/>
          <c:order val="3"/>
          <c:tx>
            <c:strRef>
              <c:f>Sheet1!$A$6</c:f>
              <c:strCache>
                <c:ptCount val="1"/>
                <c:pt idx="0">
                  <c:v>Stage 3 (100-499)</c:v>
                </c:pt>
              </c:strCache>
            </c:strRef>
          </c:tx>
          <c:spPr>
            <a:ln w="38100">
              <a:solidFill>
                <a:srgbClr val="FFC000"/>
              </a:solidFill>
            </a:ln>
          </c:spPr>
          <c:marker>
            <c:symbol val="none"/>
          </c:marker>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Sheet1!$B$6:$T$6</c:f>
              <c:numCache>
                <c:formatCode>General</c:formatCode>
                <c:ptCount val="19"/>
                <c:pt idx="0">
                  <c:v>4</c:v>
                </c:pt>
                <c:pt idx="1">
                  <c:v>3</c:v>
                </c:pt>
                <c:pt idx="2">
                  <c:v>3</c:v>
                </c:pt>
                <c:pt idx="3">
                  <c:v>2</c:v>
                </c:pt>
                <c:pt idx="4">
                  <c:v>4</c:v>
                </c:pt>
                <c:pt idx="5">
                  <c:v>2</c:v>
                </c:pt>
                <c:pt idx="6">
                  <c:v>3</c:v>
                </c:pt>
                <c:pt idx="7">
                  <c:v>3</c:v>
                </c:pt>
                <c:pt idx="8">
                  <c:v>1</c:v>
                </c:pt>
                <c:pt idx="9">
                  <c:v>1</c:v>
                </c:pt>
                <c:pt idx="10">
                  <c:v>1</c:v>
                </c:pt>
                <c:pt idx="11">
                  <c:v>4</c:v>
                </c:pt>
                <c:pt idx="12">
                  <c:v>3</c:v>
                </c:pt>
                <c:pt idx="13">
                  <c:v>1</c:v>
                </c:pt>
                <c:pt idx="14">
                  <c:v>3</c:v>
                </c:pt>
                <c:pt idx="15">
                  <c:v>5</c:v>
                </c:pt>
                <c:pt idx="16">
                  <c:v>5</c:v>
                </c:pt>
                <c:pt idx="17">
                  <c:v>5</c:v>
                </c:pt>
                <c:pt idx="18">
                  <c:v>5</c:v>
                </c:pt>
              </c:numCache>
            </c:numRef>
          </c:val>
          <c:smooth val="1"/>
        </c:ser>
        <c:ser>
          <c:idx val="6"/>
          <c:order val="4"/>
          <c:tx>
            <c:strRef>
              <c:f>Sheet1!$A$7</c:f>
              <c:strCache>
                <c:ptCount val="1"/>
                <c:pt idx="0">
                  <c:v>Stage 4 (500+)</c:v>
                </c:pt>
              </c:strCache>
            </c:strRef>
          </c:tx>
          <c:spPr>
            <a:ln w="38100">
              <a:solidFill>
                <a:srgbClr val="C00000"/>
              </a:solidFill>
            </a:ln>
          </c:spPr>
          <c:marker>
            <c:symbol val="none"/>
          </c:marker>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Sheet1!$B$7:$T$7</c:f>
              <c:numCache>
                <c:formatCode>General</c:formatCode>
                <c:ptCount val="19"/>
                <c:pt idx="0">
                  <c:v>0</c:v>
                </c:pt>
                <c:pt idx="1">
                  <c:v>0</c:v>
                </c:pt>
                <c:pt idx="2">
                  <c:v>1</c:v>
                </c:pt>
                <c:pt idx="3">
                  <c:v>0</c:v>
                </c:pt>
                <c:pt idx="4">
                  <c:v>0</c:v>
                </c:pt>
                <c:pt idx="5">
                  <c:v>1</c:v>
                </c:pt>
                <c:pt idx="6">
                  <c:v>0</c:v>
                </c:pt>
                <c:pt idx="7">
                  <c:v>1</c:v>
                </c:pt>
                <c:pt idx="8">
                  <c:v>1</c:v>
                </c:pt>
                <c:pt idx="9">
                  <c:v>0</c:v>
                </c:pt>
                <c:pt idx="10">
                  <c:v>1</c:v>
                </c:pt>
                <c:pt idx="11">
                  <c:v>1</c:v>
                </c:pt>
                <c:pt idx="12">
                  <c:v>1</c:v>
                </c:pt>
                <c:pt idx="13">
                  <c:v>0</c:v>
                </c:pt>
                <c:pt idx="14">
                  <c:v>0</c:v>
                </c:pt>
                <c:pt idx="15">
                  <c:v>0</c:v>
                </c:pt>
                <c:pt idx="16">
                  <c:v>0</c:v>
                </c:pt>
                <c:pt idx="17">
                  <c:v>0</c:v>
                </c:pt>
                <c:pt idx="18">
                  <c:v>3</c:v>
                </c:pt>
              </c:numCache>
            </c:numRef>
          </c:val>
          <c:smooth val="1"/>
        </c:ser>
        <c:dLbls>
          <c:showLegendKey val="0"/>
          <c:showVal val="0"/>
          <c:showCatName val="0"/>
          <c:showSerName val="0"/>
          <c:showPercent val="0"/>
          <c:showBubbleSize val="0"/>
        </c:dLbls>
        <c:smooth val="0"/>
        <c:axId val="208773880"/>
        <c:axId val="208774272"/>
      </c:lineChart>
      <c:catAx>
        <c:axId val="208773880"/>
        <c:scaling>
          <c:orientation val="minMax"/>
        </c:scaling>
        <c:delete val="0"/>
        <c:axPos val="b"/>
        <c:numFmt formatCode="General" sourceLinked="1"/>
        <c:majorTickMark val="none"/>
        <c:minorTickMark val="none"/>
        <c:tickLblPos val="nextTo"/>
        <c:txPr>
          <a:bodyPr rot="-2700000"/>
          <a:lstStyle/>
          <a:p>
            <a:pPr>
              <a:defRPr sz="1400"/>
            </a:pPr>
            <a:endParaRPr lang="en-US"/>
          </a:p>
        </c:txPr>
        <c:crossAx val="208774272"/>
        <c:crosses val="autoZero"/>
        <c:auto val="1"/>
        <c:lblAlgn val="ctr"/>
        <c:lblOffset val="100"/>
        <c:noMultiLvlLbl val="0"/>
      </c:catAx>
      <c:valAx>
        <c:axId val="208774272"/>
        <c:scaling>
          <c:orientation val="minMax"/>
          <c:min val="0"/>
        </c:scaling>
        <c:delete val="0"/>
        <c:axPos val="l"/>
        <c:majorGridlines/>
        <c:title>
          <c:tx>
            <c:rich>
              <a:bodyPr/>
              <a:lstStyle/>
              <a:p>
                <a:pPr>
                  <a:defRPr sz="1400"/>
                </a:pPr>
                <a:r>
                  <a:rPr lang="en-US" sz="1400" dirty="0"/>
                  <a:t>Number of Establishments</a:t>
                </a:r>
              </a:p>
            </c:rich>
          </c:tx>
          <c:layout>
            <c:manualLayout>
              <c:xMode val="edge"/>
              <c:yMode val="edge"/>
              <c:x val="7.3192257217847773E-3"/>
              <c:y val="0.31528550597841937"/>
            </c:manualLayout>
          </c:layout>
          <c:overlay val="0"/>
        </c:title>
        <c:numFmt formatCode="General" sourceLinked="1"/>
        <c:majorTickMark val="none"/>
        <c:minorTickMark val="none"/>
        <c:tickLblPos val="nextTo"/>
        <c:txPr>
          <a:bodyPr/>
          <a:lstStyle/>
          <a:p>
            <a:pPr>
              <a:defRPr sz="1400"/>
            </a:pPr>
            <a:endParaRPr lang="en-US"/>
          </a:p>
        </c:txPr>
        <c:crossAx val="208773880"/>
        <c:crosses val="autoZero"/>
        <c:crossBetween val="between"/>
      </c:valAx>
      <c:spPr>
        <a:ln>
          <a:solidFill>
            <a:schemeClr val="bg1">
              <a:lumMod val="50000"/>
            </a:schemeClr>
          </a:solidFill>
        </a:ln>
      </c:spPr>
    </c:plotArea>
    <c:legend>
      <c:legendPos val="r"/>
      <c:layout>
        <c:manualLayout>
          <c:xMode val="edge"/>
          <c:yMode val="edge"/>
          <c:x val="0.10324999999999999"/>
          <c:y val="0.133972149314669"/>
          <c:w val="0.23618143044619422"/>
          <c:h val="0.18984762321376494"/>
        </c:manualLayout>
      </c:layout>
      <c:overlay val="0"/>
      <c:spPr>
        <a:solidFill>
          <a:schemeClr val="bg1"/>
        </a:solidFill>
        <a:ln w="3175">
          <a:solidFill>
            <a:schemeClr val="bg1">
              <a:lumMod val="50000"/>
            </a:schemeClr>
          </a:solidFill>
        </a:ln>
        <a:effectLst>
          <a:outerShdw blurRad="50800" dist="38100" dir="2700000" algn="tl" rotWithShape="0">
            <a:prstClr val="black">
              <a:alpha val="40000"/>
            </a:prstClr>
          </a:outerShdw>
        </a:effectLst>
      </c:spPr>
      <c:txPr>
        <a:bodyPr/>
        <a:lstStyle/>
        <a:p>
          <a:pPr>
            <a:defRPr sz="1200"/>
          </a:pPr>
          <a:endParaRPr lang="en-US"/>
        </a:p>
      </c:txPr>
    </c:legend>
    <c:plotVisOnly val="1"/>
    <c:dispBlanksAs val="gap"/>
    <c:showDLblsOverMax val="0"/>
  </c:chart>
  <c:spPr>
    <a:solidFill>
      <a:schemeClr val="bg1"/>
    </a:solidFill>
  </c:spPr>
  <c:txPr>
    <a:bodyPr/>
    <a:lstStyle/>
    <a:p>
      <a:pPr>
        <a:defRPr>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pitchFamily="34" charset="0"/>
                <a:cs typeface="Calibri" pitchFamily="34" charset="0"/>
              </a:defRPr>
            </a:pPr>
            <a:r>
              <a:rPr lang="en-US" baseline="0" dirty="0" smtClean="0">
                <a:latin typeface="Calibri" pitchFamily="34" charset="0"/>
                <a:cs typeface="Calibri" pitchFamily="34" charset="0"/>
              </a:rPr>
              <a:t>United States</a:t>
            </a:r>
            <a:r>
              <a:rPr lang="en-US" dirty="0" smtClean="0">
                <a:latin typeface="Calibri" pitchFamily="34" charset="0"/>
                <a:cs typeface="Calibri" pitchFamily="34" charset="0"/>
              </a:rPr>
              <a:t> Employment 1995 to 2013</a:t>
            </a:r>
          </a:p>
          <a:p>
            <a:pPr>
              <a:defRPr>
                <a:latin typeface="Calibri" pitchFamily="34" charset="0"/>
                <a:cs typeface="Calibri" pitchFamily="34" charset="0"/>
              </a:defRPr>
            </a:pPr>
            <a:r>
              <a:rPr lang="en-US" i="1" baseline="0" dirty="0" smtClean="0">
                <a:latin typeface="Calibri" pitchFamily="34" charset="0"/>
                <a:cs typeface="Calibri" pitchFamily="34" charset="0"/>
              </a:rPr>
              <a:t>Total</a:t>
            </a:r>
            <a:r>
              <a:rPr lang="en-US" i="1" dirty="0" smtClean="0">
                <a:latin typeface="Calibri" pitchFamily="34" charset="0"/>
                <a:cs typeface="Calibri" pitchFamily="34" charset="0"/>
              </a:rPr>
              <a:t> Employment</a:t>
            </a:r>
            <a:r>
              <a:rPr lang="en-US" i="1" baseline="0" dirty="0" smtClean="0">
                <a:latin typeface="Calibri" pitchFamily="34" charset="0"/>
                <a:cs typeface="Calibri" pitchFamily="34" charset="0"/>
              </a:rPr>
              <a:t> </a:t>
            </a:r>
            <a:r>
              <a:rPr lang="en-US" i="1" dirty="0" smtClean="0">
                <a:latin typeface="Calibri" pitchFamily="34" charset="0"/>
                <a:cs typeface="Calibri" pitchFamily="34" charset="0"/>
              </a:rPr>
              <a:t>by Establishment</a:t>
            </a:r>
            <a:r>
              <a:rPr lang="en-US" i="1" baseline="0" dirty="0" smtClean="0">
                <a:latin typeface="Calibri" pitchFamily="34" charset="0"/>
                <a:cs typeface="Calibri" pitchFamily="34" charset="0"/>
              </a:rPr>
              <a:t> Stage</a:t>
            </a:r>
            <a:endParaRPr lang="en-US" i="1" dirty="0">
              <a:latin typeface="Calibri" pitchFamily="34" charset="0"/>
              <a:cs typeface="Calibri" pitchFamily="34" charset="0"/>
            </a:endParaRPr>
          </a:p>
        </c:rich>
      </c:tx>
      <c:overlay val="0"/>
    </c:title>
    <c:autoTitleDeleted val="0"/>
    <c:plotArea>
      <c:layout>
        <c:manualLayout>
          <c:layoutTarget val="inner"/>
          <c:xMode val="edge"/>
          <c:yMode val="edge"/>
          <c:x val="0.17809481627296586"/>
          <c:y val="0.12147229512977545"/>
          <c:w val="0.80465518372703415"/>
          <c:h val="0.76538582677165357"/>
        </c:manualLayout>
      </c:layout>
      <c:lineChart>
        <c:grouping val="standard"/>
        <c:varyColors val="0"/>
        <c:ser>
          <c:idx val="1"/>
          <c:order val="0"/>
          <c:tx>
            <c:strRef>
              <c:f>Sheet2!$A$2</c:f>
              <c:strCache>
                <c:ptCount val="1"/>
                <c:pt idx="0">
                  <c:v>Self-Employed (1) </c:v>
                </c:pt>
              </c:strCache>
            </c:strRef>
          </c:tx>
          <c:spPr>
            <a:ln w="38100">
              <a:solidFill>
                <a:schemeClr val="accent1">
                  <a:lumMod val="50000"/>
                </a:schemeClr>
              </a:solidFill>
              <a:prstDash val="sysDot"/>
            </a:ln>
          </c:spPr>
          <c:marker>
            <c:symbol val="none"/>
          </c:marker>
          <c:cat>
            <c:numRef>
              <c:f>Sheet2!$B$1:$T$1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Sheet2!$B$2:$T$2</c:f>
              <c:numCache>
                <c:formatCode>_(* #,##0_);_(* \(#,##0\);_(* "-"??_);_(@_)</c:formatCode>
                <c:ptCount val="19"/>
                <c:pt idx="0">
                  <c:v>2795212</c:v>
                </c:pt>
                <c:pt idx="1">
                  <c:v>3115883</c:v>
                </c:pt>
                <c:pt idx="2">
                  <c:v>3388313</c:v>
                </c:pt>
                <c:pt idx="3">
                  <c:v>3600220</c:v>
                </c:pt>
                <c:pt idx="4">
                  <c:v>3666386</c:v>
                </c:pt>
                <c:pt idx="5">
                  <c:v>3745407</c:v>
                </c:pt>
                <c:pt idx="6">
                  <c:v>3910295</c:v>
                </c:pt>
                <c:pt idx="7">
                  <c:v>5012198</c:v>
                </c:pt>
                <c:pt idx="8">
                  <c:v>5189939</c:v>
                </c:pt>
                <c:pt idx="9">
                  <c:v>5701469</c:v>
                </c:pt>
                <c:pt idx="10">
                  <c:v>6519617</c:v>
                </c:pt>
                <c:pt idx="11">
                  <c:v>6780360</c:v>
                </c:pt>
                <c:pt idx="12">
                  <c:v>7630456</c:v>
                </c:pt>
                <c:pt idx="13">
                  <c:v>8530660</c:v>
                </c:pt>
                <c:pt idx="14">
                  <c:v>7260706</c:v>
                </c:pt>
                <c:pt idx="15" formatCode="#,##0">
                  <c:v>9811208</c:v>
                </c:pt>
                <c:pt idx="16" formatCode="#,##0">
                  <c:v>8380239</c:v>
                </c:pt>
                <c:pt idx="17" formatCode="#,##0">
                  <c:v>6985912</c:v>
                </c:pt>
                <c:pt idx="18" formatCode="#,##0">
                  <c:v>5616142</c:v>
                </c:pt>
              </c:numCache>
            </c:numRef>
          </c:val>
          <c:smooth val="1"/>
        </c:ser>
        <c:ser>
          <c:idx val="2"/>
          <c:order val="1"/>
          <c:tx>
            <c:strRef>
              <c:f>Sheet2!$A$3</c:f>
              <c:strCache>
                <c:ptCount val="1"/>
                <c:pt idx="0">
                  <c:v>Stage 1 (2-9) </c:v>
                </c:pt>
              </c:strCache>
            </c:strRef>
          </c:tx>
          <c:spPr>
            <a:ln w="38100">
              <a:solidFill>
                <a:srgbClr val="0070C0"/>
              </a:solidFill>
              <a:prstDash val="solid"/>
            </a:ln>
          </c:spPr>
          <c:marker>
            <c:symbol val="none"/>
          </c:marker>
          <c:cat>
            <c:numRef>
              <c:f>Sheet2!$B$1:$T$1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Sheet2!$B$3:$T$3</c:f>
              <c:numCache>
                <c:formatCode>_(* #,##0_);_(* \(#,##0\);_(* "-"??_);_(@_)</c:formatCode>
                <c:ptCount val="19"/>
                <c:pt idx="0">
                  <c:v>27672151</c:v>
                </c:pt>
                <c:pt idx="1">
                  <c:v>28525114</c:v>
                </c:pt>
                <c:pt idx="2">
                  <c:v>28930207</c:v>
                </c:pt>
                <c:pt idx="3">
                  <c:v>28506115</c:v>
                </c:pt>
                <c:pt idx="4">
                  <c:v>27996284</c:v>
                </c:pt>
                <c:pt idx="5">
                  <c:v>29374860</c:v>
                </c:pt>
                <c:pt idx="6">
                  <c:v>33937320</c:v>
                </c:pt>
                <c:pt idx="7">
                  <c:v>32846085</c:v>
                </c:pt>
                <c:pt idx="8">
                  <c:v>32753928</c:v>
                </c:pt>
                <c:pt idx="9">
                  <c:v>32826361</c:v>
                </c:pt>
                <c:pt idx="10">
                  <c:v>34856119</c:v>
                </c:pt>
                <c:pt idx="11">
                  <c:v>36385268</c:v>
                </c:pt>
                <c:pt idx="12">
                  <c:v>38659623</c:v>
                </c:pt>
                <c:pt idx="13">
                  <c:v>42119106</c:v>
                </c:pt>
                <c:pt idx="14">
                  <c:v>39363531</c:v>
                </c:pt>
                <c:pt idx="15" formatCode="#,##0">
                  <c:v>44258469</c:v>
                </c:pt>
                <c:pt idx="16" formatCode="#,##0">
                  <c:v>44512530</c:v>
                </c:pt>
                <c:pt idx="17" formatCode="#,##0">
                  <c:v>45047393</c:v>
                </c:pt>
                <c:pt idx="18" formatCode="#,##0">
                  <c:v>43540047</c:v>
                </c:pt>
              </c:numCache>
            </c:numRef>
          </c:val>
          <c:smooth val="1"/>
        </c:ser>
        <c:ser>
          <c:idx val="3"/>
          <c:order val="2"/>
          <c:tx>
            <c:strRef>
              <c:f>Sheet2!$A$4</c:f>
              <c:strCache>
                <c:ptCount val="1"/>
                <c:pt idx="0">
                  <c:v>Stage 2 (10-99) </c:v>
                </c:pt>
              </c:strCache>
            </c:strRef>
          </c:tx>
          <c:spPr>
            <a:ln w="38100">
              <a:solidFill>
                <a:schemeClr val="accent2">
                  <a:lumMod val="50000"/>
                </a:schemeClr>
              </a:solidFill>
              <a:prstDash val="sysDash"/>
            </a:ln>
          </c:spPr>
          <c:marker>
            <c:symbol val="none"/>
          </c:marker>
          <c:cat>
            <c:numRef>
              <c:f>Sheet2!$B$1:$T$1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Sheet2!$B$4:$T$4</c:f>
              <c:numCache>
                <c:formatCode>_(* #,##0_);_(* \(#,##0\);_(* "-"??_);_(@_)</c:formatCode>
                <c:ptCount val="19"/>
                <c:pt idx="0">
                  <c:v>50768314</c:v>
                </c:pt>
                <c:pt idx="1">
                  <c:v>52612920</c:v>
                </c:pt>
                <c:pt idx="2">
                  <c:v>54256911</c:v>
                </c:pt>
                <c:pt idx="3">
                  <c:v>55144562</c:v>
                </c:pt>
                <c:pt idx="4">
                  <c:v>56812608</c:v>
                </c:pt>
                <c:pt idx="5">
                  <c:v>58439407</c:v>
                </c:pt>
                <c:pt idx="6">
                  <c:v>59658506</c:v>
                </c:pt>
                <c:pt idx="7">
                  <c:v>59648145</c:v>
                </c:pt>
                <c:pt idx="8">
                  <c:v>59604389</c:v>
                </c:pt>
                <c:pt idx="9">
                  <c:v>59997535</c:v>
                </c:pt>
                <c:pt idx="10">
                  <c:v>60742373</c:v>
                </c:pt>
                <c:pt idx="11">
                  <c:v>61509823</c:v>
                </c:pt>
                <c:pt idx="12">
                  <c:v>61717151</c:v>
                </c:pt>
                <c:pt idx="13">
                  <c:v>61660816</c:v>
                </c:pt>
                <c:pt idx="14">
                  <c:v>58948243</c:v>
                </c:pt>
                <c:pt idx="15" formatCode="#,##0">
                  <c:v>57814568</c:v>
                </c:pt>
                <c:pt idx="16" formatCode="#,##0">
                  <c:v>60372308</c:v>
                </c:pt>
                <c:pt idx="17" formatCode="#,##0">
                  <c:v>61802512</c:v>
                </c:pt>
                <c:pt idx="18" formatCode="#,##0">
                  <c:v>64929733</c:v>
                </c:pt>
              </c:numCache>
            </c:numRef>
          </c:val>
          <c:smooth val="1"/>
        </c:ser>
        <c:ser>
          <c:idx val="4"/>
          <c:order val="3"/>
          <c:tx>
            <c:strRef>
              <c:f>Sheet2!$A$5</c:f>
              <c:strCache>
                <c:ptCount val="1"/>
                <c:pt idx="0">
                  <c:v>Stage 3 (100-499) </c:v>
                </c:pt>
              </c:strCache>
            </c:strRef>
          </c:tx>
          <c:spPr>
            <a:ln w="38100">
              <a:solidFill>
                <a:srgbClr val="FFC000"/>
              </a:solidFill>
            </a:ln>
          </c:spPr>
          <c:marker>
            <c:symbol val="none"/>
          </c:marker>
          <c:cat>
            <c:numRef>
              <c:f>Sheet2!$B$1:$T$1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Sheet2!$B$5:$T$5</c:f>
              <c:numCache>
                <c:formatCode>_(* #,##0_);_(* \(#,##0\);_(* "-"??_);_(@_)</c:formatCode>
                <c:ptCount val="19"/>
                <c:pt idx="0">
                  <c:v>31191447</c:v>
                </c:pt>
                <c:pt idx="1">
                  <c:v>32169640</c:v>
                </c:pt>
                <c:pt idx="2">
                  <c:v>33480422</c:v>
                </c:pt>
                <c:pt idx="3">
                  <c:v>34001081</c:v>
                </c:pt>
                <c:pt idx="4">
                  <c:v>35425817</c:v>
                </c:pt>
                <c:pt idx="5">
                  <c:v>37355583</c:v>
                </c:pt>
                <c:pt idx="6">
                  <c:v>38493206</c:v>
                </c:pt>
                <c:pt idx="7">
                  <c:v>37643221</c:v>
                </c:pt>
                <c:pt idx="8">
                  <c:v>36620447</c:v>
                </c:pt>
                <c:pt idx="9">
                  <c:v>36163239</c:v>
                </c:pt>
                <c:pt idx="10">
                  <c:v>36207532</c:v>
                </c:pt>
                <c:pt idx="11">
                  <c:v>36637660</c:v>
                </c:pt>
                <c:pt idx="12">
                  <c:v>36569767</c:v>
                </c:pt>
                <c:pt idx="13">
                  <c:v>36130147</c:v>
                </c:pt>
                <c:pt idx="14">
                  <c:v>35411955</c:v>
                </c:pt>
                <c:pt idx="15" formatCode="#,##0">
                  <c:v>34716762</c:v>
                </c:pt>
                <c:pt idx="16" formatCode="#,##0">
                  <c:v>38176527</c:v>
                </c:pt>
                <c:pt idx="17" formatCode="#,##0">
                  <c:v>39312487</c:v>
                </c:pt>
                <c:pt idx="18" formatCode="#,##0">
                  <c:v>38703023</c:v>
                </c:pt>
              </c:numCache>
            </c:numRef>
          </c:val>
          <c:smooth val="1"/>
        </c:ser>
        <c:ser>
          <c:idx val="5"/>
          <c:order val="4"/>
          <c:tx>
            <c:strRef>
              <c:f>Sheet2!$A$6</c:f>
              <c:strCache>
                <c:ptCount val="1"/>
                <c:pt idx="0">
                  <c:v>Stage 4 (500+) </c:v>
                </c:pt>
              </c:strCache>
            </c:strRef>
          </c:tx>
          <c:spPr>
            <a:ln w="38100">
              <a:solidFill>
                <a:srgbClr val="C00000"/>
              </a:solidFill>
            </a:ln>
          </c:spPr>
          <c:marker>
            <c:symbol val="none"/>
          </c:marker>
          <c:cat>
            <c:numRef>
              <c:f>Sheet2!$B$1:$T$1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Sheet2!$B$6:$T$6</c:f>
              <c:numCache>
                <c:formatCode>_(* #,##0_);_(* \(#,##0\);_(* "-"??_);_(@_)</c:formatCode>
                <c:ptCount val="19"/>
                <c:pt idx="0">
                  <c:v>33032112</c:v>
                </c:pt>
                <c:pt idx="1">
                  <c:v>33520415</c:v>
                </c:pt>
                <c:pt idx="2">
                  <c:v>34504681</c:v>
                </c:pt>
                <c:pt idx="3">
                  <c:v>35203278</c:v>
                </c:pt>
                <c:pt idx="4">
                  <c:v>36708449</c:v>
                </c:pt>
                <c:pt idx="5">
                  <c:v>38763586</c:v>
                </c:pt>
                <c:pt idx="6">
                  <c:v>37806875</c:v>
                </c:pt>
                <c:pt idx="7">
                  <c:v>34665303</c:v>
                </c:pt>
                <c:pt idx="8">
                  <c:v>32461842</c:v>
                </c:pt>
                <c:pt idx="9">
                  <c:v>31397034</c:v>
                </c:pt>
                <c:pt idx="10">
                  <c:v>31612861</c:v>
                </c:pt>
                <c:pt idx="11">
                  <c:v>30783911</c:v>
                </c:pt>
                <c:pt idx="12">
                  <c:v>29640672</c:v>
                </c:pt>
                <c:pt idx="13">
                  <c:v>29141441</c:v>
                </c:pt>
                <c:pt idx="14">
                  <c:v>27606737</c:v>
                </c:pt>
                <c:pt idx="15" formatCode="#,##0">
                  <c:v>27471925</c:v>
                </c:pt>
                <c:pt idx="16" formatCode="#,##0">
                  <c:v>28555590</c:v>
                </c:pt>
                <c:pt idx="17" formatCode="#,##0">
                  <c:v>30371532</c:v>
                </c:pt>
                <c:pt idx="18" formatCode="#,##0">
                  <c:v>31688074</c:v>
                </c:pt>
              </c:numCache>
            </c:numRef>
          </c:val>
          <c:smooth val="1"/>
        </c:ser>
        <c:dLbls>
          <c:showLegendKey val="0"/>
          <c:showVal val="0"/>
          <c:showCatName val="0"/>
          <c:showSerName val="0"/>
          <c:showPercent val="0"/>
          <c:showBubbleSize val="0"/>
        </c:dLbls>
        <c:smooth val="0"/>
        <c:axId val="208775056"/>
        <c:axId val="208775448"/>
      </c:lineChart>
      <c:catAx>
        <c:axId val="208775056"/>
        <c:scaling>
          <c:orientation val="minMax"/>
        </c:scaling>
        <c:delete val="0"/>
        <c:axPos val="b"/>
        <c:numFmt formatCode="General" sourceLinked="1"/>
        <c:majorTickMark val="none"/>
        <c:minorTickMark val="none"/>
        <c:tickLblPos val="nextTo"/>
        <c:txPr>
          <a:bodyPr rot="-2700000"/>
          <a:lstStyle/>
          <a:p>
            <a:pPr>
              <a:defRPr sz="1400">
                <a:latin typeface="Calibri" pitchFamily="34" charset="0"/>
                <a:cs typeface="Calibri" pitchFamily="34" charset="0"/>
              </a:defRPr>
            </a:pPr>
            <a:endParaRPr lang="en-US"/>
          </a:p>
        </c:txPr>
        <c:crossAx val="208775448"/>
        <c:crosses val="autoZero"/>
        <c:auto val="1"/>
        <c:lblAlgn val="ctr"/>
        <c:lblOffset val="100"/>
        <c:noMultiLvlLbl val="0"/>
      </c:catAx>
      <c:valAx>
        <c:axId val="208775448"/>
        <c:scaling>
          <c:orientation val="minMax"/>
        </c:scaling>
        <c:delete val="0"/>
        <c:axPos val="l"/>
        <c:majorGridlines/>
        <c:title>
          <c:tx>
            <c:rich>
              <a:bodyPr/>
              <a:lstStyle/>
              <a:p>
                <a:pPr>
                  <a:defRPr sz="1400">
                    <a:latin typeface="Calibri" pitchFamily="34" charset="0"/>
                    <a:cs typeface="Calibri" pitchFamily="34" charset="0"/>
                  </a:defRPr>
                </a:pPr>
                <a:r>
                  <a:rPr lang="en-US" sz="1400" dirty="0" smtClean="0">
                    <a:latin typeface="Calibri" pitchFamily="34" charset="0"/>
                    <a:cs typeface="Calibri" pitchFamily="34" charset="0"/>
                  </a:rPr>
                  <a:t>Total Employment</a:t>
                </a:r>
                <a:endParaRPr lang="en-US" sz="1400" dirty="0">
                  <a:latin typeface="Calibri" pitchFamily="34" charset="0"/>
                  <a:cs typeface="Calibri" pitchFamily="34" charset="0"/>
                </a:endParaRPr>
              </a:p>
            </c:rich>
          </c:tx>
          <c:layout>
            <c:manualLayout>
              <c:xMode val="edge"/>
              <c:yMode val="edge"/>
              <c:x val="1.2500000000000001E-2"/>
              <c:y val="0.38277631962671332"/>
            </c:manualLayout>
          </c:layout>
          <c:overlay val="0"/>
        </c:title>
        <c:numFmt formatCode="#,##0" sourceLinked="0"/>
        <c:majorTickMark val="none"/>
        <c:minorTickMark val="none"/>
        <c:tickLblPos val="nextTo"/>
        <c:txPr>
          <a:bodyPr/>
          <a:lstStyle/>
          <a:p>
            <a:pPr>
              <a:defRPr sz="1400">
                <a:latin typeface="Calibri" pitchFamily="34" charset="0"/>
                <a:cs typeface="Calibri" pitchFamily="34" charset="0"/>
              </a:defRPr>
            </a:pPr>
            <a:endParaRPr lang="en-US"/>
          </a:p>
        </c:txPr>
        <c:crossAx val="208775056"/>
        <c:crosses val="autoZero"/>
        <c:crossBetween val="between"/>
      </c:valAx>
      <c:spPr>
        <a:solidFill>
          <a:schemeClr val="tx2"/>
        </a:solidFill>
        <a:ln>
          <a:solidFill>
            <a:schemeClr val="bg1">
              <a:lumMod val="50000"/>
            </a:schemeClr>
          </a:solidFill>
        </a:ln>
      </c:spPr>
    </c:plotArea>
    <c:legend>
      <c:legendPos val="r"/>
      <c:layout>
        <c:manualLayout>
          <c:xMode val="edge"/>
          <c:yMode val="edge"/>
          <c:x val="0.19108333333333336"/>
          <c:y val="0.6117499270924468"/>
          <c:w val="0.17556299212598425"/>
          <c:h val="0.18984762321376494"/>
        </c:manualLayout>
      </c:layout>
      <c:overlay val="0"/>
      <c:spPr>
        <a:solidFill>
          <a:schemeClr val="bg1"/>
        </a:solidFill>
        <a:ln w="3175">
          <a:solidFill>
            <a:schemeClr val="bg1">
              <a:lumMod val="50000"/>
            </a:schemeClr>
          </a:solidFill>
        </a:ln>
        <a:effectLst>
          <a:outerShdw blurRad="50800" dist="38100" dir="2700000" algn="tl" rotWithShape="0">
            <a:prstClr val="black">
              <a:alpha val="40000"/>
            </a:prstClr>
          </a:outerShdw>
        </a:effectLst>
      </c:spPr>
      <c:txPr>
        <a:bodyPr/>
        <a:lstStyle/>
        <a:p>
          <a:pPr>
            <a:defRPr sz="1200">
              <a:latin typeface="Calibri" pitchFamily="34" charset="0"/>
              <a:cs typeface="Calibri" pitchFamily="34" charset="0"/>
            </a:defRPr>
          </a:pPr>
          <a:endParaRPr lang="en-US"/>
        </a:p>
      </c:txPr>
    </c:legend>
    <c:plotVisOnly val="1"/>
    <c:dispBlanksAs val="gap"/>
    <c:showDLblsOverMax val="0"/>
  </c:chart>
  <c:spPr>
    <a:solidFill>
      <a:schemeClr val="bg1"/>
    </a:solidFill>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Sauk County Share of Employment and Share of Establishments by Stage (2013)</a:t>
            </a:r>
            <a:endParaRPr lang="en-US" dirty="0"/>
          </a:p>
        </c:rich>
      </c:tx>
      <c:overlay val="0"/>
    </c:title>
    <c:autoTitleDeleted val="0"/>
    <c:plotArea>
      <c:layout>
        <c:manualLayout>
          <c:layoutTarget val="inner"/>
          <c:xMode val="edge"/>
          <c:yMode val="edge"/>
          <c:x val="0.10855905511811023"/>
          <c:y val="0.1330323709536308"/>
          <c:w val="0.86708584864391935"/>
          <c:h val="0.76629177602799647"/>
        </c:manualLayout>
      </c:layout>
      <c:barChart>
        <c:barDir val="col"/>
        <c:grouping val="clustered"/>
        <c:varyColors val="0"/>
        <c:ser>
          <c:idx val="0"/>
          <c:order val="0"/>
          <c:tx>
            <c:strRef>
              <c:f>'Sauk County'!$A$13</c:f>
              <c:strCache>
                <c:ptCount val="1"/>
                <c:pt idx="0">
                  <c:v>Self-Employed (1) </c:v>
                </c:pt>
              </c:strCache>
            </c:strRef>
          </c:tx>
          <c:invertIfNegative val="0"/>
          <c:dPt>
            <c:idx val="0"/>
            <c:invertIfNegative val="0"/>
            <c:bubble3D val="0"/>
            <c:spPr>
              <a:solidFill>
                <a:schemeClr val="accent1"/>
              </a:solidFill>
            </c:spPr>
          </c:dPt>
          <c:cat>
            <c:strRef>
              <c:f>'Sauk County'!$B$12:$C$12</c:f>
              <c:strCache>
                <c:ptCount val="2"/>
                <c:pt idx="0">
                  <c:v>Share of Establishments</c:v>
                </c:pt>
                <c:pt idx="1">
                  <c:v>Share of Employment</c:v>
                </c:pt>
              </c:strCache>
            </c:strRef>
          </c:cat>
          <c:val>
            <c:numRef>
              <c:f>'Sauk County'!$B$13:$C$13</c:f>
              <c:numCache>
                <c:formatCode>0.0%</c:formatCode>
                <c:ptCount val="2"/>
                <c:pt idx="0">
                  <c:v>0.27881396461023433</c:v>
                </c:pt>
                <c:pt idx="1">
                  <c:v>2.9516745563628079E-2</c:v>
                </c:pt>
              </c:numCache>
            </c:numRef>
          </c:val>
        </c:ser>
        <c:ser>
          <c:idx val="1"/>
          <c:order val="1"/>
          <c:tx>
            <c:strRef>
              <c:f>'Sauk County'!$A$14</c:f>
              <c:strCache>
                <c:ptCount val="1"/>
                <c:pt idx="0">
                  <c:v>Stage 1 (2-9) </c:v>
                </c:pt>
              </c:strCache>
            </c:strRef>
          </c:tx>
          <c:spPr>
            <a:solidFill>
              <a:schemeClr val="accent1">
                <a:lumMod val="75000"/>
              </a:schemeClr>
            </a:solidFill>
          </c:spPr>
          <c:invertIfNegative val="0"/>
          <c:cat>
            <c:strRef>
              <c:f>'Sauk County'!$B$12:$C$12</c:f>
              <c:strCache>
                <c:ptCount val="2"/>
                <c:pt idx="0">
                  <c:v>Share of Establishments</c:v>
                </c:pt>
                <c:pt idx="1">
                  <c:v>Share of Employment</c:v>
                </c:pt>
              </c:strCache>
            </c:strRef>
          </c:cat>
          <c:val>
            <c:numRef>
              <c:f>'Sauk County'!$B$14:$C$14</c:f>
              <c:numCache>
                <c:formatCode>0.0%</c:formatCode>
                <c:ptCount val="2"/>
                <c:pt idx="0">
                  <c:v>0.55978000956480156</c:v>
                </c:pt>
                <c:pt idx="1">
                  <c:v>0.19221324962661063</c:v>
                </c:pt>
              </c:numCache>
            </c:numRef>
          </c:val>
        </c:ser>
        <c:ser>
          <c:idx val="2"/>
          <c:order val="2"/>
          <c:tx>
            <c:strRef>
              <c:f>'Sauk County'!$A$15</c:f>
              <c:strCache>
                <c:ptCount val="1"/>
                <c:pt idx="0">
                  <c:v>Stage 2 (10-99) </c:v>
                </c:pt>
              </c:strCache>
            </c:strRef>
          </c:tx>
          <c:spPr>
            <a:solidFill>
              <a:schemeClr val="accent2"/>
            </a:solidFill>
          </c:spPr>
          <c:invertIfNegative val="0"/>
          <c:cat>
            <c:strRef>
              <c:f>'Sauk County'!$B$12:$C$12</c:f>
              <c:strCache>
                <c:ptCount val="2"/>
                <c:pt idx="0">
                  <c:v>Share of Establishments</c:v>
                </c:pt>
                <c:pt idx="1">
                  <c:v>Share of Employment</c:v>
                </c:pt>
              </c:strCache>
            </c:strRef>
          </c:cat>
          <c:val>
            <c:numRef>
              <c:f>'Sauk County'!$B$15:$C$15</c:f>
              <c:numCache>
                <c:formatCode>0.0%</c:formatCode>
                <c:ptCount val="2"/>
                <c:pt idx="0">
                  <c:v>0.14514586322333811</c:v>
                </c:pt>
                <c:pt idx="1">
                  <c:v>0.38543908057615878</c:v>
                </c:pt>
              </c:numCache>
            </c:numRef>
          </c:val>
        </c:ser>
        <c:ser>
          <c:idx val="3"/>
          <c:order val="3"/>
          <c:tx>
            <c:strRef>
              <c:f>'Sauk County'!$A$16</c:f>
              <c:strCache>
                <c:ptCount val="1"/>
                <c:pt idx="0">
                  <c:v>Stage 3 (100-499) </c:v>
                </c:pt>
              </c:strCache>
            </c:strRef>
          </c:tx>
          <c:spPr>
            <a:solidFill>
              <a:srgbClr val="FFCC00"/>
            </a:solidFill>
          </c:spPr>
          <c:invertIfNegative val="0"/>
          <c:cat>
            <c:strRef>
              <c:f>'Sauk County'!$B$12:$C$12</c:f>
              <c:strCache>
                <c:ptCount val="2"/>
                <c:pt idx="0">
                  <c:v>Share of Establishments</c:v>
                </c:pt>
                <c:pt idx="1">
                  <c:v>Share of Employment</c:v>
                </c:pt>
              </c:strCache>
            </c:strRef>
          </c:cat>
          <c:val>
            <c:numRef>
              <c:f>'Sauk County'!$B$16:$C$16</c:f>
              <c:numCache>
                <c:formatCode>0.0%</c:formatCode>
                <c:ptCount val="2"/>
                <c:pt idx="0">
                  <c:v>1.482544237207078E-2</c:v>
                </c:pt>
                <c:pt idx="1">
                  <c:v>0.27714350808799332</c:v>
                </c:pt>
              </c:numCache>
            </c:numRef>
          </c:val>
        </c:ser>
        <c:ser>
          <c:idx val="4"/>
          <c:order val="4"/>
          <c:tx>
            <c:strRef>
              <c:f>'Sauk County'!$A$17</c:f>
              <c:strCache>
                <c:ptCount val="1"/>
                <c:pt idx="0">
                  <c:v>Stage 4 (500+) </c:v>
                </c:pt>
              </c:strCache>
            </c:strRef>
          </c:tx>
          <c:spPr>
            <a:solidFill>
              <a:srgbClr val="C0504D"/>
            </a:solidFill>
          </c:spPr>
          <c:invertIfNegative val="0"/>
          <c:cat>
            <c:strRef>
              <c:f>'Sauk County'!$B$12:$C$12</c:f>
              <c:strCache>
                <c:ptCount val="2"/>
                <c:pt idx="0">
                  <c:v>Share of Establishments</c:v>
                </c:pt>
                <c:pt idx="1">
                  <c:v>Share of Employment</c:v>
                </c:pt>
              </c:strCache>
            </c:strRef>
          </c:cat>
          <c:val>
            <c:numRef>
              <c:f>'Sauk County'!$B$17:$C$17</c:f>
              <c:numCache>
                <c:formatCode>0.0%</c:formatCode>
                <c:ptCount val="2"/>
                <c:pt idx="0">
                  <c:v>1.4347202295552368E-3</c:v>
                </c:pt>
                <c:pt idx="1">
                  <c:v>0.11568741614560919</c:v>
                </c:pt>
              </c:numCache>
            </c:numRef>
          </c:val>
        </c:ser>
        <c:dLbls>
          <c:showLegendKey val="0"/>
          <c:showVal val="0"/>
          <c:showCatName val="0"/>
          <c:showSerName val="0"/>
          <c:showPercent val="0"/>
          <c:showBubbleSize val="0"/>
        </c:dLbls>
        <c:gapWidth val="150"/>
        <c:axId val="208776232"/>
        <c:axId val="208776624"/>
      </c:barChart>
      <c:catAx>
        <c:axId val="208776232"/>
        <c:scaling>
          <c:orientation val="minMax"/>
        </c:scaling>
        <c:delete val="0"/>
        <c:axPos val="b"/>
        <c:numFmt formatCode="General" sourceLinked="0"/>
        <c:majorTickMark val="none"/>
        <c:minorTickMark val="none"/>
        <c:tickLblPos val="nextTo"/>
        <c:txPr>
          <a:bodyPr/>
          <a:lstStyle/>
          <a:p>
            <a:pPr>
              <a:defRPr sz="1600"/>
            </a:pPr>
            <a:endParaRPr lang="en-US"/>
          </a:p>
        </c:txPr>
        <c:crossAx val="208776624"/>
        <c:crosses val="autoZero"/>
        <c:auto val="1"/>
        <c:lblAlgn val="ctr"/>
        <c:lblOffset val="100"/>
        <c:noMultiLvlLbl val="0"/>
      </c:catAx>
      <c:valAx>
        <c:axId val="208776624"/>
        <c:scaling>
          <c:orientation val="minMax"/>
        </c:scaling>
        <c:delete val="0"/>
        <c:axPos val="l"/>
        <c:majorGridlines/>
        <c:numFmt formatCode="0.0%" sourceLinked="1"/>
        <c:majorTickMark val="none"/>
        <c:minorTickMark val="none"/>
        <c:tickLblPos val="nextTo"/>
        <c:txPr>
          <a:bodyPr/>
          <a:lstStyle/>
          <a:p>
            <a:pPr>
              <a:defRPr sz="1400"/>
            </a:pPr>
            <a:endParaRPr lang="en-US"/>
          </a:p>
        </c:txPr>
        <c:crossAx val="208776232"/>
        <c:crosses val="autoZero"/>
        <c:crossBetween val="between"/>
      </c:valAx>
      <c:spPr>
        <a:solidFill>
          <a:schemeClr val="bg1"/>
        </a:solidFill>
        <a:ln>
          <a:solidFill>
            <a:schemeClr val="bg1">
              <a:lumMod val="50000"/>
            </a:schemeClr>
          </a:solidFill>
        </a:ln>
      </c:spPr>
    </c:plotArea>
    <c:legend>
      <c:legendPos val="r"/>
      <c:layout>
        <c:manualLayout>
          <c:xMode val="edge"/>
          <c:yMode val="edge"/>
          <c:x val="0.73120045931758537"/>
          <c:y val="0.15467104111986002"/>
          <c:w val="0.21680085301837271"/>
          <c:h val="0.21221274424030329"/>
        </c:manualLayout>
      </c:layout>
      <c:overlay val="0"/>
      <c:spPr>
        <a:solidFill>
          <a:schemeClr val="bg1"/>
        </a:solidFill>
        <a:ln>
          <a:solidFill>
            <a:schemeClr val="bg1">
              <a:lumMod val="50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spPr>
    <a:solidFill>
      <a:schemeClr val="bg1"/>
    </a:solidFill>
  </c:spPr>
  <c:txPr>
    <a:bodyPr/>
    <a:lstStyle/>
    <a:p>
      <a:pPr>
        <a:defRPr sz="1800">
          <a:latin typeface="Calibri" pitchFamily="34" charset="0"/>
          <a:cs typeface="Calibri"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Share of Total Employment by Industry (2013)</a:t>
            </a:r>
          </a:p>
        </c:rich>
      </c:tx>
      <c:layout>
        <c:manualLayout>
          <c:xMode val="edge"/>
          <c:yMode val="edge"/>
          <c:x val="0.20720833333333333"/>
          <c:y val="1.1160970934165943E-2"/>
        </c:manualLayout>
      </c:layout>
      <c:overlay val="1"/>
    </c:title>
    <c:autoTitleDeleted val="0"/>
    <c:plotArea>
      <c:layout>
        <c:manualLayout>
          <c:layoutTarget val="inner"/>
          <c:xMode val="edge"/>
          <c:yMode val="edge"/>
          <c:x val="0.36876126421697286"/>
          <c:y val="0.10131041809260764"/>
          <c:w val="0.59180468066491687"/>
          <c:h val="0.83206283304403184"/>
        </c:manualLayout>
      </c:layout>
      <c:barChart>
        <c:barDir val="bar"/>
        <c:grouping val="clustered"/>
        <c:varyColors val="0"/>
        <c:ser>
          <c:idx val="0"/>
          <c:order val="0"/>
          <c:tx>
            <c:strRef>
              <c:f>Sheet1!$B$29</c:f>
              <c:strCache>
                <c:ptCount val="1"/>
                <c:pt idx="0">
                  <c:v>Sauk County</c:v>
                </c:pt>
              </c:strCache>
            </c:strRef>
          </c:tx>
          <c:invertIfNegative val="0"/>
          <c:cat>
            <c:strRef>
              <c:f>Sheet1!$A$30:$A$43</c:f>
              <c:strCache>
                <c:ptCount val="14"/>
                <c:pt idx="0">
                  <c:v>Leisure &amp; Hospitality</c:v>
                </c:pt>
                <c:pt idx="1">
                  <c:v>Manufacturing</c:v>
                </c:pt>
                <c:pt idx="2">
                  <c:v>Retail</c:v>
                </c:pt>
                <c:pt idx="3">
                  <c:v>Health Care and Social Assistance</c:v>
                </c:pt>
                <c:pt idx="4">
                  <c:v>Public Administration</c:v>
                </c:pt>
                <c:pt idx="5">
                  <c:v>Professional &amp; Business Services</c:v>
                </c:pt>
                <c:pt idx="6">
                  <c:v>Education Services</c:v>
                </c:pt>
                <c:pt idx="7">
                  <c:v>Construction</c:v>
                </c:pt>
                <c:pt idx="8">
                  <c:v>Financial Activities</c:v>
                </c:pt>
                <c:pt idx="9">
                  <c:v>Wholesale</c:v>
                </c:pt>
                <c:pt idx="10">
                  <c:v>Transportation and Utilities</c:v>
                </c:pt>
                <c:pt idx="11">
                  <c:v>Other Services</c:v>
                </c:pt>
                <c:pt idx="12">
                  <c:v>Natural Resources &amp; Mining</c:v>
                </c:pt>
                <c:pt idx="13">
                  <c:v>Information</c:v>
                </c:pt>
              </c:strCache>
            </c:strRef>
          </c:cat>
          <c:val>
            <c:numRef>
              <c:f>Sheet1!$B$30:$B$43</c:f>
              <c:numCache>
                <c:formatCode>0.0%</c:formatCode>
                <c:ptCount val="14"/>
                <c:pt idx="0">
                  <c:v>0.22660383597883599</c:v>
                </c:pt>
                <c:pt idx="1">
                  <c:v>0.15671847442680775</c:v>
                </c:pt>
                <c:pt idx="2">
                  <c:v>0.13955026455026456</c:v>
                </c:pt>
                <c:pt idx="3">
                  <c:v>0.10190696649029983</c:v>
                </c:pt>
                <c:pt idx="4">
                  <c:v>8.5951278659611996E-2</c:v>
                </c:pt>
                <c:pt idx="5">
                  <c:v>5.7484567901234566E-2</c:v>
                </c:pt>
                <c:pt idx="6">
                  <c:v>5.3626543209876545E-2</c:v>
                </c:pt>
                <c:pt idx="7">
                  <c:v>4.1253306878306875E-2</c:v>
                </c:pt>
                <c:pt idx="8">
                  <c:v>3.9214065255731921E-2</c:v>
                </c:pt>
                <c:pt idx="9">
                  <c:v>3.1442901234567902E-2</c:v>
                </c:pt>
                <c:pt idx="10">
                  <c:v>2.5793650793650792E-2</c:v>
                </c:pt>
                <c:pt idx="11">
                  <c:v>1.8463403880070547E-2</c:v>
                </c:pt>
                <c:pt idx="12">
                  <c:v>1.7884700176366845E-2</c:v>
                </c:pt>
                <c:pt idx="13">
                  <c:v>4.1060405643738975E-3</c:v>
                </c:pt>
              </c:numCache>
            </c:numRef>
          </c:val>
        </c:ser>
        <c:ser>
          <c:idx val="1"/>
          <c:order val="1"/>
          <c:tx>
            <c:strRef>
              <c:f>Sheet1!$C$29</c:f>
              <c:strCache>
                <c:ptCount val="1"/>
                <c:pt idx="0">
                  <c:v>State of Wisconsin</c:v>
                </c:pt>
              </c:strCache>
            </c:strRef>
          </c:tx>
          <c:invertIfNegative val="0"/>
          <c:cat>
            <c:strRef>
              <c:f>Sheet1!$A$30:$A$43</c:f>
              <c:strCache>
                <c:ptCount val="14"/>
                <c:pt idx="0">
                  <c:v>Leisure &amp; Hospitality</c:v>
                </c:pt>
                <c:pt idx="1">
                  <c:v>Manufacturing</c:v>
                </c:pt>
                <c:pt idx="2">
                  <c:v>Retail</c:v>
                </c:pt>
                <c:pt idx="3">
                  <c:v>Health Care and Social Assistance</c:v>
                </c:pt>
                <c:pt idx="4">
                  <c:v>Public Administration</c:v>
                </c:pt>
                <c:pt idx="5">
                  <c:v>Professional &amp; Business Services</c:v>
                </c:pt>
                <c:pt idx="6">
                  <c:v>Education Services</c:v>
                </c:pt>
                <c:pt idx="7">
                  <c:v>Construction</c:v>
                </c:pt>
                <c:pt idx="8">
                  <c:v>Financial Activities</c:v>
                </c:pt>
                <c:pt idx="9">
                  <c:v>Wholesale</c:v>
                </c:pt>
                <c:pt idx="10">
                  <c:v>Transportation and Utilities</c:v>
                </c:pt>
                <c:pt idx="11">
                  <c:v>Other Services</c:v>
                </c:pt>
                <c:pt idx="12">
                  <c:v>Natural Resources &amp; Mining</c:v>
                </c:pt>
                <c:pt idx="13">
                  <c:v>Information</c:v>
                </c:pt>
              </c:strCache>
            </c:strRef>
          </c:cat>
          <c:val>
            <c:numRef>
              <c:f>Sheet1!$C$30:$C$43</c:f>
              <c:numCache>
                <c:formatCode>0.0%</c:formatCode>
                <c:ptCount val="14"/>
                <c:pt idx="0">
                  <c:v>9.9364554445545636E-2</c:v>
                </c:pt>
                <c:pt idx="1">
                  <c:v>0.16747295147292796</c:v>
                </c:pt>
                <c:pt idx="2">
                  <c:v>0.10926825610154189</c:v>
                </c:pt>
                <c:pt idx="3">
                  <c:v>0.14530330522854865</c:v>
                </c:pt>
                <c:pt idx="4">
                  <c:v>5.0530162894038E-2</c:v>
                </c:pt>
                <c:pt idx="5">
                  <c:v>0.1098207695044951</c:v>
                </c:pt>
                <c:pt idx="6">
                  <c:v>7.8274937727364963E-2</c:v>
                </c:pt>
                <c:pt idx="7">
                  <c:v>3.6779453412422766E-2</c:v>
                </c:pt>
                <c:pt idx="8">
                  <c:v>5.4857633139923007E-2</c:v>
                </c:pt>
                <c:pt idx="9">
                  <c:v>4.3537909109890985E-2</c:v>
                </c:pt>
                <c:pt idx="10">
                  <c:v>4.1488499780906199E-2</c:v>
                </c:pt>
                <c:pt idx="11">
                  <c:v>3.1364969106303139E-2</c:v>
                </c:pt>
                <c:pt idx="12">
                  <c:v>1.0166540699982648E-2</c:v>
                </c:pt>
                <c:pt idx="13">
                  <c:v>1.797561735928737E-2</c:v>
                </c:pt>
              </c:numCache>
            </c:numRef>
          </c:val>
        </c:ser>
        <c:dLbls>
          <c:showLegendKey val="0"/>
          <c:showVal val="0"/>
          <c:showCatName val="0"/>
          <c:showSerName val="0"/>
          <c:showPercent val="0"/>
          <c:showBubbleSize val="0"/>
        </c:dLbls>
        <c:gapWidth val="150"/>
        <c:axId val="208777408"/>
        <c:axId val="209452928"/>
      </c:barChart>
      <c:catAx>
        <c:axId val="208777408"/>
        <c:scaling>
          <c:orientation val="maxMin"/>
        </c:scaling>
        <c:delete val="0"/>
        <c:axPos val="l"/>
        <c:numFmt formatCode="General" sourceLinked="0"/>
        <c:majorTickMark val="out"/>
        <c:minorTickMark val="none"/>
        <c:tickLblPos val="nextTo"/>
        <c:txPr>
          <a:bodyPr/>
          <a:lstStyle/>
          <a:p>
            <a:pPr>
              <a:defRPr sz="1600" b="0"/>
            </a:pPr>
            <a:endParaRPr lang="en-US"/>
          </a:p>
        </c:txPr>
        <c:crossAx val="209452928"/>
        <c:crosses val="autoZero"/>
        <c:auto val="1"/>
        <c:lblAlgn val="ctr"/>
        <c:lblOffset val="100"/>
        <c:noMultiLvlLbl val="0"/>
      </c:catAx>
      <c:valAx>
        <c:axId val="209452928"/>
        <c:scaling>
          <c:orientation val="minMax"/>
        </c:scaling>
        <c:delete val="0"/>
        <c:axPos val="t"/>
        <c:majorGridlines/>
        <c:numFmt formatCode="0.0%" sourceLinked="1"/>
        <c:majorTickMark val="out"/>
        <c:minorTickMark val="none"/>
        <c:tickLblPos val="high"/>
        <c:txPr>
          <a:bodyPr/>
          <a:lstStyle/>
          <a:p>
            <a:pPr>
              <a:defRPr sz="1600"/>
            </a:pPr>
            <a:endParaRPr lang="en-US"/>
          </a:p>
        </c:txPr>
        <c:crossAx val="208777408"/>
        <c:crosses val="autoZero"/>
        <c:crossBetween val="between"/>
      </c:valAx>
      <c:spPr>
        <a:ln>
          <a:solidFill>
            <a:schemeClr val="bg1">
              <a:lumMod val="50000"/>
            </a:schemeClr>
          </a:solidFill>
        </a:ln>
      </c:spPr>
    </c:plotArea>
    <c:legend>
      <c:legendPos val="r"/>
      <c:layout>
        <c:manualLayout>
          <c:xMode val="edge"/>
          <c:yMode val="edge"/>
          <c:x val="0.68859744094488184"/>
          <c:y val="0.75840818775858265"/>
          <c:w val="0.2489025590551181"/>
          <c:h val="0.14540108677391256"/>
        </c:manualLayout>
      </c:layout>
      <c:overlay val="0"/>
      <c:spPr>
        <a:solidFill>
          <a:schemeClr val="bg1"/>
        </a:solidFill>
        <a:ln w="3175">
          <a:solidFill>
            <a:schemeClr val="bg1">
              <a:lumMod val="50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Annual Average Wage per Job 1970 to 2013 (in $2013)</a:t>
            </a:r>
          </a:p>
        </c:rich>
      </c:tx>
      <c:overlay val="0"/>
    </c:title>
    <c:autoTitleDeleted val="0"/>
    <c:plotArea>
      <c:layout>
        <c:manualLayout>
          <c:layoutTarget val="inner"/>
          <c:xMode val="edge"/>
          <c:yMode val="edge"/>
          <c:x val="0.15065310586176728"/>
          <c:y val="8.8606007582385529E-2"/>
          <c:w val="0.8322011154855643"/>
          <c:h val="0.79975211431904347"/>
        </c:manualLayout>
      </c:layout>
      <c:lineChart>
        <c:grouping val="standard"/>
        <c:varyColors val="0"/>
        <c:ser>
          <c:idx val="4"/>
          <c:order val="0"/>
          <c:tx>
            <c:strRef>
              <c:f>Sheet2!$A$12</c:f>
              <c:strCache>
                <c:ptCount val="1"/>
                <c:pt idx="0">
                  <c:v>Sauk County</c:v>
                </c:pt>
              </c:strCache>
            </c:strRef>
          </c:tx>
          <c:spPr>
            <a:ln w="38100">
              <a:solidFill>
                <a:srgbClr val="C00000"/>
              </a:solidFill>
            </a:ln>
          </c:spPr>
          <c:marker>
            <c:symbol val="none"/>
          </c:marker>
          <c:cat>
            <c:numRef>
              <c:f>Sheet2!$B$8:$AS$8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Sheet2!$B$12:$AS$12</c:f>
              <c:numCache>
                <c:formatCode>_("$"* #,##0_);_("$"* \(#,##0\);_("$"* "-"??_);_(@_)</c:formatCode>
                <c:ptCount val="44"/>
                <c:pt idx="0">
                  <c:v>34694.610778443115</c:v>
                </c:pt>
                <c:pt idx="1">
                  <c:v>34390.80459770115</c:v>
                </c:pt>
                <c:pt idx="2">
                  <c:v>34748.603351955309</c:v>
                </c:pt>
                <c:pt idx="3">
                  <c:v>34769.633507853403</c:v>
                </c:pt>
                <c:pt idx="4">
                  <c:v>32599.056603773584</c:v>
                </c:pt>
                <c:pt idx="5">
                  <c:v>31354.978354978353</c:v>
                </c:pt>
                <c:pt idx="6">
                  <c:v>31696.721311475412</c:v>
                </c:pt>
                <c:pt idx="7">
                  <c:v>31550</c:v>
                </c:pt>
                <c:pt idx="8">
                  <c:v>31589.28571428571</c:v>
                </c:pt>
                <c:pt idx="9">
                  <c:v>30830.128205128207</c:v>
                </c:pt>
                <c:pt idx="10">
                  <c:v>28822.033898305086</c:v>
                </c:pt>
                <c:pt idx="11">
                  <c:v>28851.282051282051</c:v>
                </c:pt>
                <c:pt idx="12">
                  <c:v>28814.009661835749</c:v>
                </c:pt>
                <c:pt idx="13">
                  <c:v>29112.149532710282</c:v>
                </c:pt>
                <c:pt idx="14">
                  <c:v>29542.600896860986</c:v>
                </c:pt>
                <c:pt idx="15">
                  <c:v>29651.515151515148</c:v>
                </c:pt>
                <c:pt idx="16">
                  <c:v>30091.48936170213</c:v>
                </c:pt>
                <c:pt idx="17">
                  <c:v>30471.311475409835</c:v>
                </c:pt>
                <c:pt idx="18">
                  <c:v>30631.889763779527</c:v>
                </c:pt>
                <c:pt idx="19">
                  <c:v>30635.33834586466</c:v>
                </c:pt>
                <c:pt idx="20">
                  <c:v>30800.356506238855</c:v>
                </c:pt>
                <c:pt idx="21">
                  <c:v>30887.179487179488</c:v>
                </c:pt>
                <c:pt idx="22">
                  <c:v>31320.598006644519</c:v>
                </c:pt>
                <c:pt idx="23">
                  <c:v>31683.870967741936</c:v>
                </c:pt>
                <c:pt idx="24">
                  <c:v>32028.301886792451</c:v>
                </c:pt>
                <c:pt idx="25">
                  <c:v>31978.593272171252</c:v>
                </c:pt>
                <c:pt idx="26">
                  <c:v>31842.729970326407</c:v>
                </c:pt>
                <c:pt idx="27">
                  <c:v>32213.352685050802</c:v>
                </c:pt>
                <c:pt idx="28">
                  <c:v>33068.571428571428</c:v>
                </c:pt>
                <c:pt idx="29">
                  <c:v>33854.545454545456</c:v>
                </c:pt>
                <c:pt idx="30">
                  <c:v>33909.336941813264</c:v>
                </c:pt>
                <c:pt idx="31">
                  <c:v>33953.947368421053</c:v>
                </c:pt>
                <c:pt idx="32">
                  <c:v>34747.409326424873</c:v>
                </c:pt>
                <c:pt idx="33">
                  <c:v>34659.493670886077</c:v>
                </c:pt>
                <c:pt idx="34">
                  <c:v>35405.672009864364</c:v>
                </c:pt>
                <c:pt idx="35">
                  <c:v>35095.465393794751</c:v>
                </c:pt>
                <c:pt idx="36">
                  <c:v>35017.34104046243</c:v>
                </c:pt>
                <c:pt idx="37">
                  <c:v>34953.932584269663</c:v>
                </c:pt>
                <c:pt idx="38">
                  <c:v>34693.72294372294</c:v>
                </c:pt>
                <c:pt idx="39">
                  <c:v>34592.833876221499</c:v>
                </c:pt>
                <c:pt idx="40">
                  <c:v>34847.222222222219</c:v>
                </c:pt>
                <c:pt idx="41">
                  <c:v>34570.393374741201</c:v>
                </c:pt>
                <c:pt idx="42">
                  <c:v>35534.482758620688</c:v>
                </c:pt>
                <c:pt idx="43">
                  <c:v>35587</c:v>
                </c:pt>
              </c:numCache>
            </c:numRef>
          </c:val>
          <c:smooth val="1"/>
        </c:ser>
        <c:ser>
          <c:idx val="1"/>
          <c:order val="1"/>
          <c:tx>
            <c:strRef>
              <c:f>Sheet2!$A$9</c:f>
              <c:strCache>
                <c:ptCount val="1"/>
                <c:pt idx="0">
                  <c:v>United States </c:v>
                </c:pt>
              </c:strCache>
            </c:strRef>
          </c:tx>
          <c:spPr>
            <a:ln w="38100">
              <a:solidFill>
                <a:srgbClr val="0070C0"/>
              </a:solidFill>
            </a:ln>
          </c:spPr>
          <c:marker>
            <c:symbol val="none"/>
          </c:marker>
          <c:cat>
            <c:numRef>
              <c:f>Sheet2!$B$8:$AS$8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Sheet2!$B$9:$AS$9</c:f>
              <c:numCache>
                <c:formatCode>_("$"* #,##0_);_("$"* \(#,##0\);_("$"* "-"??_);_(@_)</c:formatCode>
                <c:ptCount val="44"/>
                <c:pt idx="0">
                  <c:v>41449.10179640718</c:v>
                </c:pt>
                <c:pt idx="1">
                  <c:v>42241.379310344833</c:v>
                </c:pt>
                <c:pt idx="2">
                  <c:v>43698.324022346373</c:v>
                </c:pt>
                <c:pt idx="3">
                  <c:v>43523.560209424082</c:v>
                </c:pt>
                <c:pt idx="4">
                  <c:v>42047.169811320753</c:v>
                </c:pt>
                <c:pt idx="5">
                  <c:v>41450.216450216445</c:v>
                </c:pt>
                <c:pt idx="6">
                  <c:v>42176.229508196724</c:v>
                </c:pt>
                <c:pt idx="7">
                  <c:v>42280.769230769227</c:v>
                </c:pt>
                <c:pt idx="8">
                  <c:v>42249.999999999993</c:v>
                </c:pt>
                <c:pt idx="9">
                  <c:v>41073.717948717946</c:v>
                </c:pt>
                <c:pt idx="10">
                  <c:v>39545.197740112999</c:v>
                </c:pt>
                <c:pt idx="11">
                  <c:v>39210.256410256407</c:v>
                </c:pt>
                <c:pt idx="12">
                  <c:v>39384.057971014496</c:v>
                </c:pt>
                <c:pt idx="13">
                  <c:v>39932.242990654209</c:v>
                </c:pt>
                <c:pt idx="14">
                  <c:v>40318.385650224212</c:v>
                </c:pt>
                <c:pt idx="15">
                  <c:v>40816.017316017314</c:v>
                </c:pt>
                <c:pt idx="16">
                  <c:v>41825.531914893618</c:v>
                </c:pt>
                <c:pt idx="17">
                  <c:v>42079.918032786889</c:v>
                </c:pt>
                <c:pt idx="18">
                  <c:v>42507.874015748028</c:v>
                </c:pt>
                <c:pt idx="19">
                  <c:v>42000</c:v>
                </c:pt>
                <c:pt idx="20">
                  <c:v>41752.228163992862</c:v>
                </c:pt>
                <c:pt idx="21">
                  <c:v>41618.803418803422</c:v>
                </c:pt>
                <c:pt idx="22">
                  <c:v>42465.116279069771</c:v>
                </c:pt>
                <c:pt idx="23">
                  <c:v>42098.387096774197</c:v>
                </c:pt>
                <c:pt idx="24">
                  <c:v>42141.509433962266</c:v>
                </c:pt>
                <c:pt idx="25">
                  <c:v>42295.107033639142</c:v>
                </c:pt>
                <c:pt idx="26">
                  <c:v>42633.53115727003</c:v>
                </c:pt>
                <c:pt idx="27">
                  <c:v>43679.24528301887</c:v>
                </c:pt>
                <c:pt idx="28">
                  <c:v>45238.571428571435</c:v>
                </c:pt>
                <c:pt idx="29">
                  <c:v>46251.748251748257</c:v>
                </c:pt>
                <c:pt idx="30">
                  <c:v>47434.370771312584</c:v>
                </c:pt>
                <c:pt idx="31">
                  <c:v>47427.631578947367</c:v>
                </c:pt>
                <c:pt idx="32">
                  <c:v>47427.461139896375</c:v>
                </c:pt>
                <c:pt idx="33">
                  <c:v>47759.493670886077</c:v>
                </c:pt>
                <c:pt idx="34">
                  <c:v>48546.239210850799</c:v>
                </c:pt>
                <c:pt idx="35">
                  <c:v>48643.198090692124</c:v>
                </c:pt>
                <c:pt idx="36">
                  <c:v>49298.265895953758</c:v>
                </c:pt>
                <c:pt idx="37">
                  <c:v>50038.20224719101</c:v>
                </c:pt>
                <c:pt idx="38">
                  <c:v>49408.008658008657</c:v>
                </c:pt>
                <c:pt idx="39">
                  <c:v>49548.317046688382</c:v>
                </c:pt>
                <c:pt idx="40">
                  <c:v>50207.264957264953</c:v>
                </c:pt>
                <c:pt idx="41">
                  <c:v>50008.281573498964</c:v>
                </c:pt>
                <c:pt idx="42">
                  <c:v>50319.472616632862</c:v>
                </c:pt>
                <c:pt idx="43">
                  <c:v>50012</c:v>
                </c:pt>
              </c:numCache>
            </c:numRef>
          </c:val>
          <c:smooth val="1"/>
        </c:ser>
        <c:ser>
          <c:idx val="2"/>
          <c:order val="2"/>
          <c:tx>
            <c:strRef>
              <c:f>Sheet2!$A$10</c:f>
              <c:strCache>
                <c:ptCount val="1"/>
                <c:pt idx="0">
                  <c:v>State of Wisconsin</c:v>
                </c:pt>
              </c:strCache>
            </c:strRef>
          </c:tx>
          <c:spPr>
            <a:ln w="38100">
              <a:solidFill>
                <a:schemeClr val="accent2"/>
              </a:solidFill>
              <a:prstDash val="sysDash"/>
            </a:ln>
          </c:spPr>
          <c:marker>
            <c:symbol val="none"/>
          </c:marker>
          <c:cat>
            <c:numRef>
              <c:f>Sheet2!$B$8:$AS$8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Sheet2!$B$10:$AS$10</c:f>
              <c:numCache>
                <c:formatCode>_("$"* #,##0_);_("$"* \(#,##0\);_("$"* "-"??_);_(@_)</c:formatCode>
                <c:ptCount val="44"/>
                <c:pt idx="0">
                  <c:v>39658.68263473054</c:v>
                </c:pt>
                <c:pt idx="1">
                  <c:v>40201.14942528736</c:v>
                </c:pt>
                <c:pt idx="2">
                  <c:v>41575.418994413412</c:v>
                </c:pt>
                <c:pt idx="3">
                  <c:v>41643.979057591619</c:v>
                </c:pt>
                <c:pt idx="4">
                  <c:v>40311.32075471698</c:v>
                </c:pt>
                <c:pt idx="5">
                  <c:v>39303.030303030304</c:v>
                </c:pt>
                <c:pt idx="6">
                  <c:v>40053.278688524588</c:v>
                </c:pt>
                <c:pt idx="7">
                  <c:v>40011.538461538461</c:v>
                </c:pt>
                <c:pt idx="8">
                  <c:v>40321.428571428565</c:v>
                </c:pt>
                <c:pt idx="9">
                  <c:v>39003.205128205125</c:v>
                </c:pt>
                <c:pt idx="10">
                  <c:v>37124.293785310736</c:v>
                </c:pt>
                <c:pt idx="11">
                  <c:v>36471.794871794868</c:v>
                </c:pt>
                <c:pt idx="12">
                  <c:v>36287.439613526571</c:v>
                </c:pt>
                <c:pt idx="13">
                  <c:v>36455.607476635516</c:v>
                </c:pt>
                <c:pt idx="14">
                  <c:v>36645.739910313903</c:v>
                </c:pt>
                <c:pt idx="15">
                  <c:v>36647.186147186148</c:v>
                </c:pt>
                <c:pt idx="16">
                  <c:v>37380.851063829788</c:v>
                </c:pt>
                <c:pt idx="17">
                  <c:v>37377.049180327871</c:v>
                </c:pt>
                <c:pt idx="18">
                  <c:v>37610.236220472441</c:v>
                </c:pt>
                <c:pt idx="19">
                  <c:v>36969.924812030076</c:v>
                </c:pt>
                <c:pt idx="20">
                  <c:v>36691.622103386806</c:v>
                </c:pt>
                <c:pt idx="21">
                  <c:v>36499.145299145304</c:v>
                </c:pt>
                <c:pt idx="22">
                  <c:v>37388.704318936878</c:v>
                </c:pt>
                <c:pt idx="23">
                  <c:v>37483.870967741939</c:v>
                </c:pt>
                <c:pt idx="24">
                  <c:v>37860.062893081762</c:v>
                </c:pt>
                <c:pt idx="25">
                  <c:v>37983.180428134554</c:v>
                </c:pt>
                <c:pt idx="26">
                  <c:v>38249.258160237383</c:v>
                </c:pt>
                <c:pt idx="27">
                  <c:v>39300.435413642961</c:v>
                </c:pt>
                <c:pt idx="28">
                  <c:v>40474.285714285717</c:v>
                </c:pt>
                <c:pt idx="29">
                  <c:v>41102.097902097907</c:v>
                </c:pt>
                <c:pt idx="30">
                  <c:v>41380.243572395128</c:v>
                </c:pt>
                <c:pt idx="31">
                  <c:v>41539.473684210527</c:v>
                </c:pt>
                <c:pt idx="32">
                  <c:v>42288.860103626939</c:v>
                </c:pt>
                <c:pt idx="33">
                  <c:v>42601.265822784808</c:v>
                </c:pt>
                <c:pt idx="34">
                  <c:v>43147.965474722565</c:v>
                </c:pt>
                <c:pt idx="35">
                  <c:v>42678.997613365158</c:v>
                </c:pt>
                <c:pt idx="36">
                  <c:v>42942.196531791909</c:v>
                </c:pt>
                <c:pt idx="37">
                  <c:v>43205.617977528091</c:v>
                </c:pt>
                <c:pt idx="38">
                  <c:v>42798.701298701293</c:v>
                </c:pt>
                <c:pt idx="39">
                  <c:v>42862.106406080347</c:v>
                </c:pt>
                <c:pt idx="40">
                  <c:v>43189.102564102563</c:v>
                </c:pt>
                <c:pt idx="41">
                  <c:v>43057.971014492752</c:v>
                </c:pt>
                <c:pt idx="42">
                  <c:v>43249.492900608522</c:v>
                </c:pt>
                <c:pt idx="43">
                  <c:v>43403</c:v>
                </c:pt>
              </c:numCache>
            </c:numRef>
          </c:val>
          <c:smooth val="0"/>
        </c:ser>
        <c:ser>
          <c:idx val="3"/>
          <c:order val="3"/>
          <c:tx>
            <c:strRef>
              <c:f>Sheet2!$A$11</c:f>
              <c:strCache>
                <c:ptCount val="1"/>
                <c:pt idx="0">
                  <c:v>Dane County</c:v>
                </c:pt>
              </c:strCache>
            </c:strRef>
          </c:tx>
          <c:spPr>
            <a:ln w="38100">
              <a:solidFill>
                <a:srgbClr val="FFC000"/>
              </a:solidFill>
            </a:ln>
          </c:spPr>
          <c:marker>
            <c:symbol val="none"/>
          </c:marker>
          <c:cat>
            <c:numRef>
              <c:f>Sheet2!$B$8:$AS$8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Sheet2!$B$11:$AS$11</c:f>
              <c:numCache>
                <c:formatCode>_("$"* #,##0_);_("$"* \(#,##0\);_("$"* "-"??_);_(@_)</c:formatCode>
                <c:ptCount val="44"/>
                <c:pt idx="0">
                  <c:v>41826.347305389216</c:v>
                </c:pt>
                <c:pt idx="1">
                  <c:v>42655.172413793109</c:v>
                </c:pt>
                <c:pt idx="2">
                  <c:v>42994.41340782123</c:v>
                </c:pt>
                <c:pt idx="3">
                  <c:v>43251.30890052356</c:v>
                </c:pt>
                <c:pt idx="4">
                  <c:v>41896.226415094337</c:v>
                </c:pt>
                <c:pt idx="5">
                  <c:v>40770.56277056277</c:v>
                </c:pt>
                <c:pt idx="6">
                  <c:v>40463.114754098358</c:v>
                </c:pt>
                <c:pt idx="7">
                  <c:v>40007.692307692305</c:v>
                </c:pt>
                <c:pt idx="8">
                  <c:v>40324.999999999993</c:v>
                </c:pt>
                <c:pt idx="9">
                  <c:v>38509.615384615383</c:v>
                </c:pt>
                <c:pt idx="10">
                  <c:v>36686.4406779661</c:v>
                </c:pt>
                <c:pt idx="11">
                  <c:v>35661.538461538461</c:v>
                </c:pt>
                <c:pt idx="12">
                  <c:v>36193.23671497585</c:v>
                </c:pt>
                <c:pt idx="13">
                  <c:v>36282.710280373831</c:v>
                </c:pt>
                <c:pt idx="14">
                  <c:v>35982.062780269058</c:v>
                </c:pt>
                <c:pt idx="15">
                  <c:v>36235.930735930735</c:v>
                </c:pt>
                <c:pt idx="16">
                  <c:v>37495.744680851065</c:v>
                </c:pt>
                <c:pt idx="17">
                  <c:v>37590.163934426229</c:v>
                </c:pt>
                <c:pt idx="18">
                  <c:v>37616.14173228346</c:v>
                </c:pt>
                <c:pt idx="19">
                  <c:v>37122.180451127817</c:v>
                </c:pt>
                <c:pt idx="20">
                  <c:v>37155.080213903741</c:v>
                </c:pt>
                <c:pt idx="21">
                  <c:v>37374.358974358976</c:v>
                </c:pt>
                <c:pt idx="22">
                  <c:v>38004.983388704321</c:v>
                </c:pt>
                <c:pt idx="23">
                  <c:v>38195.161290322583</c:v>
                </c:pt>
                <c:pt idx="24">
                  <c:v>38503.14465408805</c:v>
                </c:pt>
                <c:pt idx="25">
                  <c:v>38788.990825688074</c:v>
                </c:pt>
                <c:pt idx="26">
                  <c:v>38974.777448071211</c:v>
                </c:pt>
                <c:pt idx="27">
                  <c:v>39934.687953555884</c:v>
                </c:pt>
                <c:pt idx="28">
                  <c:v>41411.428571428572</c:v>
                </c:pt>
                <c:pt idx="29">
                  <c:v>42264.335664335667</c:v>
                </c:pt>
                <c:pt idx="30">
                  <c:v>43430.311231393775</c:v>
                </c:pt>
                <c:pt idx="31">
                  <c:v>44046.052631578947</c:v>
                </c:pt>
                <c:pt idx="32">
                  <c:v>44972.797927461135</c:v>
                </c:pt>
                <c:pt idx="33">
                  <c:v>45712.6582278481</c:v>
                </c:pt>
                <c:pt idx="34">
                  <c:v>46004.932182490746</c:v>
                </c:pt>
                <c:pt idx="35">
                  <c:v>45479.713603818615</c:v>
                </c:pt>
                <c:pt idx="36">
                  <c:v>45965.317919075147</c:v>
                </c:pt>
                <c:pt idx="37">
                  <c:v>46166.292134831463</c:v>
                </c:pt>
                <c:pt idx="38">
                  <c:v>45896.103896103894</c:v>
                </c:pt>
                <c:pt idx="39">
                  <c:v>46100.977198697066</c:v>
                </c:pt>
                <c:pt idx="40">
                  <c:v>46150.641025641024</c:v>
                </c:pt>
                <c:pt idx="41">
                  <c:v>46466.873706004146</c:v>
                </c:pt>
                <c:pt idx="42">
                  <c:v>46388.438133874239</c:v>
                </c:pt>
                <c:pt idx="43">
                  <c:v>47950</c:v>
                </c:pt>
              </c:numCache>
            </c:numRef>
          </c:val>
          <c:smooth val="1"/>
        </c:ser>
        <c:dLbls>
          <c:showLegendKey val="0"/>
          <c:showVal val="0"/>
          <c:showCatName val="0"/>
          <c:showSerName val="0"/>
          <c:showPercent val="0"/>
          <c:showBubbleSize val="0"/>
        </c:dLbls>
        <c:smooth val="0"/>
        <c:axId val="209453712"/>
        <c:axId val="209454104"/>
      </c:lineChart>
      <c:catAx>
        <c:axId val="209453712"/>
        <c:scaling>
          <c:orientation val="minMax"/>
        </c:scaling>
        <c:delete val="0"/>
        <c:axPos val="b"/>
        <c:numFmt formatCode="General" sourceLinked="1"/>
        <c:majorTickMark val="none"/>
        <c:minorTickMark val="none"/>
        <c:tickLblPos val="nextTo"/>
        <c:txPr>
          <a:bodyPr rot="-5400000" vert="horz"/>
          <a:lstStyle/>
          <a:p>
            <a:pPr>
              <a:defRPr sz="1200"/>
            </a:pPr>
            <a:endParaRPr lang="en-US"/>
          </a:p>
        </c:txPr>
        <c:crossAx val="209454104"/>
        <c:crosses val="autoZero"/>
        <c:auto val="1"/>
        <c:lblAlgn val="ctr"/>
        <c:lblOffset val="100"/>
        <c:noMultiLvlLbl val="0"/>
      </c:catAx>
      <c:valAx>
        <c:axId val="209454104"/>
        <c:scaling>
          <c:orientation val="minMax"/>
        </c:scaling>
        <c:delete val="0"/>
        <c:axPos val="l"/>
        <c:majorGridlines/>
        <c:title>
          <c:tx>
            <c:rich>
              <a:bodyPr/>
              <a:lstStyle/>
              <a:p>
                <a:pPr>
                  <a:defRPr sz="1400" b="1"/>
                </a:pPr>
                <a:r>
                  <a:rPr lang="en-US" sz="1400" b="1" dirty="0"/>
                  <a:t>Annual Average Wage per Job</a:t>
                </a:r>
              </a:p>
            </c:rich>
          </c:tx>
          <c:layout>
            <c:manualLayout>
              <c:xMode val="edge"/>
              <c:yMode val="edge"/>
              <c:x val="9.6555118110236236E-3"/>
              <c:y val="0.38737095363079616"/>
            </c:manualLayout>
          </c:layout>
          <c:overlay val="0"/>
        </c:title>
        <c:numFmt formatCode="_(&quot;$&quot;* #,##0_);_(&quot;$&quot;* \(#,##0\);_(&quot;$&quot;* &quot;-&quot;??_);_(@_)" sourceLinked="1"/>
        <c:majorTickMark val="none"/>
        <c:minorTickMark val="none"/>
        <c:tickLblPos val="nextTo"/>
        <c:txPr>
          <a:bodyPr/>
          <a:lstStyle/>
          <a:p>
            <a:pPr>
              <a:defRPr sz="1400"/>
            </a:pPr>
            <a:endParaRPr lang="en-US"/>
          </a:p>
        </c:txPr>
        <c:crossAx val="209453712"/>
        <c:crosses val="autoZero"/>
        <c:crossBetween val="between"/>
      </c:valAx>
      <c:spPr>
        <a:ln>
          <a:solidFill>
            <a:schemeClr val="bg1">
              <a:lumMod val="50000"/>
            </a:schemeClr>
          </a:solidFill>
        </a:ln>
      </c:spPr>
    </c:plotArea>
    <c:legend>
      <c:legendPos val="r"/>
      <c:layout>
        <c:manualLayout>
          <c:xMode val="edge"/>
          <c:yMode val="edge"/>
          <c:x val="0.16500142169728785"/>
          <c:y val="0.65416433362496351"/>
          <c:w val="0.22494192913385827"/>
          <c:h val="0.23351385243511227"/>
        </c:manualLayout>
      </c:layout>
      <c:overlay val="0"/>
      <c:spPr>
        <a:solidFill>
          <a:schemeClr val="bg1"/>
        </a:solidFill>
        <a:ln w="3175">
          <a:solidFill>
            <a:schemeClr val="bg1">
              <a:lumMod val="50000"/>
            </a:schemeClr>
          </a:solidFill>
        </a:ln>
        <a:effectLst>
          <a:outerShdw blurRad="50800" dist="38100" dir="2700000" algn="tl" rotWithShape="0">
            <a:prstClr val="black">
              <a:alpha val="40000"/>
            </a:prstClr>
          </a:outerShdw>
        </a:effectLst>
      </c:spPr>
      <c:txPr>
        <a:bodyPr/>
        <a:lstStyle/>
        <a:p>
          <a:pPr>
            <a:defRPr sz="1200"/>
          </a:pPr>
          <a:endParaRPr lang="en-US"/>
        </a:p>
      </c:txPr>
    </c:legend>
    <c:plotVisOnly val="1"/>
    <c:dispBlanksAs val="gap"/>
    <c:showDLblsOverMax val="0"/>
  </c:chart>
  <c:spPr>
    <a:solidFill>
      <a:schemeClr val="bg1"/>
    </a:solidFill>
  </c:spPr>
  <c:txPr>
    <a:bodyPr/>
    <a:lstStyle/>
    <a:p>
      <a:pPr>
        <a:defRPr>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 Capita Personal Income Trends 1970 to 2013 (in $2013)</a:t>
            </a:r>
          </a:p>
        </c:rich>
      </c:tx>
      <c:overlay val="0"/>
    </c:title>
    <c:autoTitleDeleted val="0"/>
    <c:plotArea>
      <c:layout>
        <c:manualLayout>
          <c:layoutTarget val="inner"/>
          <c:xMode val="edge"/>
          <c:yMode val="edge"/>
          <c:x val="0.14231977252843395"/>
          <c:y val="8.4902257980464302E-2"/>
          <c:w val="0.84098840769903749"/>
          <c:h val="0.80343846602508018"/>
        </c:manualLayout>
      </c:layout>
      <c:lineChart>
        <c:grouping val="standard"/>
        <c:varyColors val="0"/>
        <c:ser>
          <c:idx val="2"/>
          <c:order val="0"/>
          <c:tx>
            <c:strRef>
              <c:f>Sheet1!$A$10</c:f>
              <c:strCache>
                <c:ptCount val="1"/>
                <c:pt idx="0">
                  <c:v>Sauk County</c:v>
                </c:pt>
              </c:strCache>
            </c:strRef>
          </c:tx>
          <c:spPr>
            <a:ln w="38100">
              <a:solidFill>
                <a:srgbClr val="C00000"/>
              </a:solidFill>
            </a:ln>
          </c:spPr>
          <c:marker>
            <c:symbol val="none"/>
          </c:marker>
          <c:cat>
            <c:numRef>
              <c:f>Sheet1!$B$8:$AS$8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Sheet1!$B$10:$AS$10</c:f>
              <c:numCache>
                <c:formatCode>_("$"* #,##0_);_("$"* \(#,##0\);_("$"* "-"??_);_(@_)</c:formatCode>
                <c:ptCount val="44"/>
                <c:pt idx="0">
                  <c:v>23718.562874251496</c:v>
                </c:pt>
                <c:pt idx="1">
                  <c:v>23988.505747126437</c:v>
                </c:pt>
                <c:pt idx="2">
                  <c:v>24770.949720670393</c:v>
                </c:pt>
                <c:pt idx="3">
                  <c:v>25591.623036649213</c:v>
                </c:pt>
                <c:pt idx="4">
                  <c:v>23948.113207547169</c:v>
                </c:pt>
                <c:pt idx="5">
                  <c:v>23805.194805194806</c:v>
                </c:pt>
                <c:pt idx="6">
                  <c:v>24323.77049180328</c:v>
                </c:pt>
                <c:pt idx="7">
                  <c:v>25719.23076923077</c:v>
                </c:pt>
                <c:pt idx="8">
                  <c:v>26624.999999999996</c:v>
                </c:pt>
                <c:pt idx="9">
                  <c:v>26416.666666666668</c:v>
                </c:pt>
                <c:pt idx="10">
                  <c:v>25096.045197740114</c:v>
                </c:pt>
                <c:pt idx="11">
                  <c:v>24656.410256410254</c:v>
                </c:pt>
                <c:pt idx="12">
                  <c:v>24949.27536231884</c:v>
                </c:pt>
                <c:pt idx="13">
                  <c:v>25397.196261682242</c:v>
                </c:pt>
                <c:pt idx="14">
                  <c:v>26899.103139013452</c:v>
                </c:pt>
                <c:pt idx="15">
                  <c:v>27320.346320346318</c:v>
                </c:pt>
                <c:pt idx="16">
                  <c:v>28553.191489361703</c:v>
                </c:pt>
                <c:pt idx="17">
                  <c:v>29217.2131147541</c:v>
                </c:pt>
                <c:pt idx="18">
                  <c:v>28807.086614173229</c:v>
                </c:pt>
                <c:pt idx="19">
                  <c:v>30763.15789473684</c:v>
                </c:pt>
                <c:pt idx="20">
                  <c:v>30408.199643493757</c:v>
                </c:pt>
                <c:pt idx="21">
                  <c:v>29873.504273504277</c:v>
                </c:pt>
                <c:pt idx="22">
                  <c:v>30878.73754152824</c:v>
                </c:pt>
                <c:pt idx="23">
                  <c:v>31779.032258064515</c:v>
                </c:pt>
                <c:pt idx="24">
                  <c:v>32885.22012578616</c:v>
                </c:pt>
                <c:pt idx="25">
                  <c:v>32949.541284403669</c:v>
                </c:pt>
                <c:pt idx="26">
                  <c:v>33715.133531157269</c:v>
                </c:pt>
                <c:pt idx="27">
                  <c:v>33888.243831640058</c:v>
                </c:pt>
                <c:pt idx="28">
                  <c:v>35695.71428571429</c:v>
                </c:pt>
                <c:pt idx="29">
                  <c:v>36093.706293706295</c:v>
                </c:pt>
                <c:pt idx="30">
                  <c:v>36918.809201623815</c:v>
                </c:pt>
                <c:pt idx="31">
                  <c:v>38938.15789473684</c:v>
                </c:pt>
                <c:pt idx="32">
                  <c:v>39098.445595854922</c:v>
                </c:pt>
                <c:pt idx="33">
                  <c:v>39311.392405063292</c:v>
                </c:pt>
                <c:pt idx="34">
                  <c:v>40040.6905055487</c:v>
                </c:pt>
                <c:pt idx="35">
                  <c:v>39927.207637231506</c:v>
                </c:pt>
                <c:pt idx="36">
                  <c:v>40557.225433526015</c:v>
                </c:pt>
                <c:pt idx="37">
                  <c:v>40352.808988764045</c:v>
                </c:pt>
                <c:pt idx="38">
                  <c:v>39635.281385281385</c:v>
                </c:pt>
                <c:pt idx="39">
                  <c:v>39244.299674267102</c:v>
                </c:pt>
                <c:pt idx="40">
                  <c:v>38398.504273504273</c:v>
                </c:pt>
                <c:pt idx="41">
                  <c:v>39116.977225672876</c:v>
                </c:pt>
                <c:pt idx="42">
                  <c:v>40343.813387423936</c:v>
                </c:pt>
                <c:pt idx="43">
                  <c:v>40524</c:v>
                </c:pt>
              </c:numCache>
            </c:numRef>
          </c:val>
          <c:smooth val="1"/>
        </c:ser>
        <c:ser>
          <c:idx val="4"/>
          <c:order val="1"/>
          <c:tx>
            <c:strRef>
              <c:f>Sheet1!$A$12</c:f>
              <c:strCache>
                <c:ptCount val="1"/>
                <c:pt idx="0">
                  <c:v>Dane County</c:v>
                </c:pt>
              </c:strCache>
            </c:strRef>
          </c:tx>
          <c:spPr>
            <a:ln w="38100">
              <a:solidFill>
                <a:srgbClr val="FFC000"/>
              </a:solidFill>
            </a:ln>
          </c:spPr>
          <c:marker>
            <c:symbol val="none"/>
          </c:marker>
          <c:cat>
            <c:numRef>
              <c:f>Sheet1!$B$8:$AS$8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Sheet1!$B$12:$AS$12</c:f>
              <c:numCache>
                <c:formatCode>_("$"* #,##0_);_("$"* \(#,##0\);_("$"* "-"??_);_(@_)</c:formatCode>
                <c:ptCount val="44"/>
                <c:pt idx="0">
                  <c:v>28000</c:v>
                </c:pt>
                <c:pt idx="1">
                  <c:v>28902.298850574716</c:v>
                </c:pt>
                <c:pt idx="2">
                  <c:v>30262.569832402234</c:v>
                </c:pt>
                <c:pt idx="3">
                  <c:v>30994.764397905758</c:v>
                </c:pt>
                <c:pt idx="4">
                  <c:v>29933.962264150945</c:v>
                </c:pt>
                <c:pt idx="5">
                  <c:v>30987.012987012986</c:v>
                </c:pt>
                <c:pt idx="6">
                  <c:v>31545.081967213115</c:v>
                </c:pt>
                <c:pt idx="7">
                  <c:v>32392.307692307691</c:v>
                </c:pt>
                <c:pt idx="8">
                  <c:v>33317.857142857138</c:v>
                </c:pt>
                <c:pt idx="9">
                  <c:v>32775.641025641024</c:v>
                </c:pt>
                <c:pt idx="10">
                  <c:v>31615.81920903955</c:v>
                </c:pt>
                <c:pt idx="11">
                  <c:v>31066.666666666664</c:v>
                </c:pt>
                <c:pt idx="12">
                  <c:v>31512.077294685991</c:v>
                </c:pt>
                <c:pt idx="13">
                  <c:v>32394.859813084113</c:v>
                </c:pt>
                <c:pt idx="14">
                  <c:v>33598.654708520182</c:v>
                </c:pt>
                <c:pt idx="15">
                  <c:v>34439.393939393936</c:v>
                </c:pt>
                <c:pt idx="16">
                  <c:v>35755.319148936171</c:v>
                </c:pt>
                <c:pt idx="17">
                  <c:v>36504.098360655742</c:v>
                </c:pt>
                <c:pt idx="18">
                  <c:v>36332.677165354333</c:v>
                </c:pt>
                <c:pt idx="19">
                  <c:v>38159.774436090222</c:v>
                </c:pt>
                <c:pt idx="20">
                  <c:v>38260.249554367198</c:v>
                </c:pt>
                <c:pt idx="21">
                  <c:v>37852.991452991453</c:v>
                </c:pt>
                <c:pt idx="22">
                  <c:v>39367.109634551496</c:v>
                </c:pt>
                <c:pt idx="23">
                  <c:v>39574.193548387098</c:v>
                </c:pt>
                <c:pt idx="24">
                  <c:v>40240.566037735851</c:v>
                </c:pt>
                <c:pt idx="25">
                  <c:v>41064.220183486235</c:v>
                </c:pt>
                <c:pt idx="26">
                  <c:v>41290.801186943616</c:v>
                </c:pt>
                <c:pt idx="27">
                  <c:v>42355.587808418</c:v>
                </c:pt>
                <c:pt idx="28">
                  <c:v>44640</c:v>
                </c:pt>
                <c:pt idx="29">
                  <c:v>45374.825174825179</c:v>
                </c:pt>
                <c:pt idx="30">
                  <c:v>47108.254397834913</c:v>
                </c:pt>
                <c:pt idx="31">
                  <c:v>47296.052631578947</c:v>
                </c:pt>
                <c:pt idx="32">
                  <c:v>47996.113989637306</c:v>
                </c:pt>
                <c:pt idx="33">
                  <c:v>48432.911392405062</c:v>
                </c:pt>
                <c:pt idx="34">
                  <c:v>49215.782983970406</c:v>
                </c:pt>
                <c:pt idx="35">
                  <c:v>49252.983293556084</c:v>
                </c:pt>
                <c:pt idx="36">
                  <c:v>50658.959537572257</c:v>
                </c:pt>
                <c:pt idx="37">
                  <c:v>50823.595505617974</c:v>
                </c:pt>
                <c:pt idx="38">
                  <c:v>49453.463203463201</c:v>
                </c:pt>
                <c:pt idx="39">
                  <c:v>48953.311617806728</c:v>
                </c:pt>
                <c:pt idx="40">
                  <c:v>48456.196581196578</c:v>
                </c:pt>
                <c:pt idx="41">
                  <c:v>49638.71635610766</c:v>
                </c:pt>
                <c:pt idx="42">
                  <c:v>50645.030425963487</c:v>
                </c:pt>
                <c:pt idx="43">
                  <c:v>51341</c:v>
                </c:pt>
              </c:numCache>
            </c:numRef>
          </c:val>
          <c:smooth val="1"/>
        </c:ser>
        <c:ser>
          <c:idx val="1"/>
          <c:order val="2"/>
          <c:tx>
            <c:strRef>
              <c:f>Sheet1!$A$9</c:f>
              <c:strCache>
                <c:ptCount val="1"/>
                <c:pt idx="0">
                  <c:v>State of Wisconsin</c:v>
                </c:pt>
              </c:strCache>
            </c:strRef>
          </c:tx>
          <c:spPr>
            <a:ln w="38100">
              <a:prstDash val="sysDash"/>
            </a:ln>
          </c:spPr>
          <c:marker>
            <c:symbol val="none"/>
          </c:marker>
          <c:cat>
            <c:numRef>
              <c:f>Sheet1!$B$8:$AS$8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Sheet1!$B$9:$AS$9</c:f>
              <c:numCache>
                <c:formatCode>_("$"* #,##0_);_("$"* \(#,##0\);_("$"* "-"??_);_(@_)</c:formatCode>
                <c:ptCount val="44"/>
                <c:pt idx="0">
                  <c:v>23826.347305389219</c:v>
                </c:pt>
                <c:pt idx="1">
                  <c:v>24362.068965517243</c:v>
                </c:pt>
                <c:pt idx="2">
                  <c:v>25675.977653631286</c:v>
                </c:pt>
                <c:pt idx="3">
                  <c:v>26722.513089005235</c:v>
                </c:pt>
                <c:pt idx="4">
                  <c:v>26334.905660377361</c:v>
                </c:pt>
                <c:pt idx="5">
                  <c:v>26316.017316017314</c:v>
                </c:pt>
                <c:pt idx="6">
                  <c:v>27237.704918032789</c:v>
                </c:pt>
                <c:pt idx="7">
                  <c:v>28384.615384615383</c:v>
                </c:pt>
                <c:pt idx="8">
                  <c:v>29332.142857142855</c:v>
                </c:pt>
                <c:pt idx="9">
                  <c:v>29278.846153846152</c:v>
                </c:pt>
                <c:pt idx="10">
                  <c:v>28203.389830508477</c:v>
                </c:pt>
                <c:pt idx="11">
                  <c:v>27838.461538461539</c:v>
                </c:pt>
                <c:pt idx="12">
                  <c:v>27630.434782608696</c:v>
                </c:pt>
                <c:pt idx="13">
                  <c:v>28179.906542056076</c:v>
                </c:pt>
                <c:pt idx="14">
                  <c:v>29656.95067264574</c:v>
                </c:pt>
                <c:pt idx="15">
                  <c:v>30106.060606060604</c:v>
                </c:pt>
                <c:pt idx="16">
                  <c:v>31182.978723404256</c:v>
                </c:pt>
                <c:pt idx="17">
                  <c:v>31551.22950819672</c:v>
                </c:pt>
                <c:pt idx="18">
                  <c:v>31893.700787401573</c:v>
                </c:pt>
                <c:pt idx="19">
                  <c:v>32994.360902255634</c:v>
                </c:pt>
                <c:pt idx="20">
                  <c:v>32748.663101604274</c:v>
                </c:pt>
                <c:pt idx="21">
                  <c:v>32229.059829059832</c:v>
                </c:pt>
                <c:pt idx="22">
                  <c:v>33436.877076411962</c:v>
                </c:pt>
                <c:pt idx="23">
                  <c:v>33751.612903225803</c:v>
                </c:pt>
                <c:pt idx="24">
                  <c:v>34602.201257861634</c:v>
                </c:pt>
                <c:pt idx="25">
                  <c:v>35009.174311926603</c:v>
                </c:pt>
                <c:pt idx="26">
                  <c:v>35626.112759643918</c:v>
                </c:pt>
                <c:pt idx="27">
                  <c:v>36709.72423802613</c:v>
                </c:pt>
                <c:pt idx="28">
                  <c:v>38411.428571428572</c:v>
                </c:pt>
                <c:pt idx="29">
                  <c:v>38885.31468531469</c:v>
                </c:pt>
                <c:pt idx="30">
                  <c:v>39761.840324763194</c:v>
                </c:pt>
                <c:pt idx="31">
                  <c:v>40096.052631578947</c:v>
                </c:pt>
                <c:pt idx="32">
                  <c:v>40300.518134715028</c:v>
                </c:pt>
                <c:pt idx="33">
                  <c:v>40498.734177215185</c:v>
                </c:pt>
                <c:pt idx="34">
                  <c:v>41175.092478421699</c:v>
                </c:pt>
                <c:pt idx="35">
                  <c:v>41009.546539379473</c:v>
                </c:pt>
                <c:pt idx="36">
                  <c:v>41944.508670520234</c:v>
                </c:pt>
                <c:pt idx="37">
                  <c:v>42331.460674157301</c:v>
                </c:pt>
                <c:pt idx="38">
                  <c:v>41918.831168831166</c:v>
                </c:pt>
                <c:pt idx="39">
                  <c:v>41672.095548317047</c:v>
                </c:pt>
                <c:pt idx="40">
                  <c:v>41376.068376068375</c:v>
                </c:pt>
                <c:pt idx="41">
                  <c:v>42215.320910973089</c:v>
                </c:pt>
                <c:pt idx="42">
                  <c:v>43078.093306288036</c:v>
                </c:pt>
                <c:pt idx="43">
                  <c:v>43244</c:v>
                </c:pt>
              </c:numCache>
            </c:numRef>
          </c:val>
          <c:smooth val="1"/>
        </c:ser>
        <c:ser>
          <c:idx val="3"/>
          <c:order val="3"/>
          <c:tx>
            <c:strRef>
              <c:f>Sheet1!$A$11</c:f>
              <c:strCache>
                <c:ptCount val="1"/>
                <c:pt idx="0">
                  <c:v>United States</c:v>
                </c:pt>
              </c:strCache>
            </c:strRef>
          </c:tx>
          <c:spPr>
            <a:ln w="38100">
              <a:solidFill>
                <a:srgbClr val="0070C0"/>
              </a:solidFill>
            </a:ln>
          </c:spPr>
          <c:marker>
            <c:symbol val="none"/>
          </c:marker>
          <c:cat>
            <c:numRef>
              <c:f>Sheet1!$B$8:$AS$8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Sheet1!$B$11:$AS$11</c:f>
              <c:numCache>
                <c:formatCode>_("$"* #,##0_);_("$"* \(#,##0\);_("$"* "-"??_);_(@_)</c:formatCode>
                <c:ptCount val="44"/>
                <c:pt idx="0">
                  <c:v>25125.748502994011</c:v>
                </c:pt>
                <c:pt idx="1">
                  <c:v>25678.160919540231</c:v>
                </c:pt>
                <c:pt idx="2">
                  <c:v>27111.73184357542</c:v>
                </c:pt>
                <c:pt idx="3">
                  <c:v>28020.942408376963</c:v>
                </c:pt>
                <c:pt idx="4">
                  <c:v>27471.698113207549</c:v>
                </c:pt>
                <c:pt idx="5">
                  <c:v>27324.675324675325</c:v>
                </c:pt>
                <c:pt idx="6">
                  <c:v>28090.163934426229</c:v>
                </c:pt>
                <c:pt idx="7">
                  <c:v>28819.23076923077</c:v>
                </c:pt>
                <c:pt idx="8">
                  <c:v>29774.999999999996</c:v>
                </c:pt>
                <c:pt idx="9">
                  <c:v>29522.435897435898</c:v>
                </c:pt>
                <c:pt idx="10">
                  <c:v>28672.316384180791</c:v>
                </c:pt>
                <c:pt idx="11">
                  <c:v>28871.794871794871</c:v>
                </c:pt>
                <c:pt idx="12">
                  <c:v>28850.241545893721</c:v>
                </c:pt>
                <c:pt idx="13">
                  <c:v>29553.738317757008</c:v>
                </c:pt>
                <c:pt idx="14">
                  <c:v>31071.748878923765</c:v>
                </c:pt>
                <c:pt idx="15">
                  <c:v>31854.978354978353</c:v>
                </c:pt>
                <c:pt idx="16">
                  <c:v>32887.234042553195</c:v>
                </c:pt>
                <c:pt idx="17">
                  <c:v>33325.819672131147</c:v>
                </c:pt>
                <c:pt idx="18">
                  <c:v>34295.27559055118</c:v>
                </c:pt>
                <c:pt idx="19">
                  <c:v>35050.751879699244</c:v>
                </c:pt>
                <c:pt idx="20">
                  <c:v>34909.090909090904</c:v>
                </c:pt>
                <c:pt idx="21">
                  <c:v>34147.008547008547</c:v>
                </c:pt>
                <c:pt idx="22">
                  <c:v>34968.438538205985</c:v>
                </c:pt>
                <c:pt idx="23">
                  <c:v>34983.870967741939</c:v>
                </c:pt>
                <c:pt idx="24">
                  <c:v>35421.383647798742</c:v>
                </c:pt>
                <c:pt idx="25">
                  <c:v>36010.70336391437</c:v>
                </c:pt>
                <c:pt idx="26">
                  <c:v>36660.237388724032</c:v>
                </c:pt>
                <c:pt idx="27">
                  <c:v>37632.801161103052</c:v>
                </c:pt>
                <c:pt idx="28">
                  <c:v>39268.571428571428</c:v>
                </c:pt>
                <c:pt idx="29">
                  <c:v>40015.384615384617</c:v>
                </c:pt>
                <c:pt idx="30">
                  <c:v>41389.715832205686</c:v>
                </c:pt>
                <c:pt idx="31">
                  <c:v>41478.947368421053</c:v>
                </c:pt>
                <c:pt idx="32">
                  <c:v>41191.709844559584</c:v>
                </c:pt>
                <c:pt idx="33">
                  <c:v>41363.291139240508</c:v>
                </c:pt>
                <c:pt idx="34">
                  <c:v>42293.464858199754</c:v>
                </c:pt>
                <c:pt idx="35">
                  <c:v>42825.775656324586</c:v>
                </c:pt>
                <c:pt idx="36">
                  <c:v>44077.456647398845</c:v>
                </c:pt>
                <c:pt idx="37">
                  <c:v>44723.595505617974</c:v>
                </c:pt>
                <c:pt idx="38">
                  <c:v>44234.84848484848</c:v>
                </c:pt>
                <c:pt idx="39">
                  <c:v>42756.786102062972</c:v>
                </c:pt>
                <c:pt idx="40">
                  <c:v>42888.888888888883</c:v>
                </c:pt>
                <c:pt idx="41">
                  <c:v>43821.946169772258</c:v>
                </c:pt>
                <c:pt idx="42">
                  <c:v>44827.586206896551</c:v>
                </c:pt>
                <c:pt idx="43">
                  <c:v>44765</c:v>
                </c:pt>
              </c:numCache>
            </c:numRef>
          </c:val>
          <c:smooth val="1"/>
        </c:ser>
        <c:dLbls>
          <c:showLegendKey val="0"/>
          <c:showVal val="0"/>
          <c:showCatName val="0"/>
          <c:showSerName val="0"/>
          <c:showPercent val="0"/>
          <c:showBubbleSize val="0"/>
        </c:dLbls>
        <c:smooth val="0"/>
        <c:axId val="209454888"/>
        <c:axId val="209455280"/>
      </c:lineChart>
      <c:catAx>
        <c:axId val="209454888"/>
        <c:scaling>
          <c:orientation val="minMax"/>
        </c:scaling>
        <c:delete val="0"/>
        <c:axPos val="b"/>
        <c:numFmt formatCode="General" sourceLinked="1"/>
        <c:majorTickMark val="none"/>
        <c:minorTickMark val="none"/>
        <c:tickLblPos val="nextTo"/>
        <c:txPr>
          <a:bodyPr rot="-5400000" vert="horz"/>
          <a:lstStyle/>
          <a:p>
            <a:pPr>
              <a:defRPr sz="1200"/>
            </a:pPr>
            <a:endParaRPr lang="en-US"/>
          </a:p>
        </c:txPr>
        <c:crossAx val="209455280"/>
        <c:crosses val="autoZero"/>
        <c:auto val="1"/>
        <c:lblAlgn val="ctr"/>
        <c:lblOffset val="100"/>
        <c:noMultiLvlLbl val="0"/>
      </c:catAx>
      <c:valAx>
        <c:axId val="209455280"/>
        <c:scaling>
          <c:orientation val="minMax"/>
        </c:scaling>
        <c:delete val="0"/>
        <c:axPos val="l"/>
        <c:majorGridlines/>
        <c:title>
          <c:tx>
            <c:rich>
              <a:bodyPr/>
              <a:lstStyle/>
              <a:p>
                <a:pPr>
                  <a:defRPr sz="1400"/>
                </a:pPr>
                <a:r>
                  <a:rPr lang="en-US" sz="1400" dirty="0"/>
                  <a:t>Per Capita Personal Income</a:t>
                </a:r>
              </a:p>
            </c:rich>
          </c:tx>
          <c:layout>
            <c:manualLayout>
              <c:xMode val="edge"/>
              <c:yMode val="edge"/>
              <c:x val="9.6555118110236236E-3"/>
              <c:y val="0.32265850102070576"/>
            </c:manualLayout>
          </c:layout>
          <c:overlay val="0"/>
        </c:title>
        <c:numFmt formatCode="_(&quot;$&quot;* #,##0_);_(&quot;$&quot;* \(#,##0\);_(&quot;$&quot;* &quot;-&quot;??_);_(@_)" sourceLinked="1"/>
        <c:majorTickMark val="none"/>
        <c:minorTickMark val="none"/>
        <c:tickLblPos val="nextTo"/>
        <c:txPr>
          <a:bodyPr/>
          <a:lstStyle/>
          <a:p>
            <a:pPr>
              <a:defRPr sz="1400"/>
            </a:pPr>
            <a:endParaRPr lang="en-US"/>
          </a:p>
        </c:txPr>
        <c:crossAx val="209454888"/>
        <c:crosses val="autoZero"/>
        <c:crossBetween val="between"/>
      </c:valAx>
      <c:spPr>
        <a:ln w="3175">
          <a:solidFill>
            <a:schemeClr val="bg1">
              <a:lumMod val="50000"/>
            </a:schemeClr>
          </a:solidFill>
        </a:ln>
      </c:spPr>
    </c:plotArea>
    <c:legend>
      <c:legendPos val="r"/>
      <c:layout>
        <c:manualLayout>
          <c:xMode val="edge"/>
          <c:yMode val="edge"/>
          <c:x val="0.17375699912510936"/>
          <c:y val="0.11199781277340333"/>
          <c:w val="0.20827526246719161"/>
          <c:h val="0.18854024496937882"/>
        </c:manualLayout>
      </c:layout>
      <c:overlay val="0"/>
      <c:spPr>
        <a:solidFill>
          <a:schemeClr val="bg1"/>
        </a:solidFill>
        <a:ln w="3175">
          <a:solidFill>
            <a:schemeClr val="bg1">
              <a:lumMod val="50000"/>
            </a:schemeClr>
          </a:solidFill>
        </a:ln>
        <a:effectLst>
          <a:outerShdw blurRad="50800" dist="38100" dir="2700000" algn="tl" rotWithShape="0">
            <a:prstClr val="black">
              <a:alpha val="40000"/>
            </a:prstClr>
          </a:outerShdw>
        </a:effectLst>
      </c:spPr>
      <c:txPr>
        <a:bodyPr/>
        <a:lstStyle/>
        <a:p>
          <a:pPr>
            <a:defRPr sz="1200"/>
          </a:pPr>
          <a:endParaRPr lang="en-US"/>
        </a:p>
      </c:txPr>
    </c:legend>
    <c:plotVisOnly val="1"/>
    <c:dispBlanksAs val="gap"/>
    <c:showDLblsOverMax val="0"/>
  </c:chart>
  <c:txPr>
    <a:bodyPr/>
    <a:lstStyle/>
    <a:p>
      <a:pPr>
        <a:defRPr>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dirty="0"/>
              <a:t>Population Change 2000 to 2010</a:t>
            </a:r>
          </a:p>
          <a:p>
            <a:pPr>
              <a:defRPr/>
            </a:pPr>
            <a:r>
              <a:rPr lang="en-US" i="1" dirty="0"/>
              <a:t>Components of Change</a:t>
            </a:r>
          </a:p>
        </c:rich>
      </c:tx>
      <c:overlay val="0"/>
    </c:title>
    <c:autoTitleDeleted val="0"/>
    <c:plotArea>
      <c:layout>
        <c:manualLayout>
          <c:layoutTarget val="inner"/>
          <c:xMode val="edge"/>
          <c:yMode val="edge"/>
          <c:x val="0.2328835517669792"/>
          <c:y val="0.12993669203233738"/>
          <c:w val="0.72765294222197319"/>
          <c:h val="0.75819520652548911"/>
        </c:manualLayout>
      </c:layout>
      <c:barChart>
        <c:barDir val="bar"/>
        <c:grouping val="stacked"/>
        <c:varyColors val="0"/>
        <c:ser>
          <c:idx val="0"/>
          <c:order val="0"/>
          <c:tx>
            <c:strRef>
              <c:f>Sheet4!$B$20:$B$21</c:f>
              <c:strCache>
                <c:ptCount val="1"/>
                <c:pt idx="0">
                  <c:v>Natural Increase</c:v>
                </c:pt>
              </c:strCache>
            </c:strRef>
          </c:tx>
          <c:invertIfNegative val="0"/>
          <c:dLbls>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Sheet4!$A$22:$A$25</c:f>
              <c:strCache>
                <c:ptCount val="4"/>
                <c:pt idx="0">
                  <c:v>Columbia County</c:v>
                </c:pt>
                <c:pt idx="1">
                  <c:v>Dane County</c:v>
                </c:pt>
                <c:pt idx="2">
                  <c:v>Sauk County</c:v>
                </c:pt>
                <c:pt idx="3">
                  <c:v>State of Wisconsin</c:v>
                </c:pt>
              </c:strCache>
            </c:strRef>
          </c:cat>
          <c:val>
            <c:numRef>
              <c:f>Sheet4!$B$22:$B$25</c:f>
              <c:numCache>
                <c:formatCode>0.0%</c:formatCode>
                <c:ptCount val="4"/>
                <c:pt idx="0">
                  <c:v>2.7769307006175192E-2</c:v>
                </c:pt>
                <c:pt idx="1">
                  <c:v>7.5899241781274759E-2</c:v>
                </c:pt>
                <c:pt idx="2">
                  <c:v>4.2643730194658218E-2</c:v>
                </c:pt>
                <c:pt idx="3">
                  <c:v>4.5366504372435897E-2</c:v>
                </c:pt>
              </c:numCache>
            </c:numRef>
          </c:val>
        </c:ser>
        <c:ser>
          <c:idx val="1"/>
          <c:order val="1"/>
          <c:tx>
            <c:strRef>
              <c:f>Sheet4!$C$20:$C$21</c:f>
              <c:strCache>
                <c:ptCount val="1"/>
                <c:pt idx="0">
                  <c:v>Net Migration</c:v>
                </c:pt>
              </c:strCache>
            </c:strRef>
          </c:tx>
          <c:invertIfNegative val="0"/>
          <c:dLbls>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Sheet4!$A$22:$A$25</c:f>
              <c:strCache>
                <c:ptCount val="4"/>
                <c:pt idx="0">
                  <c:v>Columbia County</c:v>
                </c:pt>
                <c:pt idx="1">
                  <c:v>Dane County</c:v>
                </c:pt>
                <c:pt idx="2">
                  <c:v>Sauk County</c:v>
                </c:pt>
                <c:pt idx="3">
                  <c:v>State of Wisconsin</c:v>
                </c:pt>
              </c:strCache>
            </c:strRef>
          </c:cat>
          <c:val>
            <c:numRef>
              <c:f>Sheet4!$C$22:$C$25</c:f>
              <c:numCache>
                <c:formatCode>0.0%</c:formatCode>
                <c:ptCount val="4"/>
                <c:pt idx="0">
                  <c:v>5.5424258595715481E-2</c:v>
                </c:pt>
                <c:pt idx="1">
                  <c:v>6.8399112832511974E-2</c:v>
                </c:pt>
                <c:pt idx="2">
                  <c:v>7.9601629696695334E-2</c:v>
                </c:pt>
                <c:pt idx="3">
                  <c:v>1.4903476415133914E-2</c:v>
                </c:pt>
              </c:numCache>
            </c:numRef>
          </c:val>
        </c:ser>
        <c:dLbls>
          <c:showLegendKey val="0"/>
          <c:showVal val="0"/>
          <c:showCatName val="0"/>
          <c:showSerName val="0"/>
          <c:showPercent val="0"/>
          <c:showBubbleSize val="0"/>
        </c:dLbls>
        <c:gapWidth val="55"/>
        <c:overlap val="100"/>
        <c:axId val="67552880"/>
        <c:axId val="67553272"/>
      </c:barChart>
      <c:catAx>
        <c:axId val="67552880"/>
        <c:scaling>
          <c:orientation val="minMax"/>
        </c:scaling>
        <c:delete val="0"/>
        <c:axPos val="l"/>
        <c:numFmt formatCode="General" sourceLinked="0"/>
        <c:majorTickMark val="none"/>
        <c:minorTickMark val="none"/>
        <c:tickLblPos val="nextTo"/>
        <c:crossAx val="67553272"/>
        <c:crosses val="autoZero"/>
        <c:auto val="1"/>
        <c:lblAlgn val="ctr"/>
        <c:lblOffset val="100"/>
        <c:noMultiLvlLbl val="0"/>
      </c:catAx>
      <c:valAx>
        <c:axId val="67553272"/>
        <c:scaling>
          <c:orientation val="minMax"/>
          <c:max val="0.18000000000000002"/>
          <c:min val="0"/>
        </c:scaling>
        <c:delete val="0"/>
        <c:axPos val="b"/>
        <c:majorGridlines/>
        <c:numFmt formatCode="0.0%" sourceLinked="1"/>
        <c:majorTickMark val="none"/>
        <c:minorTickMark val="none"/>
        <c:tickLblPos val="nextTo"/>
        <c:txPr>
          <a:bodyPr/>
          <a:lstStyle/>
          <a:p>
            <a:pPr>
              <a:defRPr sz="1600"/>
            </a:pPr>
            <a:endParaRPr lang="en-US"/>
          </a:p>
        </c:txPr>
        <c:crossAx val="67552880"/>
        <c:crosses val="autoZero"/>
        <c:crossBetween val="between"/>
        <c:majorUnit val="2.0000000000000004E-2"/>
      </c:valAx>
      <c:spPr>
        <a:ln>
          <a:solidFill>
            <a:schemeClr val="bg1">
              <a:lumMod val="50000"/>
            </a:schemeClr>
          </a:solidFill>
        </a:ln>
      </c:spPr>
    </c:plotArea>
    <c:legend>
      <c:legendPos val="r"/>
      <c:layout>
        <c:manualLayout>
          <c:xMode val="edge"/>
          <c:yMode val="edge"/>
          <c:x val="0.72288812210687414"/>
          <c:y val="0.15243120028771687"/>
          <c:w val="0.22568460977439855"/>
          <c:h val="0.11622707073015483"/>
        </c:manualLayout>
      </c:layout>
      <c:overlay val="0"/>
      <c:spPr>
        <a:solidFill>
          <a:schemeClr val="bg1"/>
        </a:solidFill>
        <a:ln>
          <a:solidFill>
            <a:schemeClr val="bg1">
              <a:lumMod val="50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1800">
          <a:latin typeface="Calibri" pitchFamily="34" charset="0"/>
          <a:cs typeface="Calibr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Sauk County </a:t>
            </a:r>
            <a:r>
              <a:rPr lang="en-US" dirty="0" smtClean="0"/>
              <a:t>Migration Trends - </a:t>
            </a:r>
            <a:r>
              <a:rPr lang="en-US" dirty="0"/>
              <a:t>2004 to 2011</a:t>
            </a:r>
          </a:p>
        </c:rich>
      </c:tx>
      <c:layout>
        <c:manualLayout>
          <c:xMode val="edge"/>
          <c:yMode val="edge"/>
          <c:x val="0.2405103893263342"/>
          <c:y val="1.1111111111111112E-2"/>
        </c:manualLayout>
      </c:layout>
      <c:overlay val="0"/>
    </c:title>
    <c:autoTitleDeleted val="0"/>
    <c:plotArea>
      <c:layout>
        <c:manualLayout>
          <c:layoutTarget val="inner"/>
          <c:xMode val="edge"/>
          <c:yMode val="edge"/>
          <c:x val="0.1336162510936133"/>
          <c:y val="8.8499999999999995E-2"/>
          <c:w val="0.84866721347331586"/>
          <c:h val="0.72279323417906094"/>
        </c:manualLayout>
      </c:layout>
      <c:barChart>
        <c:barDir val="col"/>
        <c:grouping val="clustered"/>
        <c:varyColors val="0"/>
        <c:ser>
          <c:idx val="0"/>
          <c:order val="0"/>
          <c:tx>
            <c:strRef>
              <c:f>Sheet1!$A$23</c:f>
              <c:strCache>
                <c:ptCount val="1"/>
                <c:pt idx="0">
                  <c:v>In-Migration</c:v>
                </c:pt>
              </c:strCache>
            </c:strRef>
          </c:tx>
          <c:invertIfNegative val="0"/>
          <c:cat>
            <c:strRef>
              <c:f>Sheet1!$B$22:$H$22</c:f>
              <c:strCache>
                <c:ptCount val="7"/>
                <c:pt idx="0">
                  <c:v>2004 to 2005</c:v>
                </c:pt>
                <c:pt idx="1">
                  <c:v>2005 to 2006</c:v>
                </c:pt>
                <c:pt idx="2">
                  <c:v>2006 to 2007</c:v>
                </c:pt>
                <c:pt idx="3">
                  <c:v>2007 to 2008</c:v>
                </c:pt>
                <c:pt idx="4">
                  <c:v>2008 to 2009</c:v>
                </c:pt>
                <c:pt idx="5">
                  <c:v>2009 to 2010</c:v>
                </c:pt>
                <c:pt idx="6">
                  <c:v>2010 to 2011</c:v>
                </c:pt>
              </c:strCache>
            </c:strRef>
          </c:cat>
          <c:val>
            <c:numRef>
              <c:f>Sheet1!$B$23:$H$23</c:f>
              <c:numCache>
                <c:formatCode>_(* #,##0_);_(* \(#,##0\);_(* "-"??_);_(@_)</c:formatCode>
                <c:ptCount val="7"/>
                <c:pt idx="0">
                  <c:v>3018</c:v>
                </c:pt>
                <c:pt idx="1">
                  <c:v>2980</c:v>
                </c:pt>
                <c:pt idx="2">
                  <c:v>3038</c:v>
                </c:pt>
                <c:pt idx="3">
                  <c:v>3070</c:v>
                </c:pt>
                <c:pt idx="4">
                  <c:v>2920</c:v>
                </c:pt>
                <c:pt idx="5">
                  <c:v>2718</c:v>
                </c:pt>
                <c:pt idx="6">
                  <c:v>2717</c:v>
                </c:pt>
              </c:numCache>
            </c:numRef>
          </c:val>
        </c:ser>
        <c:ser>
          <c:idx val="1"/>
          <c:order val="1"/>
          <c:tx>
            <c:strRef>
              <c:f>Sheet1!$A$24</c:f>
              <c:strCache>
                <c:ptCount val="1"/>
                <c:pt idx="0">
                  <c:v>Out-Migration</c:v>
                </c:pt>
              </c:strCache>
            </c:strRef>
          </c:tx>
          <c:invertIfNegative val="0"/>
          <c:cat>
            <c:strRef>
              <c:f>Sheet1!$B$22:$H$22</c:f>
              <c:strCache>
                <c:ptCount val="7"/>
                <c:pt idx="0">
                  <c:v>2004 to 2005</c:v>
                </c:pt>
                <c:pt idx="1">
                  <c:v>2005 to 2006</c:v>
                </c:pt>
                <c:pt idx="2">
                  <c:v>2006 to 2007</c:v>
                </c:pt>
                <c:pt idx="3">
                  <c:v>2007 to 2008</c:v>
                </c:pt>
                <c:pt idx="4">
                  <c:v>2008 to 2009</c:v>
                </c:pt>
                <c:pt idx="5">
                  <c:v>2009 to 2010</c:v>
                </c:pt>
                <c:pt idx="6">
                  <c:v>2010 to 2011</c:v>
                </c:pt>
              </c:strCache>
            </c:strRef>
          </c:cat>
          <c:val>
            <c:numRef>
              <c:f>Sheet1!$B$24:$H$24</c:f>
              <c:numCache>
                <c:formatCode>#,##0</c:formatCode>
                <c:ptCount val="7"/>
                <c:pt idx="0">
                  <c:v>2633</c:v>
                </c:pt>
                <c:pt idx="1">
                  <c:v>2728</c:v>
                </c:pt>
                <c:pt idx="2">
                  <c:v>2702</c:v>
                </c:pt>
                <c:pt idx="3">
                  <c:v>2808</c:v>
                </c:pt>
                <c:pt idx="4">
                  <c:v>2954</c:v>
                </c:pt>
                <c:pt idx="5" formatCode="_(* #,##0_);_(* \(#,##0\);_(* &quot;-&quot;??_);_(@_)">
                  <c:v>2699</c:v>
                </c:pt>
                <c:pt idx="6" formatCode="#,##0;\-##,##0;0;@">
                  <c:v>2715</c:v>
                </c:pt>
              </c:numCache>
            </c:numRef>
          </c:val>
        </c:ser>
        <c:dLbls>
          <c:showLegendKey val="0"/>
          <c:showVal val="0"/>
          <c:showCatName val="0"/>
          <c:showSerName val="0"/>
          <c:showPercent val="0"/>
          <c:showBubbleSize val="0"/>
        </c:dLbls>
        <c:gapWidth val="150"/>
        <c:axId val="67554056"/>
        <c:axId val="67554448"/>
      </c:barChart>
      <c:catAx>
        <c:axId val="67554056"/>
        <c:scaling>
          <c:orientation val="minMax"/>
        </c:scaling>
        <c:delete val="0"/>
        <c:axPos val="b"/>
        <c:numFmt formatCode="General" sourceLinked="0"/>
        <c:majorTickMark val="none"/>
        <c:minorTickMark val="none"/>
        <c:tickLblPos val="nextTo"/>
        <c:txPr>
          <a:bodyPr rot="-2700000"/>
          <a:lstStyle/>
          <a:p>
            <a:pPr>
              <a:defRPr sz="1400"/>
            </a:pPr>
            <a:endParaRPr lang="en-US"/>
          </a:p>
        </c:txPr>
        <c:crossAx val="67554448"/>
        <c:crosses val="autoZero"/>
        <c:auto val="1"/>
        <c:lblAlgn val="ctr"/>
        <c:lblOffset val="100"/>
        <c:noMultiLvlLbl val="0"/>
      </c:catAx>
      <c:valAx>
        <c:axId val="67554448"/>
        <c:scaling>
          <c:orientation val="minMax"/>
        </c:scaling>
        <c:delete val="0"/>
        <c:axPos val="l"/>
        <c:majorGridlines/>
        <c:title>
          <c:tx>
            <c:rich>
              <a:bodyPr/>
              <a:lstStyle/>
              <a:p>
                <a:pPr>
                  <a:defRPr sz="1400"/>
                </a:pPr>
                <a:r>
                  <a:rPr lang="en-US" sz="1400" dirty="0"/>
                  <a:t>Number of Migrants</a:t>
                </a:r>
              </a:p>
            </c:rich>
          </c:tx>
          <c:layout>
            <c:manualLayout>
              <c:xMode val="edge"/>
              <c:yMode val="edge"/>
              <c:x val="5.4134951881014883E-3"/>
              <c:y val="0.36964668999708372"/>
            </c:manualLayout>
          </c:layout>
          <c:overlay val="0"/>
        </c:title>
        <c:numFmt formatCode="_(* #,##0_);_(* \(#,##0\);_(* &quot;-&quot;??_);_(@_)" sourceLinked="1"/>
        <c:majorTickMark val="none"/>
        <c:minorTickMark val="none"/>
        <c:tickLblPos val="nextTo"/>
        <c:txPr>
          <a:bodyPr/>
          <a:lstStyle/>
          <a:p>
            <a:pPr>
              <a:defRPr sz="1400"/>
            </a:pPr>
            <a:endParaRPr lang="en-US"/>
          </a:p>
        </c:txPr>
        <c:crossAx val="67554056"/>
        <c:crosses val="autoZero"/>
        <c:crossBetween val="between"/>
      </c:valAx>
      <c:spPr>
        <a:ln>
          <a:solidFill>
            <a:schemeClr val="bg1">
              <a:lumMod val="50000"/>
            </a:schemeClr>
          </a:solidFill>
        </a:ln>
      </c:spPr>
    </c:plotArea>
    <c:legend>
      <c:legendPos val="r"/>
      <c:layout>
        <c:manualLayout>
          <c:xMode val="edge"/>
          <c:yMode val="edge"/>
          <c:x val="0.75044444444444458"/>
          <c:y val="0.12317862350539514"/>
          <c:w val="0.20512171916010496"/>
          <c:h val="0.13242665500145814"/>
        </c:manualLayout>
      </c:layout>
      <c:overlay val="0"/>
      <c:spPr>
        <a:solidFill>
          <a:schemeClr val="bg1"/>
        </a:solidFill>
        <a:ln>
          <a:solidFill>
            <a:schemeClr val="bg1">
              <a:lumMod val="50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Sauk County Net Migration Rates by Age</a:t>
            </a:r>
          </a:p>
        </c:rich>
      </c:tx>
      <c:layout>
        <c:manualLayout>
          <c:xMode val="edge"/>
          <c:yMode val="edge"/>
          <c:x val="0.3089027777777778"/>
          <c:y val="2.2222222222222223E-2"/>
        </c:manualLayout>
      </c:layout>
      <c:overlay val="0"/>
    </c:title>
    <c:autoTitleDeleted val="0"/>
    <c:plotArea>
      <c:layout>
        <c:manualLayout>
          <c:layoutTarget val="inner"/>
          <c:xMode val="edge"/>
          <c:yMode val="edge"/>
          <c:x val="0.10164009186351707"/>
          <c:y val="8.9032516768737247E-2"/>
          <c:w val="0.87448490813648283"/>
          <c:h val="0.74382545931758526"/>
        </c:manualLayout>
      </c:layout>
      <c:lineChart>
        <c:grouping val="standard"/>
        <c:varyColors val="0"/>
        <c:ser>
          <c:idx val="0"/>
          <c:order val="0"/>
          <c:tx>
            <c:strRef>
              <c:f>Sheet1!$B$1</c:f>
              <c:strCache>
                <c:ptCount val="1"/>
                <c:pt idx="0">
                  <c:v>2000s</c:v>
                </c:pt>
              </c:strCache>
            </c:strRef>
          </c:tx>
          <c:spPr>
            <a:ln>
              <a:solidFill>
                <a:srgbClr val="0070C0"/>
              </a:solidFill>
            </a:ln>
          </c:spPr>
          <c:marker>
            <c:symbol val="diamond"/>
            <c:size val="7"/>
            <c:spPr>
              <a:solidFill>
                <a:srgbClr val="0070C0"/>
              </a:solidFill>
              <a:ln>
                <a:solidFill>
                  <a:schemeClr val="bg1">
                    <a:lumMod val="50000"/>
                  </a:schemeClr>
                </a:solidFill>
              </a:ln>
            </c:spPr>
          </c:marker>
          <c:cat>
            <c:strRef>
              <c:f>Sheet1!$A$2:$A$17</c:f>
              <c:strCache>
                <c:ptCount val="16"/>
                <c:pt idx="0">
                  <c:v>0 to 4</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 </c:v>
                </c:pt>
                <c:pt idx="15">
                  <c:v>75 and Over</c:v>
                </c:pt>
              </c:strCache>
            </c:strRef>
          </c:cat>
          <c:val>
            <c:numRef>
              <c:f>Sheet1!$B$2:$B$17</c:f>
              <c:numCache>
                <c:formatCode>General</c:formatCode>
                <c:ptCount val="16"/>
                <c:pt idx="0">
                  <c:v>5</c:v>
                </c:pt>
                <c:pt idx="1">
                  <c:v>12</c:v>
                </c:pt>
                <c:pt idx="2">
                  <c:v>13</c:v>
                </c:pt>
                <c:pt idx="3">
                  <c:v>-1</c:v>
                </c:pt>
                <c:pt idx="4">
                  <c:v>-22</c:v>
                </c:pt>
                <c:pt idx="5">
                  <c:v>5</c:v>
                </c:pt>
                <c:pt idx="6">
                  <c:v>40</c:v>
                </c:pt>
                <c:pt idx="7">
                  <c:v>19</c:v>
                </c:pt>
                <c:pt idx="8">
                  <c:v>11</c:v>
                </c:pt>
                <c:pt idx="9">
                  <c:v>8</c:v>
                </c:pt>
                <c:pt idx="10">
                  <c:v>7</c:v>
                </c:pt>
                <c:pt idx="11">
                  <c:v>6</c:v>
                </c:pt>
                <c:pt idx="12">
                  <c:v>11</c:v>
                </c:pt>
                <c:pt idx="13">
                  <c:v>12</c:v>
                </c:pt>
                <c:pt idx="14">
                  <c:v>10</c:v>
                </c:pt>
                <c:pt idx="15">
                  <c:v>9</c:v>
                </c:pt>
              </c:numCache>
            </c:numRef>
          </c:val>
          <c:smooth val="0"/>
        </c:ser>
        <c:ser>
          <c:idx val="1"/>
          <c:order val="1"/>
          <c:tx>
            <c:strRef>
              <c:f>Sheet1!$C$1</c:f>
              <c:strCache>
                <c:ptCount val="1"/>
                <c:pt idx="0">
                  <c:v>1990s</c:v>
                </c:pt>
              </c:strCache>
            </c:strRef>
          </c:tx>
          <c:spPr>
            <a:ln>
              <a:solidFill>
                <a:srgbClr val="92D050"/>
              </a:solidFill>
            </a:ln>
          </c:spPr>
          <c:marker>
            <c:symbol val="diamond"/>
            <c:size val="7"/>
            <c:spPr>
              <a:solidFill>
                <a:srgbClr val="92D050"/>
              </a:solidFill>
              <a:ln>
                <a:solidFill>
                  <a:schemeClr val="bg1">
                    <a:lumMod val="50000"/>
                  </a:schemeClr>
                </a:solidFill>
              </a:ln>
            </c:spPr>
          </c:marker>
          <c:cat>
            <c:strRef>
              <c:f>Sheet1!$A$2:$A$17</c:f>
              <c:strCache>
                <c:ptCount val="16"/>
                <c:pt idx="0">
                  <c:v>0 to 4</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 </c:v>
                </c:pt>
                <c:pt idx="15">
                  <c:v>75 and Over</c:v>
                </c:pt>
              </c:strCache>
            </c:strRef>
          </c:cat>
          <c:val>
            <c:numRef>
              <c:f>Sheet1!$C$2:$C$17</c:f>
              <c:numCache>
                <c:formatCode>General</c:formatCode>
                <c:ptCount val="16"/>
                <c:pt idx="0">
                  <c:v>9</c:v>
                </c:pt>
                <c:pt idx="1">
                  <c:v>21</c:v>
                </c:pt>
                <c:pt idx="2">
                  <c:v>21</c:v>
                </c:pt>
                <c:pt idx="3">
                  <c:v>2</c:v>
                </c:pt>
                <c:pt idx="4">
                  <c:v>-21</c:v>
                </c:pt>
                <c:pt idx="5">
                  <c:v>10</c:v>
                </c:pt>
                <c:pt idx="6">
                  <c:v>39</c:v>
                </c:pt>
                <c:pt idx="7">
                  <c:v>25</c:v>
                </c:pt>
                <c:pt idx="8">
                  <c:v>18</c:v>
                </c:pt>
                <c:pt idx="9">
                  <c:v>15</c:v>
                </c:pt>
                <c:pt idx="10">
                  <c:v>13</c:v>
                </c:pt>
                <c:pt idx="11">
                  <c:v>14</c:v>
                </c:pt>
                <c:pt idx="12">
                  <c:v>15</c:v>
                </c:pt>
                <c:pt idx="13">
                  <c:v>12</c:v>
                </c:pt>
                <c:pt idx="14">
                  <c:v>11</c:v>
                </c:pt>
                <c:pt idx="15">
                  <c:v>6</c:v>
                </c:pt>
              </c:numCache>
            </c:numRef>
          </c:val>
          <c:smooth val="0"/>
        </c:ser>
        <c:ser>
          <c:idx val="2"/>
          <c:order val="2"/>
          <c:tx>
            <c:strRef>
              <c:f>Sheet1!$D$1</c:f>
              <c:strCache>
                <c:ptCount val="1"/>
                <c:pt idx="0">
                  <c:v>1980s</c:v>
                </c:pt>
              </c:strCache>
            </c:strRef>
          </c:tx>
          <c:spPr>
            <a:ln>
              <a:solidFill>
                <a:srgbClr val="C00000"/>
              </a:solidFill>
            </a:ln>
          </c:spPr>
          <c:marker>
            <c:symbol val="diamond"/>
            <c:size val="7"/>
            <c:spPr>
              <a:solidFill>
                <a:srgbClr val="C00000"/>
              </a:solidFill>
              <a:ln>
                <a:solidFill>
                  <a:schemeClr val="bg1">
                    <a:lumMod val="50000"/>
                  </a:schemeClr>
                </a:solidFill>
              </a:ln>
            </c:spPr>
          </c:marker>
          <c:cat>
            <c:strRef>
              <c:f>Sheet1!$A$2:$A$17</c:f>
              <c:strCache>
                <c:ptCount val="16"/>
                <c:pt idx="0">
                  <c:v>0 to 4</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 </c:v>
                </c:pt>
                <c:pt idx="15">
                  <c:v>75 and Over</c:v>
                </c:pt>
              </c:strCache>
            </c:strRef>
          </c:cat>
          <c:val>
            <c:numRef>
              <c:f>Sheet1!$D$2:$D$17</c:f>
              <c:numCache>
                <c:formatCode>General</c:formatCode>
                <c:ptCount val="16"/>
                <c:pt idx="0">
                  <c:v>8</c:v>
                </c:pt>
                <c:pt idx="1">
                  <c:v>12</c:v>
                </c:pt>
                <c:pt idx="2">
                  <c:v>10</c:v>
                </c:pt>
                <c:pt idx="3">
                  <c:v>-7</c:v>
                </c:pt>
                <c:pt idx="4">
                  <c:v>-29</c:v>
                </c:pt>
                <c:pt idx="5">
                  <c:v>-6</c:v>
                </c:pt>
                <c:pt idx="6">
                  <c:v>18</c:v>
                </c:pt>
                <c:pt idx="7">
                  <c:v>10</c:v>
                </c:pt>
                <c:pt idx="8">
                  <c:v>4</c:v>
                </c:pt>
                <c:pt idx="9">
                  <c:v>2</c:v>
                </c:pt>
                <c:pt idx="10">
                  <c:v>6</c:v>
                </c:pt>
                <c:pt idx="11">
                  <c:v>3</c:v>
                </c:pt>
                <c:pt idx="12">
                  <c:v>9</c:v>
                </c:pt>
                <c:pt idx="13">
                  <c:v>10</c:v>
                </c:pt>
                <c:pt idx="14">
                  <c:v>9</c:v>
                </c:pt>
                <c:pt idx="15">
                  <c:v>5</c:v>
                </c:pt>
              </c:numCache>
            </c:numRef>
          </c:val>
          <c:smooth val="0"/>
        </c:ser>
        <c:ser>
          <c:idx val="3"/>
          <c:order val="3"/>
          <c:tx>
            <c:strRef>
              <c:f>Sheet1!$E$1</c:f>
              <c:strCache>
                <c:ptCount val="1"/>
                <c:pt idx="0">
                  <c:v>1970s</c:v>
                </c:pt>
              </c:strCache>
            </c:strRef>
          </c:tx>
          <c:spPr>
            <a:ln>
              <a:solidFill>
                <a:srgbClr val="FFCC00"/>
              </a:solidFill>
            </a:ln>
          </c:spPr>
          <c:marker>
            <c:symbol val="diamond"/>
            <c:size val="7"/>
            <c:spPr>
              <a:solidFill>
                <a:srgbClr val="FFC000"/>
              </a:solidFill>
              <a:ln>
                <a:solidFill>
                  <a:schemeClr val="bg1">
                    <a:lumMod val="50000"/>
                  </a:schemeClr>
                </a:solidFill>
              </a:ln>
            </c:spPr>
          </c:marker>
          <c:cat>
            <c:strRef>
              <c:f>Sheet1!$A$2:$A$17</c:f>
              <c:strCache>
                <c:ptCount val="16"/>
                <c:pt idx="0">
                  <c:v>0 to 4</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 </c:v>
                </c:pt>
                <c:pt idx="15">
                  <c:v>75 and Over</c:v>
                </c:pt>
              </c:strCache>
            </c:strRef>
          </c:cat>
          <c:val>
            <c:numRef>
              <c:f>Sheet1!$E$2:$E$17</c:f>
              <c:numCache>
                <c:formatCode>General</c:formatCode>
                <c:ptCount val="16"/>
                <c:pt idx="0">
                  <c:v>2</c:v>
                </c:pt>
                <c:pt idx="1">
                  <c:v>4</c:v>
                </c:pt>
                <c:pt idx="2">
                  <c:v>10</c:v>
                </c:pt>
                <c:pt idx="3">
                  <c:v>-1</c:v>
                </c:pt>
                <c:pt idx="4">
                  <c:v>-23</c:v>
                </c:pt>
                <c:pt idx="5">
                  <c:v>-4</c:v>
                </c:pt>
                <c:pt idx="6">
                  <c:v>27</c:v>
                </c:pt>
                <c:pt idx="7">
                  <c:v>11</c:v>
                </c:pt>
                <c:pt idx="8">
                  <c:v>8</c:v>
                </c:pt>
                <c:pt idx="9">
                  <c:v>8</c:v>
                </c:pt>
                <c:pt idx="10">
                  <c:v>4</c:v>
                </c:pt>
                <c:pt idx="11">
                  <c:v>6</c:v>
                </c:pt>
                <c:pt idx="12">
                  <c:v>8</c:v>
                </c:pt>
                <c:pt idx="13">
                  <c:v>13</c:v>
                </c:pt>
                <c:pt idx="14">
                  <c:v>17</c:v>
                </c:pt>
                <c:pt idx="15">
                  <c:v>12</c:v>
                </c:pt>
              </c:numCache>
            </c:numRef>
          </c:val>
          <c:smooth val="0"/>
        </c:ser>
        <c:dLbls>
          <c:showLegendKey val="0"/>
          <c:showVal val="0"/>
          <c:showCatName val="0"/>
          <c:showSerName val="0"/>
          <c:showPercent val="0"/>
          <c:showBubbleSize val="0"/>
        </c:dLbls>
        <c:marker val="1"/>
        <c:smooth val="0"/>
        <c:axId val="208063904"/>
        <c:axId val="208064296"/>
      </c:lineChart>
      <c:catAx>
        <c:axId val="208063904"/>
        <c:scaling>
          <c:orientation val="minMax"/>
        </c:scaling>
        <c:delete val="0"/>
        <c:axPos val="b"/>
        <c:title>
          <c:tx>
            <c:rich>
              <a:bodyPr/>
              <a:lstStyle/>
              <a:p>
                <a:pPr>
                  <a:defRPr sz="1400"/>
                </a:pPr>
                <a:r>
                  <a:rPr lang="en-US" sz="1400" dirty="0" smtClean="0"/>
                  <a:t>Age Group</a:t>
                </a:r>
                <a:endParaRPr lang="en-US" sz="1400" dirty="0"/>
              </a:p>
            </c:rich>
          </c:tx>
          <c:layout>
            <c:manualLayout>
              <c:xMode val="edge"/>
              <c:yMode val="edge"/>
              <c:x val="0.48601793525809273"/>
              <c:y val="0.91094444444444445"/>
            </c:manualLayout>
          </c:layout>
          <c:overlay val="0"/>
        </c:title>
        <c:numFmt formatCode="General" sourceLinked="0"/>
        <c:majorTickMark val="none"/>
        <c:minorTickMark val="none"/>
        <c:tickLblPos val="low"/>
        <c:txPr>
          <a:bodyPr/>
          <a:lstStyle/>
          <a:p>
            <a:pPr>
              <a:defRPr sz="1200"/>
            </a:pPr>
            <a:endParaRPr lang="en-US"/>
          </a:p>
        </c:txPr>
        <c:crossAx val="208064296"/>
        <c:crosses val="autoZero"/>
        <c:auto val="1"/>
        <c:lblAlgn val="ctr"/>
        <c:lblOffset val="100"/>
        <c:noMultiLvlLbl val="0"/>
      </c:catAx>
      <c:valAx>
        <c:axId val="208064296"/>
        <c:scaling>
          <c:orientation val="minMax"/>
        </c:scaling>
        <c:delete val="0"/>
        <c:axPos val="l"/>
        <c:majorGridlines/>
        <c:title>
          <c:tx>
            <c:rich>
              <a:bodyPr/>
              <a:lstStyle/>
              <a:p>
                <a:pPr>
                  <a:defRPr sz="1400"/>
                </a:pPr>
                <a:r>
                  <a:rPr lang="en-US" sz="1400" dirty="0"/>
                  <a:t>Net Migration per 100 Individuals</a:t>
                </a:r>
              </a:p>
            </c:rich>
          </c:tx>
          <c:layout>
            <c:manualLayout>
              <c:xMode val="edge"/>
              <c:yMode val="edge"/>
              <c:x val="1.1839020122484691E-2"/>
              <c:y val="0.34381102362204724"/>
            </c:manualLayout>
          </c:layout>
          <c:overlay val="0"/>
        </c:title>
        <c:numFmt formatCode="General" sourceLinked="1"/>
        <c:majorTickMark val="none"/>
        <c:minorTickMark val="none"/>
        <c:tickLblPos val="nextTo"/>
        <c:txPr>
          <a:bodyPr/>
          <a:lstStyle/>
          <a:p>
            <a:pPr>
              <a:defRPr sz="1400"/>
            </a:pPr>
            <a:endParaRPr lang="en-US"/>
          </a:p>
        </c:txPr>
        <c:crossAx val="208063904"/>
        <c:crosses val="autoZero"/>
        <c:crossBetween val="between"/>
      </c:valAx>
      <c:spPr>
        <a:solidFill>
          <a:schemeClr val="bg1"/>
        </a:solidFill>
        <a:ln w="3175">
          <a:solidFill>
            <a:schemeClr val="bg1">
              <a:lumMod val="50000"/>
            </a:schemeClr>
          </a:solidFill>
        </a:ln>
      </c:spPr>
    </c:plotArea>
    <c:legend>
      <c:legendPos val="r"/>
      <c:layout>
        <c:manualLayout>
          <c:xMode val="edge"/>
          <c:yMode val="edge"/>
          <c:x val="0.79140277777777768"/>
          <c:y val="0.14504009915427241"/>
          <c:w val="0.15720833333333334"/>
          <c:h val="0.19876232137649461"/>
        </c:manualLayout>
      </c:layout>
      <c:overlay val="0"/>
      <c:spPr>
        <a:solidFill>
          <a:schemeClr val="bg1"/>
        </a:solidFill>
        <a:ln>
          <a:solidFill>
            <a:schemeClr val="bg1">
              <a:lumMod val="50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spPr>
    <a:noFill/>
  </c:spPr>
  <c:txPr>
    <a:bodyPr/>
    <a:lstStyle/>
    <a:p>
      <a:pPr>
        <a:defRPr>
          <a:latin typeface="Calibri" pitchFamily="34" charset="0"/>
          <a:cs typeface="Calibri"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dirty="0"/>
              <a:t>Convergence of the Population Age 18 and Age 65</a:t>
            </a:r>
          </a:p>
          <a:p>
            <a:pPr>
              <a:defRPr/>
            </a:pPr>
            <a:r>
              <a:rPr lang="en-US" dirty="0"/>
              <a:t> </a:t>
            </a:r>
            <a:r>
              <a:rPr lang="en-US" dirty="0" smtClean="0"/>
              <a:t>in Sauk </a:t>
            </a:r>
            <a:r>
              <a:rPr lang="en-US" dirty="0"/>
              <a:t>County - 2010 to 2040</a:t>
            </a:r>
          </a:p>
        </c:rich>
      </c:tx>
      <c:layout>
        <c:manualLayout>
          <c:xMode val="edge"/>
          <c:yMode val="edge"/>
          <c:x val="0.18429855643044621"/>
          <c:y val="3.3333333333333333E-2"/>
        </c:manualLayout>
      </c:layout>
      <c:overlay val="0"/>
    </c:title>
    <c:autoTitleDeleted val="0"/>
    <c:plotArea>
      <c:layout>
        <c:manualLayout>
          <c:layoutTarget val="inner"/>
          <c:xMode val="edge"/>
          <c:yMode val="edge"/>
          <c:x val="0.10670942694663259"/>
          <c:y val="0.15521755613881599"/>
          <c:w val="0.86024540682415185"/>
          <c:h val="0.71204943132109177"/>
        </c:manualLayout>
      </c:layout>
      <c:barChart>
        <c:barDir val="col"/>
        <c:grouping val="clustered"/>
        <c:varyColors val="0"/>
        <c:ser>
          <c:idx val="0"/>
          <c:order val="0"/>
          <c:tx>
            <c:strRef>
              <c:f>Sheet1!$A$6</c:f>
              <c:strCache>
                <c:ptCount val="1"/>
                <c:pt idx="0">
                  <c:v>Age 18</c:v>
                </c:pt>
              </c:strCache>
            </c:strRef>
          </c:tx>
          <c:spPr>
            <a:solidFill>
              <a:srgbClr val="C0504D"/>
            </a:solidFill>
          </c:spPr>
          <c:invertIfNegative val="0"/>
          <c:cat>
            <c:numRef>
              <c:f>Sheet1!$B$5:$H$5</c:f>
              <c:numCache>
                <c:formatCode>General</c:formatCode>
                <c:ptCount val="7"/>
                <c:pt idx="0">
                  <c:v>2010</c:v>
                </c:pt>
                <c:pt idx="1">
                  <c:v>2015</c:v>
                </c:pt>
                <c:pt idx="2">
                  <c:v>2020</c:v>
                </c:pt>
                <c:pt idx="3">
                  <c:v>2025</c:v>
                </c:pt>
                <c:pt idx="4">
                  <c:v>2030</c:v>
                </c:pt>
                <c:pt idx="5">
                  <c:v>2035</c:v>
                </c:pt>
                <c:pt idx="6">
                  <c:v>2040</c:v>
                </c:pt>
              </c:numCache>
            </c:numRef>
          </c:cat>
          <c:val>
            <c:numRef>
              <c:f>Sheet1!$B$6:$H$6</c:f>
              <c:numCache>
                <c:formatCode>_(* #,##0_);_(* \(#,##0\);_(* "-"??_);_(@_)</c:formatCode>
                <c:ptCount val="7"/>
                <c:pt idx="0">
                  <c:v>786</c:v>
                </c:pt>
                <c:pt idx="1">
                  <c:v>790</c:v>
                </c:pt>
                <c:pt idx="2">
                  <c:v>816</c:v>
                </c:pt>
                <c:pt idx="3">
                  <c:v>858</c:v>
                </c:pt>
                <c:pt idx="4">
                  <c:v>888</c:v>
                </c:pt>
                <c:pt idx="5">
                  <c:v>930</c:v>
                </c:pt>
                <c:pt idx="6">
                  <c:v>918</c:v>
                </c:pt>
              </c:numCache>
            </c:numRef>
          </c:val>
        </c:ser>
        <c:ser>
          <c:idx val="1"/>
          <c:order val="1"/>
          <c:tx>
            <c:strRef>
              <c:f>Sheet1!$A$7</c:f>
              <c:strCache>
                <c:ptCount val="1"/>
                <c:pt idx="0">
                  <c:v>Age 65</c:v>
                </c:pt>
              </c:strCache>
            </c:strRef>
          </c:tx>
          <c:spPr>
            <a:solidFill>
              <a:srgbClr val="0070C0"/>
            </a:solidFill>
          </c:spPr>
          <c:invertIfNegative val="0"/>
          <c:cat>
            <c:numRef>
              <c:f>Sheet1!$B$5:$H$5</c:f>
              <c:numCache>
                <c:formatCode>General</c:formatCode>
                <c:ptCount val="7"/>
                <c:pt idx="0">
                  <c:v>2010</c:v>
                </c:pt>
                <c:pt idx="1">
                  <c:v>2015</c:v>
                </c:pt>
                <c:pt idx="2">
                  <c:v>2020</c:v>
                </c:pt>
                <c:pt idx="3">
                  <c:v>2025</c:v>
                </c:pt>
                <c:pt idx="4">
                  <c:v>2030</c:v>
                </c:pt>
                <c:pt idx="5">
                  <c:v>2035</c:v>
                </c:pt>
                <c:pt idx="6">
                  <c:v>2040</c:v>
                </c:pt>
              </c:numCache>
            </c:numRef>
          </c:cat>
          <c:val>
            <c:numRef>
              <c:f>Sheet1!$B$7:$H$7</c:f>
              <c:numCache>
                <c:formatCode>_(* #,##0_);_(* \(#,##0\);_(* "-"??_);_(@_)</c:formatCode>
                <c:ptCount val="7"/>
                <c:pt idx="0">
                  <c:v>549</c:v>
                </c:pt>
                <c:pt idx="1">
                  <c:v>706</c:v>
                </c:pt>
                <c:pt idx="2">
                  <c:v>838</c:v>
                </c:pt>
                <c:pt idx="3">
                  <c:v>948</c:v>
                </c:pt>
                <c:pt idx="4">
                  <c:v>942</c:v>
                </c:pt>
                <c:pt idx="5">
                  <c:v>850</c:v>
                </c:pt>
                <c:pt idx="6">
                  <c:v>830</c:v>
                </c:pt>
              </c:numCache>
            </c:numRef>
          </c:val>
        </c:ser>
        <c:dLbls>
          <c:showLegendKey val="0"/>
          <c:showVal val="0"/>
          <c:showCatName val="0"/>
          <c:showSerName val="0"/>
          <c:showPercent val="0"/>
          <c:showBubbleSize val="0"/>
        </c:dLbls>
        <c:gapWidth val="150"/>
        <c:axId val="208065080"/>
        <c:axId val="208065472"/>
      </c:barChart>
      <c:catAx>
        <c:axId val="208065080"/>
        <c:scaling>
          <c:orientation val="minMax"/>
        </c:scaling>
        <c:delete val="0"/>
        <c:axPos val="b"/>
        <c:title>
          <c:tx>
            <c:rich>
              <a:bodyPr/>
              <a:lstStyle/>
              <a:p>
                <a:pPr>
                  <a:defRPr/>
                </a:pPr>
                <a:r>
                  <a:rPr lang="en-US" dirty="0"/>
                  <a:t>Year</a:t>
                </a:r>
              </a:p>
            </c:rich>
          </c:tx>
          <c:overlay val="0"/>
        </c:title>
        <c:numFmt formatCode="General" sourceLinked="1"/>
        <c:majorTickMark val="none"/>
        <c:minorTickMark val="none"/>
        <c:tickLblPos val="nextTo"/>
        <c:txPr>
          <a:bodyPr/>
          <a:lstStyle/>
          <a:p>
            <a:pPr>
              <a:defRPr sz="1600"/>
            </a:pPr>
            <a:endParaRPr lang="en-US"/>
          </a:p>
        </c:txPr>
        <c:crossAx val="208065472"/>
        <c:crosses val="autoZero"/>
        <c:auto val="1"/>
        <c:lblAlgn val="ctr"/>
        <c:lblOffset val="100"/>
        <c:noMultiLvlLbl val="0"/>
      </c:catAx>
      <c:valAx>
        <c:axId val="208065472"/>
        <c:scaling>
          <c:orientation val="minMax"/>
          <c:max val="1100"/>
          <c:min val="0"/>
        </c:scaling>
        <c:delete val="0"/>
        <c:axPos val="l"/>
        <c:majorGridlines/>
        <c:numFmt formatCode="_(* #,##0_);_(* \(#,##0\);_(* &quot;-&quot;??_);_(@_)" sourceLinked="1"/>
        <c:majorTickMark val="none"/>
        <c:minorTickMark val="none"/>
        <c:tickLblPos val="nextTo"/>
        <c:txPr>
          <a:bodyPr/>
          <a:lstStyle/>
          <a:p>
            <a:pPr>
              <a:defRPr sz="1600"/>
            </a:pPr>
            <a:endParaRPr lang="en-US"/>
          </a:p>
        </c:txPr>
        <c:crossAx val="208065080"/>
        <c:crosses val="autoZero"/>
        <c:crossBetween val="between"/>
      </c:valAx>
      <c:spPr>
        <a:solidFill>
          <a:schemeClr val="bg1"/>
        </a:solidFill>
        <a:ln>
          <a:solidFill>
            <a:schemeClr val="bg1">
              <a:lumMod val="50000"/>
            </a:schemeClr>
          </a:solidFill>
        </a:ln>
      </c:spPr>
    </c:plotArea>
    <c:legend>
      <c:legendPos val="r"/>
      <c:layout>
        <c:manualLayout>
          <c:xMode val="edge"/>
          <c:yMode val="edge"/>
          <c:x val="0.11695483377077855"/>
          <c:y val="0.16511067366579177"/>
          <c:w val="0.14832294400699914"/>
          <c:h val="0.14538961796442113"/>
        </c:manualLayout>
      </c:layout>
      <c:overlay val="0"/>
      <c:spPr>
        <a:solidFill>
          <a:schemeClr val="bg1"/>
        </a:solidFill>
        <a:ln>
          <a:solidFill>
            <a:schemeClr val="bg1">
              <a:lumMod val="50000"/>
            </a:schemeClr>
          </a:solidFill>
        </a:ln>
        <a:effectLst>
          <a:outerShdw blurRad="50800" dist="38100" dir="2700000" algn="tl" rotWithShape="0">
            <a:prstClr val="black">
              <a:alpha val="40000"/>
            </a:prstClr>
          </a:outerShdw>
        </a:effectLst>
      </c:spPr>
    </c:legend>
    <c:plotVisOnly val="1"/>
    <c:dispBlanksAs val="gap"/>
    <c:showDLblsOverMax val="0"/>
  </c:chart>
  <c:spPr>
    <a:solidFill>
      <a:schemeClr val="bg1"/>
    </a:solidFill>
  </c:spPr>
  <c:txPr>
    <a:bodyPr/>
    <a:lstStyle/>
    <a:p>
      <a:pPr>
        <a:defRPr sz="1800">
          <a:latin typeface="Calibri" pitchFamily="34" charset="0"/>
          <a:cs typeface="Calibri"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Workers Age 55 or Older by Industry (2012)</a:t>
            </a:r>
          </a:p>
          <a:p>
            <a:pPr>
              <a:defRPr/>
            </a:pPr>
            <a:r>
              <a:rPr lang="en-US" i="1" dirty="0"/>
              <a:t>Share of </a:t>
            </a:r>
            <a:r>
              <a:rPr lang="en-US" i="1" dirty="0" smtClean="0"/>
              <a:t>Industry Employment in Sauk County</a:t>
            </a:r>
            <a:endParaRPr lang="en-US" i="1" dirty="0"/>
          </a:p>
        </c:rich>
      </c:tx>
      <c:overlay val="0"/>
    </c:title>
    <c:autoTitleDeleted val="0"/>
    <c:plotArea>
      <c:layout>
        <c:manualLayout>
          <c:layoutTarget val="inner"/>
          <c:xMode val="edge"/>
          <c:yMode val="edge"/>
          <c:x val="0.36876126421697286"/>
          <c:y val="0.13894006999125108"/>
          <c:w val="0.59180468066491687"/>
          <c:h val="0.74955161854768149"/>
        </c:manualLayout>
      </c:layout>
      <c:barChart>
        <c:barDir val="bar"/>
        <c:grouping val="clustered"/>
        <c:varyColors val="0"/>
        <c:ser>
          <c:idx val="0"/>
          <c:order val="0"/>
          <c:tx>
            <c:strRef>
              <c:f>Sheet1!$I$1</c:f>
              <c:strCache>
                <c:ptCount val="1"/>
                <c:pt idx="0">
                  <c:v>Percent of Total</c:v>
                </c:pt>
              </c:strCache>
            </c:strRef>
          </c:tx>
          <c:invertIfNegative val="0"/>
          <c:dLbls>
            <c:spPr>
              <a:solidFill>
                <a:schemeClr val="bg1"/>
              </a:solidFill>
            </c:spPr>
            <c:txPr>
              <a:bodyPr/>
              <a:lstStyle/>
              <a:p>
                <a:pPr>
                  <a:defRPr sz="15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Sheet1!$H$2:$H$16</c:f>
              <c:strCache>
                <c:ptCount val="15"/>
                <c:pt idx="0">
                  <c:v>Transportation and Utilities</c:v>
                </c:pt>
                <c:pt idx="1">
                  <c:v>Public Administration</c:v>
                </c:pt>
                <c:pt idx="2">
                  <c:v>Education Services</c:v>
                </c:pt>
                <c:pt idx="3">
                  <c:v>Wholesale</c:v>
                </c:pt>
                <c:pt idx="4">
                  <c:v>Natural Resources &amp; Mining</c:v>
                </c:pt>
                <c:pt idx="5">
                  <c:v>Health Care and Social Assistance</c:v>
                </c:pt>
                <c:pt idx="6">
                  <c:v>Retail</c:v>
                </c:pt>
                <c:pt idx="7">
                  <c:v>Other Services</c:v>
                </c:pt>
                <c:pt idx="8">
                  <c:v>Manufacturing</c:v>
                </c:pt>
                <c:pt idx="9">
                  <c:v>Financial Activities</c:v>
                </c:pt>
                <c:pt idx="10">
                  <c:v>Information</c:v>
                </c:pt>
                <c:pt idx="11">
                  <c:v>Total - All Industries</c:v>
                </c:pt>
                <c:pt idx="12">
                  <c:v>Professional &amp; Business Services</c:v>
                </c:pt>
                <c:pt idx="13">
                  <c:v>Construction</c:v>
                </c:pt>
                <c:pt idx="14">
                  <c:v>Leisure &amp; Hospitality</c:v>
                </c:pt>
              </c:strCache>
            </c:strRef>
          </c:cat>
          <c:val>
            <c:numRef>
              <c:f>Sheet1!$I$2:$I$16</c:f>
              <c:numCache>
                <c:formatCode>0.0%</c:formatCode>
                <c:ptCount val="15"/>
                <c:pt idx="0">
                  <c:v>0.30442861567048624</c:v>
                </c:pt>
                <c:pt idx="1">
                  <c:v>0.28384944520994998</c:v>
                </c:pt>
                <c:pt idx="2">
                  <c:v>0.2830448767039363</c:v>
                </c:pt>
                <c:pt idx="3">
                  <c:v>0.24995004995004996</c:v>
                </c:pt>
                <c:pt idx="4">
                  <c:v>0.24980453479280687</c:v>
                </c:pt>
                <c:pt idx="5">
                  <c:v>0.24708591164196286</c:v>
                </c:pt>
                <c:pt idx="6">
                  <c:v>0.24044823906083243</c:v>
                </c:pt>
                <c:pt idx="7">
                  <c:v>0.22512010981468772</c:v>
                </c:pt>
                <c:pt idx="8">
                  <c:v>0.22456023620410032</c:v>
                </c:pt>
                <c:pt idx="9">
                  <c:v>0.22014485430352029</c:v>
                </c:pt>
                <c:pt idx="10">
                  <c:v>0.21501014198782961</c:v>
                </c:pt>
                <c:pt idx="11">
                  <c:v>0.21455864302407024</c:v>
                </c:pt>
                <c:pt idx="12">
                  <c:v>0.19344160546188063</c:v>
                </c:pt>
                <c:pt idx="13">
                  <c:v>0.19091688089117395</c:v>
                </c:pt>
                <c:pt idx="14">
                  <c:v>0.12337106439646152</c:v>
                </c:pt>
              </c:numCache>
            </c:numRef>
          </c:val>
        </c:ser>
        <c:dLbls>
          <c:showLegendKey val="0"/>
          <c:showVal val="0"/>
          <c:showCatName val="0"/>
          <c:showSerName val="0"/>
          <c:showPercent val="0"/>
          <c:showBubbleSize val="0"/>
        </c:dLbls>
        <c:gapWidth val="150"/>
        <c:axId val="208066256"/>
        <c:axId val="208066648"/>
      </c:barChart>
      <c:catAx>
        <c:axId val="208066256"/>
        <c:scaling>
          <c:orientation val="maxMin"/>
        </c:scaling>
        <c:delete val="0"/>
        <c:axPos val="l"/>
        <c:numFmt formatCode="General" sourceLinked="0"/>
        <c:majorTickMark val="out"/>
        <c:minorTickMark val="none"/>
        <c:tickLblPos val="nextTo"/>
        <c:txPr>
          <a:bodyPr/>
          <a:lstStyle/>
          <a:p>
            <a:pPr>
              <a:defRPr sz="1600"/>
            </a:pPr>
            <a:endParaRPr lang="en-US"/>
          </a:p>
        </c:txPr>
        <c:crossAx val="208066648"/>
        <c:crosses val="autoZero"/>
        <c:auto val="1"/>
        <c:lblAlgn val="ctr"/>
        <c:lblOffset val="100"/>
        <c:noMultiLvlLbl val="0"/>
      </c:catAx>
      <c:valAx>
        <c:axId val="208066648"/>
        <c:scaling>
          <c:orientation val="minMax"/>
        </c:scaling>
        <c:delete val="0"/>
        <c:axPos val="t"/>
        <c:majorGridlines/>
        <c:title>
          <c:tx>
            <c:rich>
              <a:bodyPr/>
              <a:lstStyle/>
              <a:p>
                <a:pPr>
                  <a:defRPr sz="1400"/>
                </a:pPr>
                <a:r>
                  <a:rPr lang="en-US" sz="1400" dirty="0" smtClean="0"/>
                  <a:t>Share of Industry Employment</a:t>
                </a:r>
                <a:endParaRPr lang="en-US" sz="1400" dirty="0"/>
              </a:p>
            </c:rich>
          </c:tx>
          <c:layout>
            <c:manualLayout>
              <c:xMode val="edge"/>
              <c:yMode val="edge"/>
              <c:x val="0.5050142169728784"/>
              <c:y val="0.96120851560221643"/>
            </c:manualLayout>
          </c:layout>
          <c:overlay val="0"/>
        </c:title>
        <c:numFmt formatCode="0.0%" sourceLinked="1"/>
        <c:majorTickMark val="out"/>
        <c:minorTickMark val="none"/>
        <c:tickLblPos val="high"/>
        <c:crossAx val="208066256"/>
        <c:crosses val="autoZero"/>
        <c:crossBetween val="between"/>
      </c:valAx>
      <c:spPr>
        <a:ln>
          <a:solidFill>
            <a:schemeClr val="bg1">
              <a:lumMod val="50000"/>
            </a:schemeClr>
          </a:solidFill>
        </a:ln>
      </c:spPr>
    </c:plotArea>
    <c:plotVisOnly val="1"/>
    <c:dispBlanksAs val="gap"/>
    <c:showDLblsOverMax val="0"/>
  </c:chart>
  <c:txPr>
    <a:bodyPr/>
    <a:lstStyle/>
    <a:p>
      <a:pPr>
        <a:defRPr sz="1800">
          <a:latin typeface="Calibri" pitchFamily="34" charset="0"/>
          <a:cs typeface="Calibri"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dirty="0"/>
              <a:t>Workers Age 55 or Older by Industry (2012)</a:t>
            </a:r>
          </a:p>
          <a:p>
            <a:pPr>
              <a:defRPr/>
            </a:pPr>
            <a:r>
              <a:rPr lang="en-US" i="1" dirty="0" smtClean="0"/>
              <a:t>Total Number</a:t>
            </a:r>
            <a:r>
              <a:rPr lang="en-US" i="1" baseline="0" dirty="0" smtClean="0"/>
              <a:t> of Workers</a:t>
            </a:r>
            <a:r>
              <a:rPr lang="en-US" i="1" dirty="0" smtClean="0"/>
              <a:t> by Industry</a:t>
            </a:r>
            <a:endParaRPr lang="en-US" i="1" dirty="0"/>
          </a:p>
        </c:rich>
      </c:tx>
      <c:overlay val="0"/>
    </c:title>
    <c:autoTitleDeleted val="0"/>
    <c:plotArea>
      <c:layout>
        <c:manualLayout>
          <c:layoutTarget val="inner"/>
          <c:xMode val="edge"/>
          <c:yMode val="edge"/>
          <c:x val="0.34512362425285076"/>
          <c:y val="0.13443820224719102"/>
          <c:w val="0.60507113081453057"/>
          <c:h val="0.74215046152938746"/>
        </c:manualLayout>
      </c:layout>
      <c:barChart>
        <c:barDir val="bar"/>
        <c:grouping val="clustered"/>
        <c:varyColors val="0"/>
        <c:ser>
          <c:idx val="0"/>
          <c:order val="0"/>
          <c:tx>
            <c:strRef>
              <c:f>Sheet1!$B$27</c:f>
              <c:strCache>
                <c:ptCount val="1"/>
                <c:pt idx="0">
                  <c:v>Age 55 and Over</c:v>
                </c:pt>
              </c:strCache>
            </c:strRef>
          </c:tx>
          <c:invertIfNegative val="0"/>
          <c:cat>
            <c:strRef>
              <c:f>Sheet1!$A$28:$A$41</c:f>
              <c:strCache>
                <c:ptCount val="14"/>
                <c:pt idx="0">
                  <c:v>Manufacturing</c:v>
                </c:pt>
                <c:pt idx="1">
                  <c:v>Retail</c:v>
                </c:pt>
                <c:pt idx="2">
                  <c:v>Public Administration</c:v>
                </c:pt>
                <c:pt idx="3">
                  <c:v>Leisure &amp; Hospitality</c:v>
                </c:pt>
                <c:pt idx="4">
                  <c:v>Health Care and Social Assistance</c:v>
                </c:pt>
                <c:pt idx="5">
                  <c:v>Professional &amp; Business Services</c:v>
                </c:pt>
                <c:pt idx="6">
                  <c:v>Education Services</c:v>
                </c:pt>
                <c:pt idx="7">
                  <c:v>Financial Activities</c:v>
                </c:pt>
                <c:pt idx="8">
                  <c:v>Wholesale</c:v>
                </c:pt>
                <c:pt idx="9">
                  <c:v>Construction</c:v>
                </c:pt>
                <c:pt idx="10">
                  <c:v>Transportation and Utilities</c:v>
                </c:pt>
                <c:pt idx="11">
                  <c:v>Other Services</c:v>
                </c:pt>
                <c:pt idx="12">
                  <c:v>Natural Resources &amp; Mining</c:v>
                </c:pt>
                <c:pt idx="13">
                  <c:v>Information</c:v>
                </c:pt>
              </c:strCache>
            </c:strRef>
          </c:cat>
          <c:val>
            <c:numRef>
              <c:f>Sheet1!$B$28:$B$41</c:f>
              <c:numCache>
                <c:formatCode>General</c:formatCode>
                <c:ptCount val="14"/>
                <c:pt idx="0">
                  <c:v>1350</c:v>
                </c:pt>
                <c:pt idx="1">
                  <c:v>1126.5</c:v>
                </c:pt>
                <c:pt idx="2">
                  <c:v>978.5</c:v>
                </c:pt>
                <c:pt idx="3">
                  <c:v>972.75</c:v>
                </c:pt>
                <c:pt idx="4">
                  <c:v>858.5</c:v>
                </c:pt>
                <c:pt idx="5">
                  <c:v>467.5</c:v>
                </c:pt>
                <c:pt idx="6">
                  <c:v>462</c:v>
                </c:pt>
                <c:pt idx="7">
                  <c:v>326.75</c:v>
                </c:pt>
                <c:pt idx="8">
                  <c:v>312.75</c:v>
                </c:pt>
                <c:pt idx="9">
                  <c:v>278.5</c:v>
                </c:pt>
                <c:pt idx="10">
                  <c:v>245.75</c:v>
                </c:pt>
                <c:pt idx="11">
                  <c:v>164</c:v>
                </c:pt>
                <c:pt idx="12">
                  <c:v>159.75</c:v>
                </c:pt>
                <c:pt idx="13">
                  <c:v>26.5</c:v>
                </c:pt>
              </c:numCache>
            </c:numRef>
          </c:val>
        </c:ser>
        <c:dLbls>
          <c:showLegendKey val="0"/>
          <c:showVal val="0"/>
          <c:showCatName val="0"/>
          <c:showSerName val="0"/>
          <c:showPercent val="0"/>
          <c:showBubbleSize val="0"/>
        </c:dLbls>
        <c:gapWidth val="150"/>
        <c:axId val="207597368"/>
        <c:axId val="207597760"/>
      </c:barChart>
      <c:catAx>
        <c:axId val="207597368"/>
        <c:scaling>
          <c:orientation val="maxMin"/>
        </c:scaling>
        <c:delete val="0"/>
        <c:axPos val="l"/>
        <c:numFmt formatCode="General" sourceLinked="0"/>
        <c:majorTickMark val="out"/>
        <c:minorTickMark val="none"/>
        <c:tickLblPos val="nextTo"/>
        <c:txPr>
          <a:bodyPr/>
          <a:lstStyle/>
          <a:p>
            <a:pPr>
              <a:defRPr sz="1600"/>
            </a:pPr>
            <a:endParaRPr lang="en-US"/>
          </a:p>
        </c:txPr>
        <c:crossAx val="207597760"/>
        <c:crosses val="autoZero"/>
        <c:auto val="1"/>
        <c:lblAlgn val="ctr"/>
        <c:lblOffset val="100"/>
        <c:noMultiLvlLbl val="0"/>
      </c:catAx>
      <c:valAx>
        <c:axId val="207597760"/>
        <c:scaling>
          <c:orientation val="minMax"/>
        </c:scaling>
        <c:delete val="0"/>
        <c:axPos val="t"/>
        <c:majorGridlines/>
        <c:title>
          <c:tx>
            <c:rich>
              <a:bodyPr/>
              <a:lstStyle/>
              <a:p>
                <a:pPr>
                  <a:defRPr sz="1400"/>
                </a:pPr>
                <a:r>
                  <a:rPr lang="en-US" sz="1400" dirty="0" smtClean="0"/>
                  <a:t>Number of Workers Age 55 or Older</a:t>
                </a:r>
                <a:endParaRPr lang="en-US" sz="1400" dirty="0"/>
              </a:p>
            </c:rich>
          </c:tx>
          <c:layout>
            <c:manualLayout>
              <c:xMode val="edge"/>
              <c:yMode val="edge"/>
              <c:x val="0.43764860274818596"/>
              <c:y val="0.95845498245303606"/>
            </c:manualLayout>
          </c:layout>
          <c:overlay val="0"/>
        </c:title>
        <c:numFmt formatCode="#,##0" sourceLinked="0"/>
        <c:majorTickMark val="out"/>
        <c:minorTickMark val="none"/>
        <c:tickLblPos val="high"/>
        <c:txPr>
          <a:bodyPr/>
          <a:lstStyle/>
          <a:p>
            <a:pPr>
              <a:defRPr sz="1600"/>
            </a:pPr>
            <a:endParaRPr lang="en-US"/>
          </a:p>
        </c:txPr>
        <c:crossAx val="207597368"/>
        <c:crosses val="autoZero"/>
        <c:crossBetween val="between"/>
        <c:majorUnit val="250"/>
      </c:valAx>
      <c:spPr>
        <a:ln>
          <a:solidFill>
            <a:schemeClr val="bg1">
              <a:lumMod val="50000"/>
            </a:schemeClr>
          </a:solidFill>
        </a:ln>
      </c:spPr>
    </c:plotArea>
    <c:plotVisOnly val="1"/>
    <c:dispBlanksAs val="gap"/>
    <c:showDLblsOverMax val="0"/>
  </c:chart>
  <c:txPr>
    <a:bodyPr/>
    <a:lstStyle/>
    <a:p>
      <a:pPr>
        <a:defRPr sz="1800">
          <a:latin typeface="Calibri" pitchFamily="34" charset="0"/>
          <a:cs typeface="Calibri"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Change in Manufacturing Employment from Prior Year </a:t>
            </a:r>
            <a:endParaRPr lang="en-US" dirty="0" smtClean="0"/>
          </a:p>
          <a:p>
            <a:pPr>
              <a:defRPr/>
            </a:pPr>
            <a:r>
              <a:rPr lang="en-US" dirty="0" smtClean="0"/>
              <a:t>and </a:t>
            </a:r>
            <a:r>
              <a:rPr lang="en-US" dirty="0"/>
              <a:t>New Hires in Manufacturing</a:t>
            </a:r>
          </a:p>
        </c:rich>
      </c:tx>
      <c:overlay val="0"/>
    </c:title>
    <c:autoTitleDeleted val="0"/>
    <c:plotArea>
      <c:layout>
        <c:manualLayout>
          <c:layoutTarget val="inner"/>
          <c:xMode val="edge"/>
          <c:yMode val="edge"/>
          <c:x val="0.10020483377077866"/>
          <c:y val="0.14475607243453958"/>
          <c:w val="0.87451235783027126"/>
          <c:h val="0.72112025679793768"/>
        </c:manualLayout>
      </c:layout>
      <c:barChart>
        <c:barDir val="col"/>
        <c:grouping val="clustered"/>
        <c:varyColors val="0"/>
        <c:ser>
          <c:idx val="0"/>
          <c:order val="0"/>
          <c:tx>
            <c:strRef>
              <c:f>Sheet1!$B$32</c:f>
              <c:strCache>
                <c:ptCount val="1"/>
                <c:pt idx="0">
                  <c:v>Change in Manufacturing Employment</c:v>
                </c:pt>
              </c:strCache>
            </c:strRef>
          </c:tx>
          <c:invertIfNegative val="0"/>
          <c:cat>
            <c:numRef>
              <c:f>Sheet1!$A$33:$A$55</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Sheet1!$B$33:$B$55</c:f>
              <c:numCache>
                <c:formatCode>0</c:formatCode>
                <c:ptCount val="23"/>
                <c:pt idx="0">
                  <c:v>-316.16666666666703</c:v>
                </c:pt>
                <c:pt idx="1">
                  <c:v>215</c:v>
                </c:pt>
                <c:pt idx="2">
                  <c:v>132</c:v>
                </c:pt>
                <c:pt idx="3">
                  <c:v>645.25</c:v>
                </c:pt>
                <c:pt idx="4">
                  <c:v>162.75</c:v>
                </c:pt>
                <c:pt idx="5">
                  <c:v>209.75</c:v>
                </c:pt>
                <c:pt idx="6">
                  <c:v>102.5</c:v>
                </c:pt>
                <c:pt idx="7">
                  <c:v>109.5</c:v>
                </c:pt>
                <c:pt idx="8">
                  <c:v>95.75</c:v>
                </c:pt>
                <c:pt idx="9">
                  <c:v>356.5</c:v>
                </c:pt>
                <c:pt idx="10">
                  <c:v>-29.25</c:v>
                </c:pt>
                <c:pt idx="11">
                  <c:v>-419</c:v>
                </c:pt>
                <c:pt idx="12">
                  <c:v>108.75</c:v>
                </c:pt>
                <c:pt idx="13">
                  <c:v>216.25</c:v>
                </c:pt>
                <c:pt idx="14">
                  <c:v>120.75</c:v>
                </c:pt>
                <c:pt idx="15">
                  <c:v>195</c:v>
                </c:pt>
                <c:pt idx="16">
                  <c:v>-414.5</c:v>
                </c:pt>
                <c:pt idx="17">
                  <c:v>-408.25</c:v>
                </c:pt>
                <c:pt idx="18">
                  <c:v>-861.25</c:v>
                </c:pt>
                <c:pt idx="19">
                  <c:v>-13.25</c:v>
                </c:pt>
                <c:pt idx="20">
                  <c:v>218.75</c:v>
                </c:pt>
                <c:pt idx="21">
                  <c:v>-16</c:v>
                </c:pt>
                <c:pt idx="22">
                  <c:v>71.5</c:v>
                </c:pt>
              </c:numCache>
            </c:numRef>
          </c:val>
        </c:ser>
        <c:ser>
          <c:idx val="1"/>
          <c:order val="1"/>
          <c:tx>
            <c:strRef>
              <c:f>Sheet1!$C$32</c:f>
              <c:strCache>
                <c:ptCount val="1"/>
                <c:pt idx="0">
                  <c:v>New Hires in Manufacturing</c:v>
                </c:pt>
              </c:strCache>
            </c:strRef>
          </c:tx>
          <c:invertIfNegative val="0"/>
          <c:cat>
            <c:numRef>
              <c:f>Sheet1!$A$33:$A$55</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Sheet1!$C$33:$C$55</c:f>
              <c:numCache>
                <c:formatCode>General</c:formatCode>
                <c:ptCount val="23"/>
                <c:pt idx="0">
                  <c:v>1879</c:v>
                </c:pt>
                <c:pt idx="1">
                  <c:v>2044</c:v>
                </c:pt>
                <c:pt idx="2">
                  <c:v>2288</c:v>
                </c:pt>
                <c:pt idx="3">
                  <c:v>3482</c:v>
                </c:pt>
                <c:pt idx="4">
                  <c:v>2938</c:v>
                </c:pt>
                <c:pt idx="5">
                  <c:v>2515</c:v>
                </c:pt>
                <c:pt idx="6">
                  <c:v>2691</c:v>
                </c:pt>
                <c:pt idx="7">
                  <c:v>2656</c:v>
                </c:pt>
                <c:pt idx="8">
                  <c:v>2925</c:v>
                </c:pt>
                <c:pt idx="9">
                  <c:v>2886</c:v>
                </c:pt>
                <c:pt idx="10">
                  <c:v>2208</c:v>
                </c:pt>
                <c:pt idx="11">
                  <c:v>2482</c:v>
                </c:pt>
                <c:pt idx="12">
                  <c:v>2177</c:v>
                </c:pt>
                <c:pt idx="13">
                  <c:v>2785</c:v>
                </c:pt>
                <c:pt idx="14">
                  <c:v>2155</c:v>
                </c:pt>
                <c:pt idx="15">
                  <c:v>2136</c:v>
                </c:pt>
                <c:pt idx="16">
                  <c:v>1743</c:v>
                </c:pt>
                <c:pt idx="17">
                  <c:v>1526</c:v>
                </c:pt>
                <c:pt idx="18">
                  <c:v>913</c:v>
                </c:pt>
                <c:pt idx="19">
                  <c:v>1670</c:v>
                </c:pt>
                <c:pt idx="20">
                  <c:v>1425</c:v>
                </c:pt>
                <c:pt idx="21">
                  <c:v>1588</c:v>
                </c:pt>
                <c:pt idx="22">
                  <c:v>1598</c:v>
                </c:pt>
              </c:numCache>
            </c:numRef>
          </c:val>
        </c:ser>
        <c:dLbls>
          <c:showLegendKey val="0"/>
          <c:showVal val="0"/>
          <c:showCatName val="0"/>
          <c:showSerName val="0"/>
          <c:showPercent val="0"/>
          <c:showBubbleSize val="0"/>
        </c:dLbls>
        <c:gapWidth val="150"/>
        <c:axId val="207598544"/>
        <c:axId val="207598936"/>
      </c:barChart>
      <c:catAx>
        <c:axId val="207598544"/>
        <c:scaling>
          <c:orientation val="minMax"/>
        </c:scaling>
        <c:delete val="0"/>
        <c:axPos val="b"/>
        <c:numFmt formatCode="General" sourceLinked="1"/>
        <c:majorTickMark val="none"/>
        <c:minorTickMark val="none"/>
        <c:tickLblPos val="low"/>
        <c:txPr>
          <a:bodyPr/>
          <a:lstStyle/>
          <a:p>
            <a:pPr>
              <a:defRPr sz="1400"/>
            </a:pPr>
            <a:endParaRPr lang="en-US"/>
          </a:p>
        </c:txPr>
        <c:crossAx val="207598936"/>
        <c:crosses val="autoZero"/>
        <c:auto val="1"/>
        <c:lblAlgn val="ctr"/>
        <c:lblOffset val="100"/>
        <c:noMultiLvlLbl val="0"/>
      </c:catAx>
      <c:valAx>
        <c:axId val="207598936"/>
        <c:scaling>
          <c:orientation val="minMax"/>
          <c:min val="-1000"/>
        </c:scaling>
        <c:delete val="0"/>
        <c:axPos val="l"/>
        <c:majorGridlines/>
        <c:numFmt formatCode="#,##0" sourceLinked="0"/>
        <c:majorTickMark val="none"/>
        <c:minorTickMark val="none"/>
        <c:tickLblPos val="nextTo"/>
        <c:txPr>
          <a:bodyPr/>
          <a:lstStyle/>
          <a:p>
            <a:pPr>
              <a:defRPr sz="1400"/>
            </a:pPr>
            <a:endParaRPr lang="en-US"/>
          </a:p>
        </c:txPr>
        <c:crossAx val="207598544"/>
        <c:crosses val="autoZero"/>
        <c:crossBetween val="between"/>
      </c:valAx>
    </c:plotArea>
    <c:legend>
      <c:legendPos val="r"/>
      <c:layout>
        <c:manualLayout>
          <c:xMode val="edge"/>
          <c:yMode val="edge"/>
          <c:x val="0.73170702099737539"/>
          <c:y val="0.17688235300121799"/>
          <c:w val="0.23357075678040246"/>
          <c:h val="0.16770751935076106"/>
        </c:manualLayout>
      </c:layout>
      <c:overlay val="0"/>
      <c:spPr>
        <a:solidFill>
          <a:schemeClr val="bg1"/>
        </a:solidFill>
        <a:ln w="3175">
          <a:solidFill>
            <a:schemeClr val="bg1">
              <a:lumMod val="50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60"/>
            </a:pPr>
            <a:r>
              <a:rPr lang="en-US" sz="2160" b="1" i="0" baseline="0" dirty="0" smtClean="0"/>
              <a:t>Change in Wage and Salary Employment 1970 to 2013</a:t>
            </a:r>
            <a:endParaRPr lang="en-US" sz="2160" dirty="0" smtClean="0"/>
          </a:p>
          <a:p>
            <a:pPr>
              <a:defRPr sz="2160"/>
            </a:pPr>
            <a:r>
              <a:rPr lang="en-US" sz="2160" b="1" i="1" baseline="0" dirty="0" smtClean="0"/>
              <a:t>Percent Change Since 1970</a:t>
            </a:r>
            <a:endParaRPr lang="en-US" sz="2160" dirty="0"/>
          </a:p>
        </c:rich>
      </c:tx>
      <c:layout>
        <c:manualLayout>
          <c:xMode val="edge"/>
          <c:yMode val="edge"/>
          <c:x val="0.18214577865266843"/>
          <c:y val="2.2222222222222244E-2"/>
        </c:manualLayout>
      </c:layout>
      <c:overlay val="0"/>
    </c:title>
    <c:autoTitleDeleted val="0"/>
    <c:plotArea>
      <c:layout>
        <c:manualLayout>
          <c:layoutTarget val="inner"/>
          <c:xMode val="edge"/>
          <c:yMode val="edge"/>
          <c:x val="0.13375000000000001"/>
          <c:y val="0.14471143190434546"/>
          <c:w val="0.84187500000000082"/>
          <c:h val="0.75611111111111107"/>
        </c:manualLayout>
      </c:layout>
      <c:lineChart>
        <c:grouping val="standard"/>
        <c:varyColors val="0"/>
        <c:ser>
          <c:idx val="0"/>
          <c:order val="0"/>
          <c:tx>
            <c:strRef>
              <c:f>'wage salary'!$A$9</c:f>
              <c:strCache>
                <c:ptCount val="1"/>
                <c:pt idx="0">
                  <c:v>United States  </c:v>
                </c:pt>
              </c:strCache>
            </c:strRef>
          </c:tx>
          <c:spPr>
            <a:ln w="34925">
              <a:solidFill>
                <a:srgbClr val="0070C0"/>
              </a:solidFill>
            </a:ln>
          </c:spPr>
          <c:marker>
            <c:symbol val="none"/>
          </c:marker>
          <c:cat>
            <c:numRef>
              <c:f>'wage salary'!$B$8:$AS$8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'wage salary'!$B$9:$AS$9</c:f>
              <c:numCache>
                <c:formatCode>0.0%</c:formatCode>
                <c:ptCount val="44"/>
                <c:pt idx="0">
                  <c:v>0</c:v>
                </c:pt>
                <c:pt idx="1">
                  <c:v>2.4113817217265494E-4</c:v>
                </c:pt>
                <c:pt idx="2">
                  <c:v>2.7908570558298325E-2</c:v>
                </c:pt>
                <c:pt idx="3">
                  <c:v>7.4422854822128875E-2</c:v>
                </c:pt>
                <c:pt idx="4">
                  <c:v>9.2558983666061703E-2</c:v>
                </c:pt>
                <c:pt idx="5">
                  <c:v>7.3750206236594618E-2</c:v>
                </c:pt>
                <c:pt idx="6">
                  <c:v>0.10372748848247941</c:v>
                </c:pt>
                <c:pt idx="7">
                  <c:v>0.14176386227202925</c:v>
                </c:pt>
                <c:pt idx="8">
                  <c:v>0.19716218445801023</c:v>
                </c:pt>
                <c:pt idx="9">
                  <c:v>0.23625195131547219</c:v>
                </c:pt>
                <c:pt idx="10">
                  <c:v>0.23927252420900333</c:v>
                </c:pt>
                <c:pt idx="11">
                  <c:v>0.24813117916566194</c:v>
                </c:pt>
                <c:pt idx="12">
                  <c:v>0.22905588059853033</c:v>
                </c:pt>
                <c:pt idx="13">
                  <c:v>0.23914560938154406</c:v>
                </c:pt>
                <c:pt idx="14">
                  <c:v>0.29554655870445345</c:v>
                </c:pt>
                <c:pt idx="15">
                  <c:v>0.3277321589481299</c:v>
                </c:pt>
                <c:pt idx="16">
                  <c:v>0.35170636985519016</c:v>
                </c:pt>
                <c:pt idx="17">
                  <c:v>0.38843552092190931</c:v>
                </c:pt>
                <c:pt idx="18">
                  <c:v>0.42761412815859279</c:v>
                </c:pt>
                <c:pt idx="19">
                  <c:v>0.46109425964235401</c:v>
                </c:pt>
                <c:pt idx="20">
                  <c:v>0.47911616514157351</c:v>
                </c:pt>
                <c:pt idx="21">
                  <c:v>0.46061198329800873</c:v>
                </c:pt>
                <c:pt idx="22">
                  <c:v>0.46797304329064765</c:v>
                </c:pt>
                <c:pt idx="23">
                  <c:v>0.49400327440254843</c:v>
                </c:pt>
                <c:pt idx="24">
                  <c:v>0.53018669171119259</c:v>
                </c:pt>
                <c:pt idx="25">
                  <c:v>0.56628126864061523</c:v>
                </c:pt>
                <c:pt idx="26">
                  <c:v>0.59545898747350656</c:v>
                </c:pt>
                <c:pt idx="27">
                  <c:v>0.63315269122891626</c:v>
                </c:pt>
                <c:pt idx="28">
                  <c:v>0.67426040384298103</c:v>
                </c:pt>
                <c:pt idx="29">
                  <c:v>0.71038036373789548</c:v>
                </c:pt>
                <c:pt idx="30">
                  <c:v>0.74647494066731812</c:v>
                </c:pt>
                <c:pt idx="31">
                  <c:v>0.74293401698120387</c:v>
                </c:pt>
                <c:pt idx="32">
                  <c:v>0.73067404464863628</c:v>
                </c:pt>
                <c:pt idx="33">
                  <c:v>0.7269554402040791</c:v>
                </c:pt>
                <c:pt idx="34">
                  <c:v>0.74636071732260478</c:v>
                </c:pt>
                <c:pt idx="35">
                  <c:v>0.77122333202188009</c:v>
                </c:pt>
                <c:pt idx="36">
                  <c:v>0.80111177388854338</c:v>
                </c:pt>
                <c:pt idx="37">
                  <c:v>0.82138007183379236</c:v>
                </c:pt>
                <c:pt idx="38">
                  <c:v>0.81500894749533592</c:v>
                </c:pt>
                <c:pt idx="39">
                  <c:v>0.73668980747020674</c:v>
                </c:pt>
                <c:pt idx="40">
                  <c:v>0.72002589062480171</c:v>
                </c:pt>
                <c:pt idx="41">
                  <c:v>0.74006574188062391</c:v>
                </c:pt>
                <c:pt idx="42">
                  <c:v>0.77036031119515691</c:v>
                </c:pt>
                <c:pt idx="43">
                  <c:v>0.80438617643699317</c:v>
                </c:pt>
              </c:numCache>
            </c:numRef>
          </c:val>
          <c:smooth val="1"/>
        </c:ser>
        <c:ser>
          <c:idx val="1"/>
          <c:order val="1"/>
          <c:tx>
            <c:strRef>
              <c:f>'wage salary'!$A$10</c:f>
              <c:strCache>
                <c:ptCount val="1"/>
                <c:pt idx="0">
                  <c:v>State of Wisconsin</c:v>
                </c:pt>
              </c:strCache>
            </c:strRef>
          </c:tx>
          <c:spPr>
            <a:ln w="34925">
              <a:solidFill>
                <a:schemeClr val="accent2"/>
              </a:solidFill>
            </a:ln>
          </c:spPr>
          <c:marker>
            <c:symbol val="none"/>
          </c:marker>
          <c:cat>
            <c:numRef>
              <c:f>'wage salary'!$B$8:$AS$8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'wage salary'!$B$10:$AS$10</c:f>
              <c:numCache>
                <c:formatCode>0.0%</c:formatCode>
                <c:ptCount val="44"/>
                <c:pt idx="0">
                  <c:v>0</c:v>
                </c:pt>
                <c:pt idx="1">
                  <c:v>2.1288903189625127E-5</c:v>
                </c:pt>
                <c:pt idx="2">
                  <c:v>2.8337963162898428E-2</c:v>
                </c:pt>
                <c:pt idx="3">
                  <c:v>8.188746199170463E-2</c:v>
                </c:pt>
                <c:pt idx="4">
                  <c:v>0.10676080822408578</c:v>
                </c:pt>
                <c:pt idx="5">
                  <c:v>9.708956363222751E-2</c:v>
                </c:pt>
                <c:pt idx="6">
                  <c:v>0.12883496781421966</c:v>
                </c:pt>
                <c:pt idx="7">
                  <c:v>0.17547834644831145</c:v>
                </c:pt>
                <c:pt idx="8">
                  <c:v>0.22711792653381985</c:v>
                </c:pt>
                <c:pt idx="9">
                  <c:v>0.27072611582744799</c:v>
                </c:pt>
                <c:pt idx="10">
                  <c:v>0.25273638437783791</c:v>
                </c:pt>
                <c:pt idx="11">
                  <c:v>0.23575270566753181</c:v>
                </c:pt>
                <c:pt idx="12">
                  <c:v>0.2033266648378485</c:v>
                </c:pt>
                <c:pt idx="13">
                  <c:v>0.2042591187975541</c:v>
                </c:pt>
                <c:pt idx="14">
                  <c:v>0.25454350813144866</c:v>
                </c:pt>
                <c:pt idx="15">
                  <c:v>0.27105457319094506</c:v>
                </c:pt>
                <c:pt idx="16">
                  <c:v>0.29356120164301674</c:v>
                </c:pt>
                <c:pt idx="17">
                  <c:v>0.33214520978389328</c:v>
                </c:pt>
                <c:pt idx="18">
                  <c:v>0.38169117830429627</c:v>
                </c:pt>
                <c:pt idx="19">
                  <c:v>0.41732028668245291</c:v>
                </c:pt>
                <c:pt idx="20">
                  <c:v>0.45322554254769781</c:v>
                </c:pt>
                <c:pt idx="21">
                  <c:v>0.46177334130552072</c:v>
                </c:pt>
                <c:pt idx="22">
                  <c:v>0.49362214873157673</c:v>
                </c:pt>
                <c:pt idx="23">
                  <c:v>0.52629331607512919</c:v>
                </c:pt>
                <c:pt idx="24">
                  <c:v>0.56956149117210009</c:v>
                </c:pt>
                <c:pt idx="25">
                  <c:v>0.60740403722760083</c:v>
                </c:pt>
                <c:pt idx="26">
                  <c:v>0.63092219270836813</c:v>
                </c:pt>
                <c:pt idx="27">
                  <c:v>0.66231602586054306</c:v>
                </c:pt>
                <c:pt idx="28">
                  <c:v>0.6951143183688564</c:v>
                </c:pt>
                <c:pt idx="29">
                  <c:v>0.73299700921322908</c:v>
                </c:pt>
                <c:pt idx="30">
                  <c:v>0.75947493049173109</c:v>
                </c:pt>
                <c:pt idx="31">
                  <c:v>0.74663772186838717</c:v>
                </c:pt>
                <c:pt idx="32">
                  <c:v>0.73337899296188858</c:v>
                </c:pt>
                <c:pt idx="33">
                  <c:v>0.73644398676681777</c:v>
                </c:pt>
                <c:pt idx="34">
                  <c:v>0.75472324729980678</c:v>
                </c:pt>
                <c:pt idx="35">
                  <c:v>0.76638409195832968</c:v>
                </c:pt>
                <c:pt idx="36">
                  <c:v>0.78032954005628785</c:v>
                </c:pt>
                <c:pt idx="37">
                  <c:v>0.78889132866477829</c:v>
                </c:pt>
                <c:pt idx="38">
                  <c:v>0.78403441746565949</c:v>
                </c:pt>
                <c:pt idx="39">
                  <c:v>0.70561643843948685</c:v>
                </c:pt>
                <c:pt idx="40">
                  <c:v>0.69320500787993544</c:v>
                </c:pt>
                <c:pt idx="41">
                  <c:v>0.71142222646648612</c:v>
                </c:pt>
                <c:pt idx="42">
                  <c:v>0.7301479457120803</c:v>
                </c:pt>
                <c:pt idx="43">
                  <c:v>0.74863583749632767</c:v>
                </c:pt>
              </c:numCache>
            </c:numRef>
          </c:val>
          <c:smooth val="1"/>
        </c:ser>
        <c:ser>
          <c:idx val="2"/>
          <c:order val="2"/>
          <c:tx>
            <c:strRef>
              <c:f>'wage salary'!$A$11</c:f>
              <c:strCache>
                <c:ptCount val="1"/>
                <c:pt idx="0">
                  <c:v>Sauk County</c:v>
                </c:pt>
              </c:strCache>
            </c:strRef>
          </c:tx>
          <c:spPr>
            <a:ln w="34925">
              <a:solidFill>
                <a:srgbClr val="C00000"/>
              </a:solidFill>
            </a:ln>
          </c:spPr>
          <c:marker>
            <c:symbol val="none"/>
          </c:marker>
          <c:cat>
            <c:numRef>
              <c:f>'wage salary'!$B$8:$AS$8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'wage salary'!$B$11:$AS$11</c:f>
              <c:numCache>
                <c:formatCode>0.0%</c:formatCode>
                <c:ptCount val="44"/>
                <c:pt idx="0">
                  <c:v>0</c:v>
                </c:pt>
                <c:pt idx="1">
                  <c:v>-2.2961973028793586E-2</c:v>
                </c:pt>
                <c:pt idx="2">
                  <c:v>-2.6545984692017979E-2</c:v>
                </c:pt>
                <c:pt idx="3">
                  <c:v>-1.1480986514396793E-2</c:v>
                </c:pt>
                <c:pt idx="4">
                  <c:v>-3.7662495444052972E-2</c:v>
                </c:pt>
                <c:pt idx="5">
                  <c:v>-4.209695055278824E-2</c:v>
                </c:pt>
                <c:pt idx="6">
                  <c:v>-9.5371157818005103E-3</c:v>
                </c:pt>
                <c:pt idx="7">
                  <c:v>2.8368363503826995E-2</c:v>
                </c:pt>
                <c:pt idx="8">
                  <c:v>9.9501883124772206E-2</c:v>
                </c:pt>
                <c:pt idx="9">
                  <c:v>0.15508443688494716</c:v>
                </c:pt>
                <c:pt idx="10">
                  <c:v>0.15374802575628721</c:v>
                </c:pt>
                <c:pt idx="11">
                  <c:v>0.16043008139958692</c:v>
                </c:pt>
                <c:pt idx="12">
                  <c:v>0.15465921516219172</c:v>
                </c:pt>
                <c:pt idx="13">
                  <c:v>0.16383185518163043</c:v>
                </c:pt>
                <c:pt idx="14">
                  <c:v>0.21522293767464465</c:v>
                </c:pt>
                <c:pt idx="15">
                  <c:v>0.24243712793099259</c:v>
                </c:pt>
                <c:pt idx="16">
                  <c:v>0.3001457903049447</c:v>
                </c:pt>
                <c:pt idx="17">
                  <c:v>0.36338233507471751</c:v>
                </c:pt>
                <c:pt idx="18">
                  <c:v>0.44131940225974975</c:v>
                </c:pt>
                <c:pt idx="19">
                  <c:v>0.49562629085165838</c:v>
                </c:pt>
                <c:pt idx="20">
                  <c:v>0.54950795772081151</c:v>
                </c:pt>
                <c:pt idx="21">
                  <c:v>0.55151257441380153</c:v>
                </c:pt>
                <c:pt idx="22">
                  <c:v>0.60642692260964648</c:v>
                </c:pt>
                <c:pt idx="23">
                  <c:v>0.69833556068521441</c:v>
                </c:pt>
                <c:pt idx="24">
                  <c:v>0.81047260357186246</c:v>
                </c:pt>
                <c:pt idx="25">
                  <c:v>0.89302636374681088</c:v>
                </c:pt>
                <c:pt idx="26">
                  <c:v>0.94417446239825054</c:v>
                </c:pt>
                <c:pt idx="27">
                  <c:v>0.99526181508929656</c:v>
                </c:pt>
                <c:pt idx="28">
                  <c:v>1.0642084801360709</c:v>
                </c:pt>
                <c:pt idx="29">
                  <c:v>1.1452435913011785</c:v>
                </c:pt>
                <c:pt idx="30">
                  <c:v>1.2411007168023327</c:v>
                </c:pt>
                <c:pt idx="31">
                  <c:v>1.2845948244441745</c:v>
                </c:pt>
                <c:pt idx="32">
                  <c:v>1.2818612562264609</c:v>
                </c:pt>
                <c:pt idx="33">
                  <c:v>1.297776697849593</c:v>
                </c:pt>
                <c:pt idx="34">
                  <c:v>1.3444903413922975</c:v>
                </c:pt>
                <c:pt idx="35">
                  <c:v>1.3608917506985785</c:v>
                </c:pt>
                <c:pt idx="36">
                  <c:v>1.398797229984206</c:v>
                </c:pt>
                <c:pt idx="37">
                  <c:v>1.4054792856275058</c:v>
                </c:pt>
                <c:pt idx="38">
                  <c:v>1.4056615235086867</c:v>
                </c:pt>
                <c:pt idx="39">
                  <c:v>1.3242011906208238</c:v>
                </c:pt>
                <c:pt idx="40">
                  <c:v>1.2976552059288058</c:v>
                </c:pt>
                <c:pt idx="41">
                  <c:v>1.3252338719475154</c:v>
                </c:pt>
                <c:pt idx="42">
                  <c:v>1.3302757866601871</c:v>
                </c:pt>
                <c:pt idx="43">
                  <c:v>1.3347709877293159</c:v>
                </c:pt>
              </c:numCache>
            </c:numRef>
          </c:val>
          <c:smooth val="1"/>
        </c:ser>
        <c:dLbls>
          <c:showLegendKey val="0"/>
          <c:showVal val="0"/>
          <c:showCatName val="0"/>
          <c:showSerName val="0"/>
          <c:showPercent val="0"/>
          <c:showBubbleSize val="0"/>
        </c:dLbls>
        <c:smooth val="0"/>
        <c:axId val="207690272"/>
        <c:axId val="207690664"/>
      </c:lineChart>
      <c:catAx>
        <c:axId val="207690272"/>
        <c:scaling>
          <c:orientation val="minMax"/>
        </c:scaling>
        <c:delete val="0"/>
        <c:axPos val="b"/>
        <c:numFmt formatCode="General" sourceLinked="1"/>
        <c:majorTickMark val="none"/>
        <c:minorTickMark val="in"/>
        <c:tickLblPos val="low"/>
        <c:txPr>
          <a:bodyPr rot="-5400000" vert="horz"/>
          <a:lstStyle/>
          <a:p>
            <a:pPr>
              <a:defRPr sz="1200"/>
            </a:pPr>
            <a:endParaRPr lang="en-US"/>
          </a:p>
        </c:txPr>
        <c:crossAx val="207690664"/>
        <c:crosses val="autoZero"/>
        <c:auto val="1"/>
        <c:lblAlgn val="ctr"/>
        <c:lblOffset val="100"/>
        <c:tickMarkSkip val="1"/>
        <c:noMultiLvlLbl val="0"/>
      </c:catAx>
      <c:valAx>
        <c:axId val="207690664"/>
        <c:scaling>
          <c:orientation val="minMax"/>
        </c:scaling>
        <c:delete val="0"/>
        <c:axPos val="l"/>
        <c:majorGridlines/>
        <c:title>
          <c:tx>
            <c:rich>
              <a:bodyPr/>
              <a:lstStyle/>
              <a:p>
                <a:pPr>
                  <a:defRPr sz="1400" b="1"/>
                </a:pPr>
                <a:r>
                  <a:rPr lang="en-US" sz="1400" b="1" i="0" baseline="0" dirty="0" smtClean="0"/>
                  <a:t>Percent Change Since 1970</a:t>
                </a:r>
                <a:endParaRPr lang="en-US" sz="1400" b="1" i="0" baseline="0" dirty="0"/>
              </a:p>
            </c:rich>
          </c:tx>
          <c:layout>
            <c:manualLayout>
              <c:xMode val="edge"/>
              <c:yMode val="edge"/>
              <c:x val="1.3606299212598424E-2"/>
              <c:y val="0.38994750656167981"/>
            </c:manualLayout>
          </c:layout>
          <c:overlay val="0"/>
        </c:title>
        <c:numFmt formatCode="0.0%" sourceLinked="1"/>
        <c:majorTickMark val="none"/>
        <c:minorTickMark val="none"/>
        <c:tickLblPos val="nextTo"/>
        <c:txPr>
          <a:bodyPr/>
          <a:lstStyle/>
          <a:p>
            <a:pPr>
              <a:defRPr sz="1400"/>
            </a:pPr>
            <a:endParaRPr lang="en-US"/>
          </a:p>
        </c:txPr>
        <c:crossAx val="207690272"/>
        <c:crosses val="autoZero"/>
        <c:crossBetween val="midCat"/>
      </c:valAx>
      <c:spPr>
        <a:solidFill>
          <a:prstClr val="white"/>
        </a:solidFill>
        <a:ln>
          <a:solidFill>
            <a:schemeClr val="bg1">
              <a:lumMod val="50000"/>
            </a:schemeClr>
          </a:solidFill>
        </a:ln>
      </c:spPr>
    </c:plotArea>
    <c:legend>
      <c:legendPos val="b"/>
      <c:layout>
        <c:manualLayout>
          <c:xMode val="edge"/>
          <c:yMode val="edge"/>
          <c:x val="0.1419582239720035"/>
          <c:y val="0.16496485855934676"/>
          <c:w val="0.20833333333333334"/>
          <c:h val="0.14614625255176436"/>
        </c:manualLayout>
      </c:layout>
      <c:overlay val="0"/>
      <c:spPr>
        <a:solidFill>
          <a:schemeClr val="bg1"/>
        </a:solidFill>
        <a:ln>
          <a:solidFill>
            <a:schemeClr val="bg1">
              <a:lumMod val="50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spPr>
    <a:solidFill>
      <a:schemeClr val="bg1">
        <a:lumMod val="95000"/>
      </a:schemeClr>
    </a:solidFill>
  </c:spPr>
  <c:txPr>
    <a:bodyPr/>
    <a:lstStyle/>
    <a:p>
      <a:pPr>
        <a:defRPr>
          <a:latin typeface="Calibri"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0.00521</cdr:x>
      <cdr:y>0.96185</cdr:y>
    </cdr:from>
    <cdr:to>
      <cdr:x>1</cdr:x>
      <cdr:y>1</cdr:y>
    </cdr:to>
    <cdr:sp macro="" textlink="">
      <cdr:nvSpPr>
        <cdr:cNvPr id="2" name="Text Box 97"/>
        <cdr:cNvSpPr txBox="1">
          <a:spLocks xmlns:a="http://schemas.openxmlformats.org/drawingml/2006/main" noChangeArrowheads="1"/>
        </cdr:cNvSpPr>
      </cdr:nvSpPr>
      <cdr:spPr bwMode="auto">
        <a:xfrm xmlns:a="http://schemas.openxmlformats.org/drawingml/2006/main">
          <a:off x="98425" y="6631801"/>
          <a:ext cx="9096375" cy="26161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a:lstStyle>
        <a:p xmlns:a="http://schemas.openxmlformats.org/drawingml/2006/main">
          <a:pPr>
            <a:spcBef>
              <a:spcPct val="50000"/>
            </a:spcBef>
          </a:pPr>
          <a:r>
            <a:rPr lang="en-US" sz="1050" dirty="0" smtClean="0">
              <a:latin typeface="Calibri" pitchFamily="34" charset="0"/>
            </a:rPr>
            <a:t>Data Source:  IRS SOI County-to-County Migration</a:t>
          </a:r>
          <a:endParaRPr lang="en-US" sz="1050" dirty="0">
            <a:latin typeface="Calibri" pitchFamily="34" charset="0"/>
          </a:endParaRPr>
        </a:p>
      </cdr:txBody>
    </cdr:sp>
  </cdr:relSizeAnchor>
</c:userShapes>
</file>

<file path=ppt/drawings/drawing2.xml><?xml version="1.0" encoding="utf-8"?>
<c:userShapes xmlns:c="http://schemas.openxmlformats.org/drawingml/2006/chart">
  <cdr:absSizeAnchor xmlns:cdr="http://schemas.openxmlformats.org/drawingml/2006/chartDrawing">
    <cdr:from>
      <cdr:x>0.1016</cdr:x>
      <cdr:y>0.5</cdr:y>
    </cdr:from>
    <cdr:ext cx="8001000" cy="0"/>
    <cdr:cxnSp macro="">
      <cdr:nvCxnSpPr>
        <cdr:cNvPr id="3" name="Straight Connector 2"/>
        <cdr:cNvCxnSpPr/>
      </cdr:nvCxnSpPr>
      <cdr:spPr>
        <a:xfrm xmlns:a="http://schemas.openxmlformats.org/drawingml/2006/main">
          <a:off x="929054" y="3429000"/>
          <a:ext cx="80010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0" tIns="46581" rIns="93160" bIns="46581"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0" tIns="46581" rIns="93160" bIns="46581" rtlCol="0"/>
          <a:lstStyle>
            <a:lvl1pPr algn="r">
              <a:defRPr sz="1200"/>
            </a:lvl1pPr>
          </a:lstStyle>
          <a:p>
            <a:fld id="{76CCB39E-DC02-4F67-B518-BE38D31A1BAB}" type="datetimeFigureOut">
              <a:rPr lang="en-US" smtClean="0"/>
              <a:pPr/>
              <a:t>1/30/2015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0" tIns="46581" rIns="93160"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0" tIns="46581" rIns="93160" bIns="46581" rtlCol="0" anchor="b"/>
          <a:lstStyle>
            <a:lvl1pPr algn="r">
              <a:defRPr sz="1200"/>
            </a:lvl1pPr>
          </a:lstStyle>
          <a:p>
            <a:fld id="{8B6DE433-9921-4164-A526-845B6436A00E}" type="slidenum">
              <a:rPr lang="en-US" smtClean="0"/>
              <a:pPr/>
              <a:t>‹#›</a:t>
            </a:fld>
            <a:endParaRPr lang="en-US" dirty="0"/>
          </a:p>
        </p:txBody>
      </p:sp>
    </p:spTree>
    <p:extLst>
      <p:ext uri="{BB962C8B-B14F-4D97-AF65-F5344CB8AC3E}">
        <p14:creationId xmlns:p14="http://schemas.microsoft.com/office/powerpoint/2010/main" val="720258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eaLnBrk="1" hangingPunct="1">
              <a:defRPr sz="1200">
                <a:latin typeface="Arial" charset="0"/>
              </a:defRPr>
            </a:lvl1pPr>
          </a:lstStyle>
          <a:p>
            <a:endParaRPr lang="en-US" dirty="0"/>
          </a:p>
        </p:txBody>
      </p:sp>
      <p:sp>
        <p:nvSpPr>
          <p:cNvPr id="378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3789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eaLnBrk="1" hangingPunct="1">
              <a:defRPr sz="1200">
                <a:latin typeface="Arial" charset="0"/>
              </a:defRPr>
            </a:lvl1pPr>
          </a:lstStyle>
          <a:p>
            <a:endParaRPr lang="en-US" dirty="0"/>
          </a:p>
        </p:txBody>
      </p:sp>
      <p:sp>
        <p:nvSpPr>
          <p:cNvPr id="378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algn="r" eaLnBrk="1" hangingPunct="1">
              <a:defRPr sz="1200">
                <a:latin typeface="Arial" charset="0"/>
              </a:defRPr>
            </a:lvl1pPr>
          </a:lstStyle>
          <a:p>
            <a:fld id="{ABDCD31F-254B-4CB8-913D-8EDC677A9CE7}" type="slidenum">
              <a:rPr lang="en-US"/>
              <a:pPr/>
              <a:t>‹#›</a:t>
            </a:fld>
            <a:endParaRPr lang="en-US" dirty="0"/>
          </a:p>
        </p:txBody>
      </p:sp>
    </p:spTree>
    <p:extLst>
      <p:ext uri="{BB962C8B-B14F-4D97-AF65-F5344CB8AC3E}">
        <p14:creationId xmlns:p14="http://schemas.microsoft.com/office/powerpoint/2010/main" val="40376654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1D97AB-5C0E-46F1-A868-587C1666FD19}" type="slidenum">
              <a:rPr lang="en-US" smtClean="0"/>
              <a:pPr/>
              <a:t>2</a:t>
            </a:fld>
            <a:endParaRPr lang="en-US" dirty="0"/>
          </a:p>
        </p:txBody>
      </p:sp>
    </p:spTree>
    <p:extLst>
      <p:ext uri="{BB962C8B-B14F-4D97-AF65-F5344CB8AC3E}">
        <p14:creationId xmlns:p14="http://schemas.microsoft.com/office/powerpoint/2010/main" val="356649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550C7-10D1-4C80-9CE4-7EF214F729FD}" type="slidenum">
              <a:rPr lang="en-US"/>
              <a:pPr/>
              <a:t>3</a:t>
            </a:fld>
            <a:endParaRPr lang="en-US" dirty="0"/>
          </a:p>
        </p:txBody>
      </p:sp>
      <p:sp>
        <p:nvSpPr>
          <p:cNvPr id="161794" name="Rectangle 2"/>
          <p:cNvSpPr>
            <a:spLocks noGrp="1" noRot="1" noChangeAspect="1" noChangeArrowheads="1" noTextEdit="1"/>
          </p:cNvSpPr>
          <p:nvPr>
            <p:ph type="sldImg"/>
          </p:nvPr>
        </p:nvSpPr>
        <p:spPr>
          <a:xfrm>
            <a:off x="1184275" y="696913"/>
            <a:ext cx="4646613" cy="3484562"/>
          </a:xfrm>
          <a:ln/>
        </p:spPr>
      </p:sp>
      <p:sp>
        <p:nvSpPr>
          <p:cNvPr id="161795" name="Rectangle 3"/>
          <p:cNvSpPr>
            <a:spLocks noGrp="1" noChangeArrowheads="1"/>
          </p:cNvSpPr>
          <p:nvPr>
            <p:ph type="body" idx="1"/>
          </p:nvPr>
        </p:nvSpPr>
        <p:spPr>
          <a:xfrm>
            <a:off x="701362" y="4416111"/>
            <a:ext cx="5607678" cy="4184021"/>
          </a:xfrm>
        </p:spPr>
        <p:txBody>
          <a:bodyPr/>
          <a:lstStyle/>
          <a:p>
            <a:pPr defTabSz="931602">
              <a:defRPr/>
            </a:pPr>
            <a:r>
              <a:rPr lang="en-US" b="1" dirty="0" smtClean="0"/>
              <a:t>Do what you can, with what you have, where you are.</a:t>
            </a:r>
          </a:p>
          <a:p>
            <a:endParaRPr lang="en-US" dirty="0"/>
          </a:p>
        </p:txBody>
      </p:sp>
    </p:spTree>
    <p:extLst>
      <p:ext uri="{BB962C8B-B14F-4D97-AF65-F5344CB8AC3E}">
        <p14:creationId xmlns:p14="http://schemas.microsoft.com/office/powerpoint/2010/main" val="1539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CD31F-254B-4CB8-913D-8EDC677A9CE7}" type="slidenum">
              <a:rPr lang="en-US" smtClean="0"/>
              <a:pPr/>
              <a:t>5</a:t>
            </a:fld>
            <a:endParaRPr lang="en-US" dirty="0"/>
          </a:p>
        </p:txBody>
      </p:sp>
    </p:spTree>
    <p:extLst>
      <p:ext uri="{BB962C8B-B14F-4D97-AF65-F5344CB8AC3E}">
        <p14:creationId xmlns:p14="http://schemas.microsoft.com/office/powerpoint/2010/main" val="343740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CD31F-254B-4CB8-913D-8EDC677A9CE7}" type="slidenum">
              <a:rPr lang="en-US" smtClean="0"/>
              <a:pPr/>
              <a:t>12</a:t>
            </a:fld>
            <a:endParaRPr lang="en-US" dirty="0"/>
          </a:p>
        </p:txBody>
      </p:sp>
    </p:spTree>
    <p:extLst>
      <p:ext uri="{BB962C8B-B14F-4D97-AF65-F5344CB8AC3E}">
        <p14:creationId xmlns:p14="http://schemas.microsoft.com/office/powerpoint/2010/main" val="8286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CD31F-254B-4CB8-913D-8EDC677A9CE7}" type="slidenum">
              <a:rPr lang="en-US" smtClean="0"/>
              <a:pPr/>
              <a:t>13</a:t>
            </a:fld>
            <a:endParaRPr lang="en-US" dirty="0"/>
          </a:p>
        </p:txBody>
      </p:sp>
    </p:spTree>
    <p:extLst>
      <p:ext uri="{BB962C8B-B14F-4D97-AF65-F5344CB8AC3E}">
        <p14:creationId xmlns:p14="http://schemas.microsoft.com/office/powerpoint/2010/main" val="190346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5F353-292C-489D-A41D-821B900E07E0}" type="slidenum">
              <a:rPr lang="en-US" smtClean="0"/>
              <a:t>21</a:t>
            </a:fld>
            <a:endParaRPr lang="en-US" dirty="0"/>
          </a:p>
        </p:txBody>
      </p:sp>
    </p:spTree>
    <p:extLst>
      <p:ext uri="{BB962C8B-B14F-4D97-AF65-F5344CB8AC3E}">
        <p14:creationId xmlns:p14="http://schemas.microsoft.com/office/powerpoint/2010/main" val="407746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5F353-292C-489D-A41D-821B900E07E0}" type="slidenum">
              <a:rPr lang="en-US" smtClean="0"/>
              <a:t>27</a:t>
            </a:fld>
            <a:endParaRPr lang="en-US" dirty="0"/>
          </a:p>
        </p:txBody>
      </p:sp>
    </p:spTree>
    <p:extLst>
      <p:ext uri="{BB962C8B-B14F-4D97-AF65-F5344CB8AC3E}">
        <p14:creationId xmlns:p14="http://schemas.microsoft.com/office/powerpoint/2010/main" val="146844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A0D7A-DC2A-464A-A307-AA02A6A8527F}" type="slidenum">
              <a:rPr lang="en-US"/>
              <a:pPr/>
              <a:t>37</a:t>
            </a:fld>
            <a:endParaRPr lang="en-US" dirty="0"/>
          </a:p>
        </p:txBody>
      </p:sp>
      <p:sp>
        <p:nvSpPr>
          <p:cNvPr id="236546" name="Rectangle 2"/>
          <p:cNvSpPr>
            <a:spLocks noGrp="1" noRot="1" noChangeAspect="1" noChangeArrowheads="1" noTextEdit="1"/>
          </p:cNvSpPr>
          <p:nvPr>
            <p:ph type="sldImg"/>
          </p:nvPr>
        </p:nvSpPr>
        <p:spPr>
          <a:xfrm>
            <a:off x="1206500" y="727075"/>
            <a:ext cx="4600575" cy="3451225"/>
          </a:xfrm>
          <a:ln w="12700" cap="flat">
            <a:solidFill>
              <a:schemeClr val="tx1"/>
            </a:solidFill>
          </a:ln>
        </p:spPr>
      </p:sp>
      <p:sp>
        <p:nvSpPr>
          <p:cNvPr id="236547" name="Rectangle 3"/>
          <p:cNvSpPr>
            <a:spLocks noGrp="1" noChangeArrowheads="1"/>
          </p:cNvSpPr>
          <p:nvPr>
            <p:ph type="body" idx="1"/>
          </p:nvPr>
        </p:nvSpPr>
        <p:spPr>
          <a:xfrm>
            <a:off x="934078" y="4417711"/>
            <a:ext cx="5142244" cy="4156810"/>
          </a:xfrm>
        </p:spPr>
        <p:txBody>
          <a:bodyPr/>
          <a:lstStyle/>
          <a:p>
            <a:endParaRPr lang="en-US" dirty="0"/>
          </a:p>
        </p:txBody>
      </p:sp>
    </p:spTree>
    <p:extLst>
      <p:ext uri="{BB962C8B-B14F-4D97-AF65-F5344CB8AC3E}">
        <p14:creationId xmlns:p14="http://schemas.microsoft.com/office/powerpoint/2010/main" val="197838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E706572-29CE-4748-A628-6B129FB459A3}" type="slidenum">
              <a:rPr lang="en-US" smtClean="0"/>
              <a:pPr/>
              <a:t>‹#›</a:t>
            </a:fld>
            <a:endParaRPr lang="en-US" dirty="0"/>
          </a:p>
        </p:txBody>
      </p:sp>
      <p:sp>
        <p:nvSpPr>
          <p:cNvPr id="12" name="Rectangle 11"/>
          <p:cNvSpPr/>
          <p:nvPr userDrawn="1"/>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E46D5-E85C-4B11-B21C-2E1BAFFACBE4}" type="slidenum">
              <a:rPr lang="en-US" smtClean="0"/>
              <a:pPr/>
              <a:t>‹#›</a:t>
            </a:fld>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4F76B13D-7879-40D1-BDE9-41B8DC75FA3A}" type="slidenum">
              <a:rPr lang="en-US" smtClean="0"/>
              <a:pPr/>
              <a:t>‹#›</a:t>
            </a:fld>
            <a:endParaRPr lang="en-US" dirty="0"/>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507DE26-13E9-4E3D-9BAB-BD8DC8C9E354}" type="slidenum">
              <a:rPr lang="en-US" smtClean="0"/>
              <a:pPr>
                <a:defRPr/>
              </a:pPr>
              <a:t>‹#›</a:t>
            </a:fld>
            <a:endParaRPr lang="en-US" dirty="0"/>
          </a:p>
        </p:txBody>
      </p:sp>
      <p:sp>
        <p:nvSpPr>
          <p:cNvPr id="12"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E48858F-8BAE-4C22-9D48-D44BF641081C}"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633FB33A-B9EC-495B-8438-6E014C26ABF2}"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dirty="0"/>
          </a:p>
        </p:txBody>
      </p:sp>
      <p:sp>
        <p:nvSpPr>
          <p:cNvPr id="10" name="Slide Number Placeholder 9"/>
          <p:cNvSpPr>
            <a:spLocks noGrp="1"/>
          </p:cNvSpPr>
          <p:nvPr>
            <p:ph type="sldNum" sz="quarter" idx="16"/>
          </p:nvPr>
        </p:nvSpPr>
        <p:spPr/>
        <p:txBody>
          <a:bodyPr rtlCol="0"/>
          <a:lstStyle/>
          <a:p>
            <a:pPr>
              <a:defRPr/>
            </a:pPr>
            <a:fld id="{719DBA26-5807-4E22-8343-3CB915A3297A}"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dirty="0"/>
          </a:p>
        </p:txBody>
      </p:sp>
      <p:sp>
        <p:nvSpPr>
          <p:cNvPr id="12" name="Slide Number Placeholder 11"/>
          <p:cNvSpPr>
            <a:spLocks noGrp="1"/>
          </p:cNvSpPr>
          <p:nvPr>
            <p:ph type="sldNum" sz="quarter" idx="16"/>
          </p:nvPr>
        </p:nvSpPr>
        <p:spPr/>
        <p:txBody>
          <a:bodyPr rtlCol="0"/>
          <a:lstStyle/>
          <a:p>
            <a:pPr>
              <a:defRPr/>
            </a:pPr>
            <a:fld id="{C28022FE-FB95-47BF-BE60-4EA2491ADABE}"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1B063756-CEB0-4E0B-8BCB-A2165447ECA6}" type="slidenum">
              <a:rPr lang="en-US" smtClean="0"/>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0306B1A-DFDE-40DA-AA26-4B26E57C0E5D}" type="slidenum">
              <a:rPr lang="en-US" smtClean="0"/>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21FF21CE-B0C4-4954-904F-C9628E7A608F}"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8F35E7D-D90C-4B8B-924C-2CDB7699269B}"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9968367-F72C-43D0-8DDF-DA0026DF75C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8B2F5A-35D8-4F7E-8D5E-3E6967FC1E08}" type="slidenum">
              <a:rPr lang="en-US" smtClean="0"/>
              <a:pPr/>
              <a:t>‹#›</a:t>
            </a:fld>
            <a:endParaRPr lang="en-US" dirty="0"/>
          </a:p>
        </p:txBody>
      </p:sp>
      <p:sp>
        <p:nvSpPr>
          <p:cNvPr id="6" name="Rectangle 5"/>
          <p:cNvSpPr/>
          <p:nvPr userDrawn="1"/>
        </p:nvSpPr>
        <p:spPr>
          <a:xfrm>
            <a:off x="76200" y="6635264"/>
            <a:ext cx="8991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B1C0B62B-EA4C-4499-A65B-2FEB3BEC294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A956BAE-9027-428E-9499-3BD1B16A4403}" type="slidenum">
              <a:rPr lang="en-US" smtClean="0"/>
              <a:pPr>
                <a:defRPr/>
              </a:pPr>
              <a:t>‹#›</a:t>
            </a:fld>
            <a:endParaRPr lang="en-US" dirty="0"/>
          </a:p>
        </p:txBody>
      </p:sp>
      <p:sp>
        <p:nvSpPr>
          <p:cNvPr id="6" name="Rectangle 5"/>
          <p:cNvSpPr/>
          <p:nvPr/>
        </p:nvSpPr>
        <p:spPr>
          <a:xfrm>
            <a:off x="76200" y="6635264"/>
            <a:ext cx="8991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72022" y="6096000"/>
            <a:ext cx="2295053" cy="539750"/>
          </a:xfrm>
          <a:prstGeom prst="rect">
            <a:avLst/>
          </a:prstGeom>
          <a:noFill/>
          <a:ln w="9525">
            <a:noFill/>
            <a:miter lim="800000"/>
            <a:headEnd/>
            <a:tailEnd/>
          </a:ln>
          <a:effectLst/>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4DE88F2-CF44-40F3-827C-43D84C949426}" type="slidenum">
              <a:rPr lang="en-US" smtClean="0"/>
              <a:pPr/>
              <a:t>‹#›</a:t>
            </a:fld>
            <a:endParaRPr lang="en-US" dirty="0"/>
          </a:p>
        </p:txBody>
      </p:sp>
    </p:spTree>
    <p:extLst>
      <p:ext uri="{BB962C8B-B14F-4D97-AF65-F5344CB8AC3E}">
        <p14:creationId xmlns:p14="http://schemas.microsoft.com/office/powerpoint/2010/main" val="39789995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34FC5F6C-3836-4E21-A9D3-0B54BCD2E2C6}" type="slidenum">
              <a:rPr lang="en-US" smtClean="0"/>
              <a:pPr>
                <a:defRPr/>
              </a:pPr>
              <a:t>‹#›</a:t>
            </a:fld>
            <a:endParaRPr lang="en-US" dirty="0"/>
          </a:p>
        </p:txBody>
      </p:sp>
    </p:spTree>
    <p:extLst>
      <p:ext uri="{BB962C8B-B14F-4D97-AF65-F5344CB8AC3E}">
        <p14:creationId xmlns:p14="http://schemas.microsoft.com/office/powerpoint/2010/main" val="22740451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normAutofit/>
          </a:bodyPr>
          <a:lstStyle/>
          <a:p>
            <a:pPr lvl="0"/>
            <a:r>
              <a:rPr lang="en-US" noProof="0" dirty="0" smtClean="0"/>
              <a:t>Click icon to add table</a:t>
            </a:r>
            <a:endParaRPr lang="en-US" noProof="0" dirty="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43CFCD92-FB9E-4D3C-AF6A-A85478B05EF1}" type="slidenum">
              <a:rPr lang="en-US" smtClean="0"/>
              <a:pPr/>
              <a:t>‹#›</a:t>
            </a:fld>
            <a:endParaRPr lang="en-US" dirty="0"/>
          </a:p>
        </p:txBody>
      </p:sp>
      <p:sp>
        <p:nvSpPr>
          <p:cNvPr id="5" name="Date Placeholder 4"/>
          <p:cNvSpPr>
            <a:spLocks noGrp="1"/>
          </p:cNvSpPr>
          <p:nvPr>
            <p:ph type="dt" sz="half" idx="11"/>
          </p:nvPr>
        </p:nvSpPr>
        <p:spPr>
          <a:xfrm>
            <a:off x="457200" y="6243638"/>
            <a:ext cx="2133600" cy="457200"/>
          </a:xfrm>
        </p:spPr>
        <p:txBody>
          <a:bodyPr/>
          <a:lstStyle>
            <a:lvl1pPr>
              <a:defRPr/>
            </a:lvl1pPr>
          </a:lstStyle>
          <a:p>
            <a:endParaRPr lang="en-US" dirty="0"/>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endParaRPr lang="en-US" dirty="0"/>
          </a:p>
        </p:txBody>
      </p:sp>
    </p:spTree>
    <p:extLst>
      <p:ext uri="{BB962C8B-B14F-4D97-AF65-F5344CB8AC3E}">
        <p14:creationId xmlns:p14="http://schemas.microsoft.com/office/powerpoint/2010/main" val="23404792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507DE26-13E9-4E3D-9BAB-BD8DC8C9E354}" type="slidenum">
              <a:rPr lang="en-US" smtClean="0"/>
              <a:pPr>
                <a:defRPr/>
              </a:pPr>
              <a:t>‹#›</a:t>
            </a:fld>
            <a:endParaRPr lang="en-US" dirty="0"/>
          </a:p>
        </p:txBody>
      </p:sp>
      <p:sp>
        <p:nvSpPr>
          <p:cNvPr id="12"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E48858F-8BAE-4C22-9D48-D44BF641081C}"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633FB33A-B9EC-495B-8438-6E014C26ABF2}"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dirty="0"/>
          </a:p>
        </p:txBody>
      </p:sp>
      <p:sp>
        <p:nvSpPr>
          <p:cNvPr id="10" name="Slide Number Placeholder 9"/>
          <p:cNvSpPr>
            <a:spLocks noGrp="1"/>
          </p:cNvSpPr>
          <p:nvPr>
            <p:ph type="sldNum" sz="quarter" idx="16"/>
          </p:nvPr>
        </p:nvSpPr>
        <p:spPr/>
        <p:txBody>
          <a:bodyPr rtlCol="0"/>
          <a:lstStyle/>
          <a:p>
            <a:pPr>
              <a:defRPr/>
            </a:pPr>
            <a:fld id="{719DBA26-5807-4E22-8343-3CB915A3297A}"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dirty="0"/>
          </a:p>
        </p:txBody>
      </p:sp>
      <p:sp>
        <p:nvSpPr>
          <p:cNvPr id="12" name="Slide Number Placeholder 11"/>
          <p:cNvSpPr>
            <a:spLocks noGrp="1"/>
          </p:cNvSpPr>
          <p:nvPr>
            <p:ph type="sldNum" sz="quarter" idx="16"/>
          </p:nvPr>
        </p:nvSpPr>
        <p:spPr/>
        <p:txBody>
          <a:bodyPr rtlCol="0"/>
          <a:lstStyle/>
          <a:p>
            <a:pPr>
              <a:defRPr/>
            </a:pPr>
            <a:fld id="{C28022FE-FB95-47BF-BE60-4EA2491ADABE}"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B45E1C5-DD13-4A09-B014-37C847CA9060}" type="slidenum">
              <a:rPr lang="en-US"/>
              <a:pPr/>
              <a:t>‹#›</a:t>
            </a:fld>
            <a:endParaRPr lang="en-US"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1B063756-CEB0-4E0B-8BCB-A2165447ECA6}" type="slidenum">
              <a:rPr lang="en-US" smtClean="0"/>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0306B1A-DFDE-40DA-AA26-4B26E57C0E5D}" type="slidenum">
              <a:rPr lang="en-US" smtClean="0"/>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21FF21CE-B0C4-4954-904F-C9628E7A608F}"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8F35E7D-D90C-4B8B-924C-2CDB7699269B}"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9968367-F72C-43D0-8DDF-DA0026DF75C0}" type="slidenum">
              <a:rPr lang="en-US" smtClean="0"/>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B1C0B62B-EA4C-4499-A65B-2FEB3BEC294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A956BAE-9027-428E-9499-3BD1B16A4403}" type="slidenum">
              <a:rPr lang="en-US" smtClean="0"/>
              <a:pPr>
                <a:defRPr/>
              </a:pPr>
              <a:t>‹#›</a:t>
            </a:fld>
            <a:endParaRPr lang="en-US" dirty="0"/>
          </a:p>
        </p:txBody>
      </p:sp>
      <p:sp>
        <p:nvSpPr>
          <p:cNvPr id="6" name="Rectangle 5"/>
          <p:cNvSpPr/>
          <p:nvPr/>
        </p:nvSpPr>
        <p:spPr>
          <a:xfrm>
            <a:off x="76200" y="6635264"/>
            <a:ext cx="8991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72022" y="6096000"/>
            <a:ext cx="2295053" cy="539750"/>
          </a:xfrm>
          <a:prstGeom prst="rect">
            <a:avLst/>
          </a:prstGeom>
          <a:noFill/>
          <a:ln w="9525">
            <a:noFill/>
            <a:miter lim="800000"/>
            <a:headEnd/>
            <a:tailEnd/>
          </a:ln>
          <a:effectLst/>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34FC5F6C-3836-4E21-A9D3-0B54BCD2E2C6}" type="slidenum">
              <a:rPr lang="en-US" smtClean="0"/>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normAutofit/>
          </a:bodyPr>
          <a:lstStyle/>
          <a:p>
            <a:pPr lvl="0"/>
            <a:r>
              <a:rPr lang="en-US" noProof="0" dirty="0" smtClean="0"/>
              <a:t>Click icon to add table</a:t>
            </a:r>
            <a:endParaRPr lang="en-US" noProof="0" dirty="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43CFCD92-FB9E-4D3C-AF6A-A85478B05EF1}" type="slidenum">
              <a:rPr lang="en-US" smtClean="0"/>
              <a:pPr/>
              <a:t>‹#›</a:t>
            </a:fld>
            <a:endParaRPr lang="en-US" dirty="0"/>
          </a:p>
        </p:txBody>
      </p:sp>
      <p:sp>
        <p:nvSpPr>
          <p:cNvPr id="5" name="Date Placeholder 4"/>
          <p:cNvSpPr>
            <a:spLocks noGrp="1"/>
          </p:cNvSpPr>
          <p:nvPr>
            <p:ph type="dt" sz="half" idx="11"/>
          </p:nvPr>
        </p:nvSpPr>
        <p:spPr>
          <a:xfrm>
            <a:off x="457200" y="6243638"/>
            <a:ext cx="2133600" cy="457200"/>
          </a:xfrm>
        </p:spPr>
        <p:txBody>
          <a:bodyPr/>
          <a:lstStyle>
            <a:lvl1pPr>
              <a:defRPr/>
            </a:lvl1pPr>
          </a:lstStyle>
          <a:p>
            <a:endParaRPr lang="en-US" dirty="0"/>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2CA6713-EDF7-4883-80B8-54C7F648BC57}" type="slidenum">
              <a:rPr lang="en-US"/>
              <a:pPr/>
              <a:t>‹#›</a:t>
            </a:fld>
            <a:endParaRPr lang="en-US"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B65B6F4-F1E4-45FD-8F56-9C553E63998B}" type="slidenum">
              <a:rPr lang="en-US"/>
              <a:pPr/>
              <a:t>‹#›</a:t>
            </a:fld>
            <a:endParaRPr lang="en-US" dirty="0"/>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FBC813B-D23F-45F6-B83F-8C00BE52712B}" type="slidenum">
              <a:rPr lang="en-US"/>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678B401-B036-46F3-9B5B-CB084B98771A}" type="slidenum">
              <a:rPr lang="en-US"/>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447800"/>
            <a:ext cx="3886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810000"/>
            <a:ext cx="3886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172200"/>
            <a:ext cx="15494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2438400" y="6172200"/>
            <a:ext cx="40894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705600" y="6172200"/>
            <a:ext cx="1905000" cy="457200"/>
          </a:xfrm>
        </p:spPr>
        <p:txBody>
          <a:bodyPr/>
          <a:lstStyle>
            <a:lvl1pPr>
              <a:defRPr/>
            </a:lvl1pPr>
          </a:lstStyle>
          <a:p>
            <a:fld id="{0D6F799E-01DD-4EEA-927F-4AF0AFCD83D4}" type="slidenum">
              <a:rPr lang="en-US"/>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pPr>
              <a:defRPr/>
            </a:pPr>
            <a:fld id="{1507DE26-13E9-4E3D-9BAB-BD8DC8C9E354}"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867323-4B1D-4E91-BBC2-7AE77780A87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0" y="6172201"/>
            <a:ext cx="533400" cy="685800"/>
          </a:xfrm>
          <a:prstGeom prst="rect">
            <a:avLst/>
          </a:prstGeom>
        </p:spPr>
        <p:txBody>
          <a:bodyPr/>
          <a:lstStyle/>
          <a:p>
            <a:pPr>
              <a:defRPr/>
            </a:pPr>
            <a:fld id="{BA956BAE-9027-428E-9499-3BD1B16A4403}" type="slidenum">
              <a:rPr lang="en-US" smtClean="0"/>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a:xfrm>
            <a:off x="0" y="6172201"/>
            <a:ext cx="533400" cy="685800"/>
          </a:xfrm>
          <a:prstGeom prst="rect">
            <a:avLst/>
          </a:prstGeom>
        </p:spPr>
        <p:txBody>
          <a:bodyPr/>
          <a:lstStyle>
            <a:lvl1pPr>
              <a:defRPr/>
            </a:lvl1pPr>
          </a:lstStyle>
          <a:p>
            <a:pPr>
              <a:defRPr/>
            </a:pPr>
            <a:fld id="{1E48858F-8BAE-4C22-9D48-D44BF641081C}"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dirty="0"/>
          </a:p>
        </p:txBody>
      </p:sp>
      <p:sp>
        <p:nvSpPr>
          <p:cNvPr id="8" name="Slide Number Placeholder 12"/>
          <p:cNvSpPr>
            <a:spLocks noGrp="1"/>
          </p:cNvSpPr>
          <p:nvPr>
            <p:ph type="sldNum" sz="quarter" idx="11"/>
          </p:nvPr>
        </p:nvSpPr>
        <p:spPr>
          <a:xfrm>
            <a:off x="0" y="1752600"/>
            <a:ext cx="1295400" cy="701675"/>
          </a:xfrm>
          <a:prstGeom prst="rect">
            <a:avLst/>
          </a:prstGeom>
        </p:spPr>
        <p:txBody>
          <a:bodyPr>
            <a:noAutofit/>
          </a:bodyPr>
          <a:lstStyle>
            <a:lvl1pPr>
              <a:defRPr sz="2400">
                <a:solidFill>
                  <a:srgbClr val="FFFFFF"/>
                </a:solidFill>
              </a:defRPr>
            </a:lvl1pPr>
          </a:lstStyle>
          <a:p>
            <a:pPr>
              <a:defRPr/>
            </a:pPr>
            <a:fld id="{633FB33A-B9EC-495B-8438-6E014C26ABF2}"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dirty="0"/>
          </a:p>
        </p:txBody>
      </p:sp>
      <p:sp>
        <p:nvSpPr>
          <p:cNvPr id="6" name="Slide Number Placeholder 9"/>
          <p:cNvSpPr>
            <a:spLocks noGrp="1"/>
          </p:cNvSpPr>
          <p:nvPr>
            <p:ph type="sldNum" sz="quarter" idx="11"/>
          </p:nvPr>
        </p:nvSpPr>
        <p:spPr>
          <a:xfrm>
            <a:off x="0" y="6172201"/>
            <a:ext cx="533400" cy="685800"/>
          </a:xfrm>
          <a:prstGeom prst="rect">
            <a:avLst/>
          </a:prstGeom>
        </p:spPr>
        <p:txBody>
          <a:bodyPr rtlCol="0"/>
          <a:lstStyle>
            <a:lvl1pPr>
              <a:defRPr/>
            </a:lvl1pPr>
          </a:lstStyle>
          <a:p>
            <a:pPr>
              <a:defRPr/>
            </a:pPr>
            <a:fld id="{719DBA26-5807-4E22-8343-3CB915A3297A}"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dirty="0"/>
          </a:p>
        </p:txBody>
      </p:sp>
      <p:sp>
        <p:nvSpPr>
          <p:cNvPr id="8" name="Slide Number Placeholder 11"/>
          <p:cNvSpPr>
            <a:spLocks noGrp="1"/>
          </p:cNvSpPr>
          <p:nvPr>
            <p:ph type="sldNum" sz="quarter" idx="11"/>
          </p:nvPr>
        </p:nvSpPr>
        <p:spPr>
          <a:xfrm>
            <a:off x="0" y="6172201"/>
            <a:ext cx="533400" cy="685800"/>
          </a:xfrm>
          <a:prstGeom prst="rect">
            <a:avLst/>
          </a:prstGeom>
        </p:spPr>
        <p:txBody>
          <a:bodyPr rtlCol="0"/>
          <a:lstStyle>
            <a:lvl1pPr>
              <a:defRPr/>
            </a:lvl1pPr>
          </a:lstStyle>
          <a:p>
            <a:pPr>
              <a:defRPr/>
            </a:pPr>
            <a:fld id="{C28022FE-FB95-47BF-BE60-4EA2491ADABE}"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a:xfrm>
            <a:off x="0" y="6172201"/>
            <a:ext cx="533400" cy="685800"/>
          </a:xfrm>
          <a:prstGeom prst="rect">
            <a:avLst/>
          </a:prstGeom>
        </p:spPr>
        <p:txBody>
          <a:bodyPr/>
          <a:lstStyle>
            <a:lvl1pPr>
              <a:defRPr/>
            </a:lvl1pPr>
          </a:lstStyle>
          <a:p>
            <a:pPr>
              <a:defRPr/>
            </a:pPr>
            <a:fld id="{1B063756-CEB0-4E0B-8BCB-A2165447ECA6}"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pPr>
              <a:defRPr/>
            </a:pPr>
            <a:fld id="{C0306B1A-DFDE-40DA-AA26-4B26E57C0E5D}"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a:xfrm>
            <a:off x="0" y="6172201"/>
            <a:ext cx="533400" cy="685800"/>
          </a:xfrm>
          <a:prstGeom prst="rect">
            <a:avLst/>
          </a:prstGeom>
        </p:spPr>
        <p:txBody>
          <a:bodyPr/>
          <a:lstStyle>
            <a:lvl1pPr>
              <a:defRPr/>
            </a:lvl1pPr>
          </a:lstStyle>
          <a:p>
            <a:pPr>
              <a:defRPr/>
            </a:pPr>
            <a:fld id="{21FF21CE-B0C4-4954-904F-C9628E7A608F}"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dirty="0"/>
          </a:p>
        </p:txBody>
      </p:sp>
      <p:sp>
        <p:nvSpPr>
          <p:cNvPr id="10" name="Slide Number Placeholder 12"/>
          <p:cNvSpPr>
            <a:spLocks noGrp="1"/>
          </p:cNvSpPr>
          <p:nvPr>
            <p:ph type="sldNum" sz="quarter" idx="11"/>
          </p:nvPr>
        </p:nvSpPr>
        <p:spPr>
          <a:xfrm>
            <a:off x="0" y="4667250"/>
            <a:ext cx="1447800" cy="663575"/>
          </a:xfrm>
          <a:prstGeom prst="rect">
            <a:avLst/>
          </a:prstGeom>
        </p:spPr>
        <p:txBody>
          <a:bodyPr rtlCol="0"/>
          <a:lstStyle>
            <a:lvl1pPr>
              <a:defRPr sz="2800"/>
            </a:lvl1pPr>
          </a:lstStyle>
          <a:p>
            <a:pPr>
              <a:defRPr/>
            </a:pPr>
            <a:fld id="{48F35E7D-D90C-4B8B-924C-2CDB7699269B}"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a:xfrm>
            <a:off x="0" y="6172201"/>
            <a:ext cx="533400" cy="685800"/>
          </a:xfrm>
          <a:prstGeom prst="rect">
            <a:avLst/>
          </a:prstGeom>
        </p:spPr>
        <p:txBody>
          <a:bodyPr/>
          <a:lstStyle>
            <a:lvl1pPr>
              <a:defRPr/>
            </a:lvl1pPr>
          </a:lstStyle>
          <a:p>
            <a:pPr>
              <a:defRPr/>
            </a:pPr>
            <a:fld id="{39968367-F72C-43D0-8DDF-DA0026DF75C0}"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3DEF9B0-7C47-448D-9B3E-1256B041DFC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a:lstStyle>
            <a:lvl1pPr>
              <a:defRPr/>
            </a:lvl1pPr>
          </a:lstStyle>
          <a:p>
            <a:pPr>
              <a:defRPr/>
            </a:pPr>
            <a:fld id="{B1C0B62B-EA4C-4499-A65B-2FEB3BEC294A}"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a:prstGeom prst="rect">
            <a:avLst/>
          </a:prstGeom>
        </p:spPr>
        <p:txBody>
          <a:bodyPr/>
          <a:lstStyle>
            <a:lvl1pPr>
              <a:defRPr/>
            </a:lvl1pPr>
          </a:lstStyle>
          <a:p>
            <a:pPr>
              <a:defRPr/>
            </a:pPr>
            <a:fld id="{34FC5F6C-3836-4E21-A9D3-0B54BCD2E2C6}" type="slidenum">
              <a:rPr lang="en-US"/>
              <a:pPr>
                <a:defRPr/>
              </a:pPr>
              <a:t>‹#›</a:t>
            </a:fld>
            <a:endParaRPr lang="en-US" dirty="0"/>
          </a:p>
        </p:txBody>
      </p:sp>
      <p:sp>
        <p:nvSpPr>
          <p:cNvPr id="6" name="Date Placeholder 5"/>
          <p:cNvSpPr>
            <a:spLocks noGrp="1"/>
          </p:cNvSpPr>
          <p:nvPr>
            <p:ph type="dt" sz="half" idx="11"/>
          </p:nvPr>
        </p:nvSpPr>
        <p:spPr>
          <a:xfrm>
            <a:off x="457200" y="6243638"/>
            <a:ext cx="2133600" cy="457200"/>
          </a:xfrm>
        </p:spPr>
        <p:txBody>
          <a:bodyPr/>
          <a:lstStyle>
            <a:lvl1pPr>
              <a:defRPr/>
            </a:lvl1pPr>
          </a:lstStyle>
          <a:p>
            <a:pPr>
              <a:defRPr/>
            </a:pPr>
            <a:endParaRPr lang="en-US" dirty="0"/>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pPr>
              <a:defRPr/>
            </a:pP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normAutofit/>
          </a:bodyPr>
          <a:lstStyle/>
          <a:p>
            <a:pPr lvl="0"/>
            <a:r>
              <a:rPr lang="en-US" noProof="0" dirty="0" smtClean="0"/>
              <a:t>Click icon to add table</a:t>
            </a:r>
            <a:endParaRPr lang="en-US" noProof="0" dirty="0"/>
          </a:p>
        </p:txBody>
      </p:sp>
      <p:sp>
        <p:nvSpPr>
          <p:cNvPr id="4" name="Slide Number Placeholder 3"/>
          <p:cNvSpPr>
            <a:spLocks noGrp="1"/>
          </p:cNvSpPr>
          <p:nvPr>
            <p:ph type="sldNum" sz="quarter" idx="10"/>
          </p:nvPr>
        </p:nvSpPr>
        <p:spPr>
          <a:xfrm>
            <a:off x="6553200" y="6243638"/>
            <a:ext cx="2133600" cy="457200"/>
          </a:xfrm>
          <a:prstGeom prst="rect">
            <a:avLst/>
          </a:prstGeom>
        </p:spPr>
        <p:txBody>
          <a:bodyPr/>
          <a:lstStyle>
            <a:lvl1pPr>
              <a:defRPr/>
            </a:lvl1pPr>
          </a:lstStyle>
          <a:p>
            <a:fld id="{43CFCD92-FB9E-4D3C-AF6A-A85478B05EF1}" type="slidenum">
              <a:rPr lang="en-US" smtClean="0"/>
              <a:pPr/>
              <a:t>‹#›</a:t>
            </a:fld>
            <a:endParaRPr lang="en-US" dirty="0"/>
          </a:p>
        </p:txBody>
      </p:sp>
      <p:sp>
        <p:nvSpPr>
          <p:cNvPr id="5" name="Date Placeholder 4"/>
          <p:cNvSpPr>
            <a:spLocks noGrp="1"/>
          </p:cNvSpPr>
          <p:nvPr>
            <p:ph type="dt" sz="half" idx="11"/>
          </p:nvPr>
        </p:nvSpPr>
        <p:spPr>
          <a:xfrm>
            <a:off x="457200" y="6243638"/>
            <a:ext cx="2133600" cy="457200"/>
          </a:xfrm>
        </p:spPr>
        <p:txBody>
          <a:bodyPr/>
          <a:lstStyle>
            <a:lvl1pPr>
              <a:defRPr/>
            </a:lvl1pPr>
          </a:lstStyle>
          <a:p>
            <a:endParaRPr lang="en-US" dirty="0"/>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B3A9B47E-0882-4939-9293-D9CC8BF18640}"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678B401-B036-46F3-9B5B-CB084B98771A}" type="slidenum">
              <a:rPr lang="en-US"/>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4DE88F2-CF44-40F3-827C-43D84C949426}" type="slidenum">
              <a:rPr lang="en-US"/>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507DE26-13E9-4E3D-9BAB-BD8DC8C9E354}" type="slidenum">
              <a:rPr lang="en-US" smtClean="0"/>
              <a:pPr>
                <a:defRPr/>
              </a:pPr>
              <a:t>‹#›</a:t>
            </a:fld>
            <a:endParaRPr lang="en-US" dirty="0"/>
          </a:p>
        </p:txBody>
      </p:sp>
      <p:sp>
        <p:nvSpPr>
          <p:cNvPr id="12"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E48858F-8BAE-4C22-9D48-D44BF641081C}"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633FB33A-B9EC-495B-8438-6E014C26ABF2}"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dirty="0"/>
          </a:p>
        </p:txBody>
      </p:sp>
      <p:sp>
        <p:nvSpPr>
          <p:cNvPr id="10" name="Slide Number Placeholder 9"/>
          <p:cNvSpPr>
            <a:spLocks noGrp="1"/>
          </p:cNvSpPr>
          <p:nvPr>
            <p:ph type="sldNum" sz="quarter" idx="16"/>
          </p:nvPr>
        </p:nvSpPr>
        <p:spPr/>
        <p:txBody>
          <a:bodyPr rtlCol="0"/>
          <a:lstStyle/>
          <a:p>
            <a:pPr>
              <a:defRPr/>
            </a:pPr>
            <a:fld id="{719DBA26-5807-4E22-8343-3CB915A3297A}"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9CA2B883-3993-4993-8E63-B22EC9F84E4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dirty="0"/>
          </a:p>
        </p:txBody>
      </p:sp>
      <p:sp>
        <p:nvSpPr>
          <p:cNvPr id="12" name="Slide Number Placeholder 11"/>
          <p:cNvSpPr>
            <a:spLocks noGrp="1"/>
          </p:cNvSpPr>
          <p:nvPr>
            <p:ph type="sldNum" sz="quarter" idx="16"/>
          </p:nvPr>
        </p:nvSpPr>
        <p:spPr/>
        <p:txBody>
          <a:bodyPr rtlCol="0"/>
          <a:lstStyle/>
          <a:p>
            <a:pPr>
              <a:defRPr/>
            </a:pPr>
            <a:fld id="{C28022FE-FB95-47BF-BE60-4EA2491ADABE}"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1B063756-CEB0-4E0B-8BCB-A2165447ECA6}" type="slidenum">
              <a:rPr lang="en-US" smtClean="0"/>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0306B1A-DFDE-40DA-AA26-4B26E57C0E5D}" type="slidenum">
              <a:rPr lang="en-US" smtClean="0"/>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21FF21CE-B0C4-4954-904F-C9628E7A608F}"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8F35E7D-D90C-4B8B-924C-2CDB7699269B}"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9968367-F72C-43D0-8DDF-DA0026DF75C0}" type="slidenum">
              <a:rPr lang="en-US" smtClean="0"/>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B1C0B62B-EA4C-4499-A65B-2FEB3BEC294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A956BAE-9027-428E-9499-3BD1B16A4403}" type="slidenum">
              <a:rPr lang="en-US" smtClean="0"/>
              <a:pPr>
                <a:defRPr/>
              </a:pPr>
              <a:t>‹#›</a:t>
            </a:fld>
            <a:endParaRPr lang="en-US" dirty="0"/>
          </a:p>
        </p:txBody>
      </p:sp>
      <p:sp>
        <p:nvSpPr>
          <p:cNvPr id="6" name="Rectangle 5"/>
          <p:cNvSpPr/>
          <p:nvPr/>
        </p:nvSpPr>
        <p:spPr>
          <a:xfrm>
            <a:off x="76200" y="6635264"/>
            <a:ext cx="8991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72022" y="6096000"/>
            <a:ext cx="2295053" cy="539750"/>
          </a:xfrm>
          <a:prstGeom prst="rect">
            <a:avLst/>
          </a:prstGeom>
          <a:noFill/>
          <a:ln w="9525">
            <a:noFill/>
            <a:miter lim="800000"/>
            <a:headEnd/>
            <a:tailEnd/>
          </a:ln>
          <a:effectLst/>
        </p:spPr>
      </p:pic>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7DA3BAB6-E38A-4DCF-B3C2-FCA7C37DF1B5}" type="slidenum">
              <a:rPr lang="en-US"/>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45864EB0-6BEB-4E4D-9BBA-F257E5FF90CF}"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E706572-29CE-4748-A628-6B129FB459A3}" type="slidenum">
              <a:rPr lang="en-US" smtClean="0"/>
              <a:pPr/>
              <a:t>‹#›</a:t>
            </a:fld>
            <a:endParaRPr lang="en-US" dirty="0"/>
          </a:p>
        </p:txBody>
      </p:sp>
      <p:sp>
        <p:nvSpPr>
          <p:cNvPr id="12"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userDrawn="1"/>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AF3C607-95FA-48F1-9B0F-56C5C4024671}" type="slidenum">
              <a:rPr lang="en-US" smtClean="0"/>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867323-4B1D-4E91-BBC2-7AE77780A87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3DEF9B0-7C47-448D-9B3E-1256B041DFC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9CA2B883-3993-4993-8E63-B22EC9F84E4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45864EB0-6BEB-4E4D-9BBA-F257E5FF90CF}"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AF3C607-95FA-48F1-9B0F-56C5C402467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D6A3F96-C8D6-41BF-9B05-1C634AA7C8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B34CE51-33F0-4A86-8722-A8668AEA635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1FDDDC8-AB66-457D-98A4-DB32123B5CFD}"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E46D5-E85C-4B11-B21C-2E1BAFFACBE4}"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4F76B13D-7879-40D1-BDE9-41B8DC75FA3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D6A3F96-C8D6-41BF-9B05-1C634AA7C838}" type="slidenum">
              <a:rPr lang="en-US" smtClean="0"/>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8B2F5A-35D8-4F7E-8D5E-3E6967FC1E08}" type="slidenum">
              <a:rPr lang="en-US" smtClean="0"/>
              <a:pPr/>
              <a:t>‹#›</a:t>
            </a:fld>
            <a:endParaRPr lang="en-US" dirty="0"/>
          </a:p>
        </p:txBody>
      </p:sp>
      <p:sp>
        <p:nvSpPr>
          <p:cNvPr id="6" name="Rectangle 5"/>
          <p:cNvSpPr/>
          <p:nvPr/>
        </p:nvSpPr>
        <p:spPr>
          <a:xfrm>
            <a:off x="76200" y="6635264"/>
            <a:ext cx="8991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72022" y="6096000"/>
            <a:ext cx="2295053" cy="539750"/>
          </a:xfrm>
          <a:prstGeom prst="rect">
            <a:avLst/>
          </a:prstGeom>
          <a:noFill/>
          <a:ln w="9525">
            <a:noFill/>
            <a:miter lim="800000"/>
            <a:headEnd/>
            <a:tailEnd/>
          </a:ln>
          <a:effectLst/>
        </p:spPr>
      </p:pic>
      <p:sp>
        <p:nvSpPr>
          <p:cNvPr id="8" name="Rectangle 7"/>
          <p:cNvSpPr/>
          <p:nvPr userDrawn="1"/>
        </p:nvSpPr>
        <p:spPr>
          <a:xfrm>
            <a:off x="76200" y="6635264"/>
            <a:ext cx="8991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972022" y="6096000"/>
            <a:ext cx="2295053" cy="5397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22CA6713-EDF7-4883-80B8-54C7F648BC5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normAutofit/>
          </a:bodyPr>
          <a:lstStyle/>
          <a:p>
            <a:pPr lvl="0"/>
            <a:r>
              <a:rPr lang="en-US" noProof="0" dirty="0" smtClean="0"/>
              <a:t>Click icon to add table</a:t>
            </a:r>
            <a:endParaRPr lang="en-US" noProof="0" dirty="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3B45E1C5-DD13-4A09-B014-37C847CA9060}" type="slidenum">
              <a:rPr lang="en-US" smtClean="0"/>
              <a:pPr/>
              <a:t>‹#›</a:t>
            </a:fld>
            <a:endParaRPr lang="en-US" dirty="0"/>
          </a:p>
        </p:txBody>
      </p:sp>
      <p:sp>
        <p:nvSpPr>
          <p:cNvPr id="5" name="Date Placeholder 4"/>
          <p:cNvSpPr>
            <a:spLocks noGrp="1"/>
          </p:cNvSpPr>
          <p:nvPr>
            <p:ph type="dt" sz="half" idx="11"/>
          </p:nvPr>
        </p:nvSpPr>
        <p:spPr>
          <a:xfrm>
            <a:off x="457200" y="6243638"/>
            <a:ext cx="2133600" cy="457200"/>
          </a:xfrm>
        </p:spPr>
        <p:txBody>
          <a:bodyPr/>
          <a:lstStyle>
            <a:lvl1pPr>
              <a:defRPr/>
            </a:lvl1pPr>
          </a:lstStyle>
          <a:p>
            <a:endParaRPr lang="en-US" dirty="0"/>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678B401-B036-46F3-9B5B-CB084B98771A}"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68B2F5A-35D8-4F7E-8D5E-3E6967FC1E08}"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FBC813B-D23F-45F6-B83F-8C00BE52712B}" type="slidenum">
              <a:rPr lang="en-US"/>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507DE26-13E9-4E3D-9BAB-BD8DC8C9E354}" type="slidenum">
              <a:rPr lang="en-US" smtClean="0"/>
              <a:pPr>
                <a:defRPr/>
              </a:pPr>
              <a:t>‹#›</a:t>
            </a:fld>
            <a:endParaRPr lang="en-US" dirty="0"/>
          </a:p>
        </p:txBody>
      </p:sp>
      <p:sp>
        <p:nvSpPr>
          <p:cNvPr id="12"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E48858F-8BAE-4C22-9D48-D44BF641081C}"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633FB33A-B9EC-495B-8438-6E014C26ABF2}"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dirty="0"/>
          </a:p>
        </p:txBody>
      </p:sp>
      <p:sp>
        <p:nvSpPr>
          <p:cNvPr id="10" name="Slide Number Placeholder 9"/>
          <p:cNvSpPr>
            <a:spLocks noGrp="1"/>
          </p:cNvSpPr>
          <p:nvPr>
            <p:ph type="sldNum" sz="quarter" idx="16"/>
          </p:nvPr>
        </p:nvSpPr>
        <p:spPr/>
        <p:txBody>
          <a:bodyPr rtlCol="0"/>
          <a:lstStyle/>
          <a:p>
            <a:pPr>
              <a:defRPr/>
            </a:pPr>
            <a:fld id="{719DBA26-5807-4E22-8343-3CB915A3297A}"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B34CE51-33F0-4A86-8722-A8668AEA635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dirty="0"/>
          </a:p>
        </p:txBody>
      </p:sp>
      <p:sp>
        <p:nvSpPr>
          <p:cNvPr id="12" name="Slide Number Placeholder 11"/>
          <p:cNvSpPr>
            <a:spLocks noGrp="1"/>
          </p:cNvSpPr>
          <p:nvPr>
            <p:ph type="sldNum" sz="quarter" idx="16"/>
          </p:nvPr>
        </p:nvSpPr>
        <p:spPr/>
        <p:txBody>
          <a:bodyPr rtlCol="0"/>
          <a:lstStyle/>
          <a:p>
            <a:pPr>
              <a:defRPr/>
            </a:pPr>
            <a:fld id="{C28022FE-FB95-47BF-BE60-4EA2491ADABE}"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1B063756-CEB0-4E0B-8BCB-A2165447ECA6}" type="slidenum">
              <a:rPr lang="en-US" smtClean="0"/>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0306B1A-DFDE-40DA-AA26-4B26E57C0E5D}" type="slidenum">
              <a:rPr lang="en-US" smtClean="0"/>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21FF21CE-B0C4-4954-904F-C9628E7A608F}"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8F35E7D-D90C-4B8B-924C-2CDB7699269B}"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9968367-F72C-43D0-8DDF-DA0026DF75C0}" type="slidenum">
              <a:rPr lang="en-US" smtClean="0"/>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B1C0B62B-EA4C-4499-A65B-2FEB3BEC294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A956BAE-9027-428E-9499-3BD1B16A4403}" type="slidenum">
              <a:rPr lang="en-US" smtClean="0"/>
              <a:pPr>
                <a:defRPr/>
              </a:pPr>
              <a:t>‹#›</a:t>
            </a:fld>
            <a:endParaRPr lang="en-US" dirty="0"/>
          </a:p>
        </p:txBody>
      </p:sp>
      <p:sp>
        <p:nvSpPr>
          <p:cNvPr id="6" name="Rectangle 5"/>
          <p:cNvSpPr/>
          <p:nvPr/>
        </p:nvSpPr>
        <p:spPr>
          <a:xfrm>
            <a:off x="76200" y="6635264"/>
            <a:ext cx="8991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72022" y="6096000"/>
            <a:ext cx="2295053" cy="539750"/>
          </a:xfrm>
          <a:prstGeom prst="rect">
            <a:avLst/>
          </a:prstGeom>
          <a:noFill/>
          <a:ln w="9525">
            <a:noFill/>
            <a:miter lim="800000"/>
            <a:headEnd/>
            <a:tailEnd/>
          </a:ln>
          <a:effectLst/>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34FC5F6C-3836-4E21-A9D3-0B54BCD2E2C6}" type="slidenum">
              <a:rPr lang="en-US" smtClean="0"/>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normAutofit/>
          </a:bodyPr>
          <a:lstStyle/>
          <a:p>
            <a:pPr lvl="0"/>
            <a:r>
              <a:rPr lang="en-US" noProof="0" dirty="0" smtClean="0"/>
              <a:t>Click icon to add table</a:t>
            </a:r>
            <a:endParaRPr lang="en-US" noProof="0" dirty="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43CFCD92-FB9E-4D3C-AF6A-A85478B05EF1}" type="slidenum">
              <a:rPr lang="en-US" smtClean="0"/>
              <a:pPr/>
              <a:t>‹#›</a:t>
            </a:fld>
            <a:endParaRPr lang="en-US" dirty="0"/>
          </a:p>
        </p:txBody>
      </p:sp>
      <p:sp>
        <p:nvSpPr>
          <p:cNvPr id="5" name="Date Placeholder 4"/>
          <p:cNvSpPr>
            <a:spLocks noGrp="1"/>
          </p:cNvSpPr>
          <p:nvPr>
            <p:ph type="dt" sz="half" idx="11"/>
          </p:nvPr>
        </p:nvSpPr>
        <p:spPr>
          <a:xfrm>
            <a:off x="457200" y="6243638"/>
            <a:ext cx="2133600" cy="457200"/>
          </a:xfrm>
        </p:spPr>
        <p:txBody>
          <a:bodyPr/>
          <a:lstStyle>
            <a:lvl1pPr>
              <a:defRPr/>
            </a:lvl1pPr>
          </a:lstStyle>
          <a:p>
            <a:endParaRPr lang="en-US" dirty="0"/>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1FDDDC8-AB66-457D-98A4-DB32123B5CFD}"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88532A-53D1-4463-B66D-346E2EBB11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image" Target="../media/image3.gif"/><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6.jpeg"/><Relationship Id="rId2" Type="http://schemas.openxmlformats.org/officeDocument/2006/relationships/slideLayout" Target="../slideLayouts/slideLayout126.xml"/><Relationship Id="rId16" Type="http://schemas.openxmlformats.org/officeDocument/2006/relationships/image" Target="../media/image5.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0.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theme" Target="../theme/theme11.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theme" Target="../theme/theme12.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gi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4.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5.xml"/><Relationship Id="rId3" Type="http://schemas.openxmlformats.org/officeDocument/2006/relationships/slideLayout" Target="../slideLayouts/slideLayout61.xml"/><Relationship Id="rId21" Type="http://schemas.openxmlformats.org/officeDocument/2006/relationships/image" Target="../media/image3.gif"/><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6.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5.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3.gi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6.jpeg"/><Relationship Id="rId2" Type="http://schemas.openxmlformats.org/officeDocument/2006/relationships/slideLayout" Target="../slideLayouts/slideLayout77.xml"/><Relationship Id="rId16" Type="http://schemas.openxmlformats.org/officeDocument/2006/relationships/image" Target="../media/image5.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6.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theme" Target="../theme/theme7.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8.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image" Target="../media/image7.png"/><Relationship Id="rId2" Type="http://schemas.openxmlformats.org/officeDocument/2006/relationships/slideLayout" Target="../slideLayouts/slideLayout111.xml"/><Relationship Id="rId16" Type="http://schemas.openxmlformats.org/officeDocument/2006/relationships/theme" Target="../theme/theme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68B2F5A-35D8-4F7E-8D5E-3E6967FC1E08}" type="slidenum">
              <a:rPr lang="en-US" smtClean="0"/>
              <a:pPr/>
              <a:t>‹#›</a:t>
            </a:fld>
            <a:endParaRPr lang="en-US" dirty="0"/>
          </a:p>
        </p:txBody>
      </p:sp>
      <p:sp>
        <p:nvSpPr>
          <p:cNvPr id="10" name="Rectangle 9"/>
          <p:cNvSpPr/>
          <p:nvPr userDrawn="1"/>
        </p:nvSpPr>
        <p:spPr>
          <a:xfrm>
            <a:off x="0" y="1279525"/>
            <a:ext cx="533400" cy="2286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userDrawn="1"/>
        </p:nvSpPr>
        <p:spPr>
          <a:xfrm>
            <a:off x="590550" y="1279525"/>
            <a:ext cx="855345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pic>
        <p:nvPicPr>
          <p:cNvPr id="15" name="Picture 14" descr="UWEXCE.gif"/>
          <p:cNvPicPr>
            <a:picLocks noChangeAspect="1"/>
          </p:cNvPicPr>
          <p:nvPr userDrawn="1"/>
        </p:nvPicPr>
        <p:blipFill>
          <a:blip r:embed="rId20" cstate="print"/>
          <a:stretch>
            <a:fillRect/>
          </a:stretch>
        </p:blipFill>
        <p:spPr>
          <a:xfrm>
            <a:off x="30480" y="6507480"/>
            <a:ext cx="886437" cy="3048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transition>
    <p:fade/>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A956BAE-9027-428E-9499-3BD1B16A4403}" type="slidenum">
              <a:rPr lang="en-US" smtClean="0"/>
              <a:pPr>
                <a:defRPr/>
              </a:pPr>
              <a:t>‹#›</a:t>
            </a:fld>
            <a:endParaRPr lang="en-US" dirty="0"/>
          </a:p>
        </p:txBody>
      </p:sp>
      <p:pic>
        <p:nvPicPr>
          <p:cNvPr id="12" name="Picture 2"/>
          <p:cNvPicPr>
            <a:picLocks noChangeAspect="1" noChangeArrowheads="1"/>
          </p:cNvPicPr>
          <p:nvPr/>
        </p:nvPicPr>
        <p:blipFill>
          <a:blip r:embed="rId16" cstate="print"/>
          <a:srcRect/>
          <a:stretch>
            <a:fillRect/>
          </a:stretch>
        </p:blipFill>
        <p:spPr bwMode="auto">
          <a:xfrm>
            <a:off x="5791200" y="6331760"/>
            <a:ext cx="1761653" cy="414305"/>
          </a:xfrm>
          <a:prstGeom prst="rect">
            <a:avLst/>
          </a:prstGeom>
          <a:noFill/>
          <a:ln w="9525">
            <a:noFill/>
            <a:miter lim="800000"/>
            <a:headEnd/>
            <a:tailEnd/>
          </a:ln>
          <a:effectLst/>
        </p:spPr>
      </p:pic>
      <p:pic>
        <p:nvPicPr>
          <p:cNvPr id="2050" name="Picture 2"/>
          <p:cNvPicPr>
            <a:picLocks noChangeAspect="1" noChangeArrowheads="1"/>
          </p:cNvPicPr>
          <p:nvPr/>
        </p:nvPicPr>
        <p:blipFill>
          <a:blip r:embed="rId17" cstate="print"/>
          <a:srcRect/>
          <a:stretch>
            <a:fillRect/>
          </a:stretch>
        </p:blipFill>
        <p:spPr bwMode="auto">
          <a:xfrm>
            <a:off x="7457765" y="6219825"/>
            <a:ext cx="1686235" cy="638175"/>
          </a:xfrm>
          <a:prstGeom prst="rect">
            <a:avLst/>
          </a:prstGeom>
          <a:noFill/>
          <a:ln w="9525">
            <a:noFill/>
            <a:miter lim="800000"/>
            <a:headEnd/>
            <a:tailEnd/>
          </a:ln>
          <a:effectLst/>
        </p:spPr>
      </p:pic>
      <p:pic>
        <p:nvPicPr>
          <p:cNvPr id="15" name="Picture 14" descr="UWEXCE.gif"/>
          <p:cNvPicPr>
            <a:picLocks noChangeAspect="1"/>
          </p:cNvPicPr>
          <p:nvPr/>
        </p:nvPicPr>
        <p:blipFill>
          <a:blip r:embed="rId18" cstate="print"/>
          <a:stretch>
            <a:fillRect/>
          </a:stretch>
        </p:blipFill>
        <p:spPr>
          <a:xfrm>
            <a:off x="30480" y="6507480"/>
            <a:ext cx="886437" cy="304800"/>
          </a:xfrm>
          <a:prstGeom prst="rect">
            <a:avLst/>
          </a:prstGeom>
        </p:spPr>
      </p:pic>
      <p:sp>
        <p:nvSpPr>
          <p:cNvPr id="11" name="Rectangle 10"/>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8532A-53D1-4463-B66D-346E2EBB11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8532A-53D1-4463-B66D-346E2EBB11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0" y="6400800"/>
            <a:ext cx="533400" cy="457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590550" y="6400800"/>
            <a:ext cx="8553450" cy="457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92" r:id="rId17"/>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A956BAE-9027-428E-9499-3BD1B16A4403}" type="slidenum">
              <a:rPr lang="en-US" smtClean="0"/>
              <a:pPr>
                <a:defRPr/>
              </a:pPr>
              <a:t>‹#›</a:t>
            </a:fld>
            <a:endParaRPr lang="en-US" dirty="0"/>
          </a:p>
        </p:txBody>
      </p:sp>
      <p:sp>
        <p:nvSpPr>
          <p:cNvPr id="10" name="Rectangle 9"/>
          <p:cNvSpPr/>
          <p:nvPr/>
        </p:nvSpPr>
        <p:spPr>
          <a:xfrm>
            <a:off x="0" y="1279525"/>
            <a:ext cx="533400" cy="2286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590550" y="1279525"/>
            <a:ext cx="855345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pic>
        <p:nvPicPr>
          <p:cNvPr id="15" name="Picture 14" descr="UWEXCE.gif"/>
          <p:cNvPicPr>
            <a:picLocks noChangeAspect="1"/>
          </p:cNvPicPr>
          <p:nvPr/>
        </p:nvPicPr>
        <p:blipFill>
          <a:blip r:embed="rId15" cstate="print"/>
          <a:stretch>
            <a:fillRect/>
          </a:stretch>
        </p:blipFill>
        <p:spPr>
          <a:xfrm>
            <a:off x="30480" y="6507480"/>
            <a:ext cx="886437" cy="304800"/>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23" r:id="rId13"/>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8532A-53D1-4463-B66D-346E2EBB11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68B2F5A-35D8-4F7E-8D5E-3E6967FC1E08}" type="slidenum">
              <a:rPr lang="en-US" smtClean="0"/>
              <a:pPr/>
              <a:t>‹#›</a:t>
            </a:fld>
            <a:endParaRPr lang="en-US" dirty="0"/>
          </a:p>
        </p:txBody>
      </p:sp>
      <p:pic>
        <p:nvPicPr>
          <p:cNvPr id="12" name="Picture 2"/>
          <p:cNvPicPr>
            <a:picLocks noChangeAspect="1" noChangeArrowheads="1"/>
          </p:cNvPicPr>
          <p:nvPr/>
        </p:nvPicPr>
        <p:blipFill>
          <a:blip r:embed="rId19" cstate="print"/>
          <a:srcRect/>
          <a:stretch>
            <a:fillRect/>
          </a:stretch>
        </p:blipFill>
        <p:spPr bwMode="auto">
          <a:xfrm>
            <a:off x="5791200" y="6331760"/>
            <a:ext cx="1761653" cy="414305"/>
          </a:xfrm>
          <a:prstGeom prst="rect">
            <a:avLst/>
          </a:prstGeom>
          <a:noFill/>
          <a:ln w="9525">
            <a:noFill/>
            <a:miter lim="800000"/>
            <a:headEnd/>
            <a:tailEnd/>
          </a:ln>
          <a:effectLst/>
        </p:spPr>
      </p:pic>
      <p:pic>
        <p:nvPicPr>
          <p:cNvPr id="2050" name="Picture 2"/>
          <p:cNvPicPr>
            <a:picLocks noChangeAspect="1" noChangeArrowheads="1"/>
          </p:cNvPicPr>
          <p:nvPr/>
        </p:nvPicPr>
        <p:blipFill>
          <a:blip r:embed="rId20" cstate="print"/>
          <a:srcRect/>
          <a:stretch>
            <a:fillRect/>
          </a:stretch>
        </p:blipFill>
        <p:spPr bwMode="auto">
          <a:xfrm>
            <a:off x="7457765" y="6219825"/>
            <a:ext cx="1686235" cy="638175"/>
          </a:xfrm>
          <a:prstGeom prst="rect">
            <a:avLst/>
          </a:prstGeom>
          <a:noFill/>
          <a:ln w="9525">
            <a:noFill/>
            <a:miter lim="800000"/>
            <a:headEnd/>
            <a:tailEnd/>
          </a:ln>
          <a:effectLst/>
        </p:spPr>
      </p:pic>
      <p:pic>
        <p:nvPicPr>
          <p:cNvPr id="15" name="Picture 14" descr="UWEXCE.gif"/>
          <p:cNvPicPr>
            <a:picLocks noChangeAspect="1"/>
          </p:cNvPicPr>
          <p:nvPr/>
        </p:nvPicPr>
        <p:blipFill>
          <a:blip r:embed="rId21" cstate="print"/>
          <a:stretch>
            <a:fillRect/>
          </a:stretch>
        </p:blipFill>
        <p:spPr>
          <a:xfrm>
            <a:off x="30480" y="6507480"/>
            <a:ext cx="886437" cy="304800"/>
          </a:xfrm>
          <a:prstGeom prst="rect">
            <a:avLst/>
          </a:prstGeom>
        </p:spPr>
      </p:pic>
      <p:sp>
        <p:nvSpPr>
          <p:cNvPr id="11" name="Rectangle 10"/>
          <p:cNvSpPr/>
          <p:nvPr userDrawn="1"/>
        </p:nvSpPr>
        <p:spPr>
          <a:xfrm>
            <a:off x="0" y="1279525"/>
            <a:ext cx="533400" cy="2286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590550" y="1279525"/>
            <a:ext cx="855345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pic>
        <p:nvPicPr>
          <p:cNvPr id="17" name="Picture 2"/>
          <p:cNvPicPr>
            <a:picLocks noChangeAspect="1" noChangeArrowheads="1"/>
          </p:cNvPicPr>
          <p:nvPr userDrawn="1"/>
        </p:nvPicPr>
        <p:blipFill>
          <a:blip r:embed="rId19" cstate="print"/>
          <a:srcRect/>
          <a:stretch>
            <a:fillRect/>
          </a:stretch>
        </p:blipFill>
        <p:spPr bwMode="auto">
          <a:xfrm>
            <a:off x="5791200" y="6331760"/>
            <a:ext cx="1761653" cy="414305"/>
          </a:xfrm>
          <a:prstGeom prst="rect">
            <a:avLst/>
          </a:prstGeom>
          <a:noFill/>
          <a:ln w="9525">
            <a:noFill/>
            <a:miter lim="800000"/>
            <a:headEnd/>
            <a:tailEnd/>
          </a:ln>
          <a:effectLst/>
        </p:spPr>
      </p:pic>
      <p:pic>
        <p:nvPicPr>
          <p:cNvPr id="18" name="Picture 2"/>
          <p:cNvPicPr>
            <a:picLocks noChangeAspect="1" noChangeArrowheads="1"/>
          </p:cNvPicPr>
          <p:nvPr userDrawn="1"/>
        </p:nvPicPr>
        <p:blipFill>
          <a:blip r:embed="rId20" cstate="print"/>
          <a:srcRect/>
          <a:stretch>
            <a:fillRect/>
          </a:stretch>
        </p:blipFill>
        <p:spPr bwMode="auto">
          <a:xfrm>
            <a:off x="7457765" y="6219825"/>
            <a:ext cx="1686235" cy="638175"/>
          </a:xfrm>
          <a:prstGeom prst="rect">
            <a:avLst/>
          </a:prstGeom>
          <a:noFill/>
          <a:ln w="9525">
            <a:noFill/>
            <a:miter lim="800000"/>
            <a:headEnd/>
            <a:tailEnd/>
          </a:ln>
          <a:effectLst/>
        </p:spPr>
      </p:pic>
      <p:pic>
        <p:nvPicPr>
          <p:cNvPr id="19" name="Picture 18" descr="UWEXCE.gif"/>
          <p:cNvPicPr>
            <a:picLocks noChangeAspect="1"/>
          </p:cNvPicPr>
          <p:nvPr userDrawn="1"/>
        </p:nvPicPr>
        <p:blipFill>
          <a:blip r:embed="rId21" cstate="print"/>
          <a:stretch>
            <a:fillRect/>
          </a:stretch>
        </p:blipFill>
        <p:spPr>
          <a:xfrm>
            <a:off x="30480" y="6507480"/>
            <a:ext cx="886437" cy="304800"/>
          </a:xfrm>
          <a:prstGeom prst="rect">
            <a:avLst/>
          </a:prstGeom>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ransition>
    <p:fade/>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A956BAE-9027-428E-9499-3BD1B16A4403}" type="slidenum">
              <a:rPr lang="en-US" smtClean="0"/>
              <a:pPr>
                <a:defRPr/>
              </a:pPr>
              <a:t>‹#›</a:t>
            </a:fld>
            <a:endParaRPr lang="en-US" dirty="0"/>
          </a:p>
        </p:txBody>
      </p:sp>
      <p:pic>
        <p:nvPicPr>
          <p:cNvPr id="12" name="Picture 2"/>
          <p:cNvPicPr>
            <a:picLocks noChangeAspect="1" noChangeArrowheads="1"/>
          </p:cNvPicPr>
          <p:nvPr/>
        </p:nvPicPr>
        <p:blipFill>
          <a:blip r:embed="rId16" cstate="print"/>
          <a:srcRect/>
          <a:stretch>
            <a:fillRect/>
          </a:stretch>
        </p:blipFill>
        <p:spPr bwMode="auto">
          <a:xfrm>
            <a:off x="5791200" y="6331760"/>
            <a:ext cx="1761653" cy="414305"/>
          </a:xfrm>
          <a:prstGeom prst="rect">
            <a:avLst/>
          </a:prstGeom>
          <a:noFill/>
          <a:ln w="9525">
            <a:noFill/>
            <a:miter lim="800000"/>
            <a:headEnd/>
            <a:tailEnd/>
          </a:ln>
          <a:effectLst/>
        </p:spPr>
      </p:pic>
      <p:pic>
        <p:nvPicPr>
          <p:cNvPr id="2050" name="Picture 2"/>
          <p:cNvPicPr>
            <a:picLocks noChangeAspect="1" noChangeArrowheads="1"/>
          </p:cNvPicPr>
          <p:nvPr/>
        </p:nvPicPr>
        <p:blipFill>
          <a:blip r:embed="rId17" cstate="print"/>
          <a:srcRect/>
          <a:stretch>
            <a:fillRect/>
          </a:stretch>
        </p:blipFill>
        <p:spPr bwMode="auto">
          <a:xfrm>
            <a:off x="7457765" y="6219825"/>
            <a:ext cx="1686235" cy="638175"/>
          </a:xfrm>
          <a:prstGeom prst="rect">
            <a:avLst/>
          </a:prstGeom>
          <a:noFill/>
          <a:ln w="9525">
            <a:noFill/>
            <a:miter lim="800000"/>
            <a:headEnd/>
            <a:tailEnd/>
          </a:ln>
          <a:effectLst/>
        </p:spPr>
      </p:pic>
      <p:pic>
        <p:nvPicPr>
          <p:cNvPr id="15" name="Picture 14" descr="UWEXCE.gif"/>
          <p:cNvPicPr>
            <a:picLocks noChangeAspect="1"/>
          </p:cNvPicPr>
          <p:nvPr/>
        </p:nvPicPr>
        <p:blipFill>
          <a:blip r:embed="rId18" cstate="print"/>
          <a:stretch>
            <a:fillRect/>
          </a:stretch>
        </p:blipFill>
        <p:spPr>
          <a:xfrm>
            <a:off x="30480" y="6507480"/>
            <a:ext cx="886437" cy="304800"/>
          </a:xfrm>
          <a:prstGeom prst="rect">
            <a:avLst/>
          </a:prstGeom>
        </p:spPr>
      </p:pic>
      <p:sp>
        <p:nvSpPr>
          <p:cNvPr id="11" name="Rectangle 10"/>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8532A-53D1-4463-B66D-346E2EBB11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1035-5689-4A45-8E98-925085CAF066}" type="datetimeFigureOut">
              <a:rPr lang="en-US" smtClean="0"/>
              <a:pPr/>
              <a:t>1/30/2015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8532A-53D1-4463-B66D-346E2EBB11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68B2F5A-35D8-4F7E-8D5E-3E6967FC1E08}" type="slidenum">
              <a:rPr lang="en-US" smtClean="0"/>
              <a:pPr/>
              <a:t>‹#›</a:t>
            </a:fld>
            <a:endParaRPr lang="en-US" dirty="0"/>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767" y="6503558"/>
            <a:ext cx="1058034" cy="354441"/>
          </a:xfrm>
          <a:prstGeom prst="rect">
            <a:avLst/>
          </a:prstGeom>
        </p:spPr>
      </p:pic>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934" r:id="rId13"/>
    <p:sldLayoutId id="2147483936" r:id="rId14"/>
    <p:sldLayoutId id="2147483937" r:id="rId15"/>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66700" y="3352800"/>
            <a:ext cx="8610600" cy="2514600"/>
          </a:xfrm>
          <a:prstGeom prst="rect">
            <a:avLst/>
          </a:prstGeom>
        </p:spPr>
        <p:txBody>
          <a:bodyPr vert="horz" anchor="t">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spcBef>
                <a:spcPts val="400"/>
              </a:spcBef>
              <a:buFont typeface="Wingdings"/>
              <a:buNone/>
            </a:pPr>
            <a:r>
              <a:rPr lang="en-US" sz="2400" b="1" dirty="0" smtClean="0">
                <a:latin typeface="Calibri" pitchFamily="34" charset="0"/>
              </a:rPr>
              <a:t>Matt Kures</a:t>
            </a:r>
          </a:p>
          <a:p>
            <a:pPr algn="ctr">
              <a:spcBef>
                <a:spcPts val="400"/>
              </a:spcBef>
              <a:buFont typeface="Wingdings"/>
              <a:buNone/>
            </a:pPr>
            <a:endParaRPr lang="en-US" sz="2400" b="1" dirty="0" smtClean="0">
              <a:latin typeface="Calibri" pitchFamily="34" charset="0"/>
            </a:endParaRPr>
          </a:p>
          <a:p>
            <a:pPr algn="ctr">
              <a:spcBef>
                <a:spcPts val="400"/>
              </a:spcBef>
              <a:buFont typeface="Wingdings"/>
              <a:buNone/>
            </a:pPr>
            <a:r>
              <a:rPr lang="en-US" sz="2400" dirty="0" smtClean="0">
                <a:latin typeface="Calibri" pitchFamily="34" charset="0"/>
              </a:rPr>
              <a:t>Center for Community &amp; Economic Development</a:t>
            </a:r>
          </a:p>
          <a:p>
            <a:pPr algn="ctr">
              <a:spcBef>
                <a:spcPts val="400"/>
              </a:spcBef>
              <a:buFont typeface="Wingdings"/>
              <a:buNone/>
            </a:pPr>
            <a:r>
              <a:rPr lang="en-US" sz="2400" dirty="0" smtClean="0">
                <a:latin typeface="Calibri" pitchFamily="34" charset="0"/>
              </a:rPr>
              <a:t>University of Wisconsin-Extension</a:t>
            </a:r>
          </a:p>
          <a:p>
            <a:endParaRPr lang="en-US" sz="2400" dirty="0" smtClean="0"/>
          </a:p>
          <a:p>
            <a:pPr marL="0" indent="0" algn="ctr">
              <a:spcBef>
                <a:spcPts val="400"/>
              </a:spcBef>
              <a:buNone/>
            </a:pPr>
            <a:r>
              <a:rPr lang="en-US" sz="2400" dirty="0" smtClean="0">
                <a:latin typeface="Calibri" pitchFamily="34" charset="0"/>
                <a:cs typeface="Calibri" pitchFamily="34" charset="0"/>
              </a:rPr>
              <a:t>January 29, 2015 </a:t>
            </a:r>
          </a:p>
        </p:txBody>
      </p:sp>
      <p:sp>
        <p:nvSpPr>
          <p:cNvPr id="8" name="Rectangle 3"/>
          <p:cNvSpPr txBox="1">
            <a:spLocks noChangeArrowheads="1"/>
          </p:cNvSpPr>
          <p:nvPr/>
        </p:nvSpPr>
        <p:spPr>
          <a:xfrm>
            <a:off x="152400" y="1246496"/>
            <a:ext cx="8839200" cy="1191904"/>
          </a:xfrm>
          <a:prstGeom prst="rect">
            <a:avLst/>
          </a:prstGeom>
        </p:spPr>
        <p:txBody>
          <a:bodyPr vert="horz" anchor="ctr">
            <a:noAutofit/>
          </a:bodyPr>
          <a:lstStyle/>
          <a:p>
            <a:pPr algn="ctr"/>
            <a:r>
              <a:rPr lang="en-US" sz="3200" b="1" dirty="0" smtClean="0">
                <a:latin typeface="Calibri" pitchFamily="34" charset="0"/>
                <a:cs typeface="Calibri" pitchFamily="34" charset="0"/>
              </a:rPr>
              <a:t>Economic Overview of Sauk County</a:t>
            </a:r>
            <a:endParaRPr lang="en-US" sz="3200" b="1" i="1" dirty="0" smtClean="0">
              <a:latin typeface="Calibri" pitchFamily="34" charset="0"/>
              <a:cs typeface="Calibri" pitchFamily="34" charset="0"/>
            </a:endParaRPr>
          </a:p>
        </p:txBody>
      </p:sp>
    </p:spTree>
    <p:extLst>
      <p:ext uri="{BB962C8B-B14F-4D97-AF65-F5344CB8AC3E}">
        <p14:creationId xmlns:p14="http://schemas.microsoft.com/office/powerpoint/2010/main" val="17936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5512"/>
            <a:ext cx="8308848" cy="8382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lumMod val="90000"/>
                    <a:lumOff val="10000"/>
                  </a:schemeClr>
                </a:solidFill>
                <a:effectLst/>
                <a:uLnTx/>
                <a:uFillTx/>
                <a:latin typeface="Calibri" pitchFamily="34" charset="0"/>
                <a:ea typeface="+mj-ea"/>
                <a:cs typeface="+mj-cs"/>
              </a:rPr>
              <a:t>Worker Flow for </a:t>
            </a:r>
            <a:r>
              <a:rPr lang="en-US" sz="2800" b="1" dirty="0" smtClean="0">
                <a:solidFill>
                  <a:schemeClr val="tx1">
                    <a:lumMod val="90000"/>
                    <a:lumOff val="10000"/>
                  </a:schemeClr>
                </a:solidFill>
                <a:latin typeface="Calibri" pitchFamily="34" charset="0"/>
                <a:ea typeface="+mj-ea"/>
                <a:cs typeface="+mj-cs"/>
              </a:rPr>
              <a:t>the City of Reedsburg</a:t>
            </a:r>
            <a:r>
              <a:rPr kumimoji="0" lang="en-US" sz="2800" b="1" i="0" u="none" strike="noStrike" kern="1200" cap="none" spc="0" normalizeH="0" baseline="0" noProof="0" dirty="0" smtClean="0">
                <a:ln>
                  <a:noFill/>
                </a:ln>
                <a:solidFill>
                  <a:schemeClr val="tx1">
                    <a:lumMod val="90000"/>
                    <a:lumOff val="10000"/>
                  </a:schemeClr>
                </a:solidFill>
                <a:effectLst/>
                <a:uLnTx/>
                <a:uFillTx/>
                <a:latin typeface="Calibri" pitchFamily="34" charset="0"/>
                <a:ea typeface="+mj-ea"/>
                <a:cs typeface="+mj-cs"/>
              </a:rPr>
              <a:t> –</a:t>
            </a:r>
            <a:r>
              <a:rPr kumimoji="0" lang="en-US" sz="2800" b="1" i="0" u="none" strike="noStrike" kern="1200" cap="none" spc="0" normalizeH="0" noProof="0" dirty="0" smtClean="0">
                <a:ln>
                  <a:noFill/>
                </a:ln>
                <a:solidFill>
                  <a:schemeClr val="tx1">
                    <a:lumMod val="90000"/>
                    <a:lumOff val="10000"/>
                  </a:schemeClr>
                </a:solidFill>
                <a:effectLst/>
                <a:uLnTx/>
                <a:uFillTx/>
                <a:latin typeface="Calibri" pitchFamily="34" charset="0"/>
                <a:ea typeface="+mj-ea"/>
                <a:cs typeface="+mj-cs"/>
              </a:rPr>
              <a:t> 2011</a:t>
            </a:r>
            <a:endParaRPr kumimoji="0" lang="en-US" sz="2800" b="1" i="1" u="none" strike="noStrike" kern="1200" cap="none" spc="0" normalizeH="0" baseline="0" noProof="0" dirty="0">
              <a:ln>
                <a:noFill/>
              </a:ln>
              <a:solidFill>
                <a:schemeClr val="tx1">
                  <a:lumMod val="90000"/>
                  <a:lumOff val="10000"/>
                </a:schemeClr>
              </a:solidFill>
              <a:effectLst/>
              <a:uLnTx/>
              <a:uFillTx/>
              <a:latin typeface="Calibri" pitchFamily="34" charset="0"/>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731427473"/>
              </p:ext>
            </p:extLst>
          </p:nvPr>
        </p:nvGraphicFramePr>
        <p:xfrm>
          <a:off x="152400" y="1736078"/>
          <a:ext cx="4267200" cy="4740924"/>
        </p:xfrm>
        <a:graphic>
          <a:graphicData uri="http://schemas.openxmlformats.org/drawingml/2006/table">
            <a:tbl>
              <a:tblPr firstRow="1" bandRow="1">
                <a:tableStyleId>{3B4B98B0-60AC-42C2-AFA5-B58CD77FA1E5}</a:tableStyleId>
              </a:tblPr>
              <a:tblGrid>
                <a:gridCol w="2528711"/>
                <a:gridCol w="790222"/>
                <a:gridCol w="948267"/>
              </a:tblGrid>
              <a:tr h="395077">
                <a:tc>
                  <a:txBody>
                    <a:bodyPr/>
                    <a:lstStyle/>
                    <a:p>
                      <a:pPr algn="l" fontAlgn="b"/>
                      <a:r>
                        <a:rPr lang="en-US" sz="1700" b="1" i="0" u="none" strike="noStrike" dirty="0" smtClean="0">
                          <a:latin typeface="Calibri" pitchFamily="34" charset="0"/>
                          <a:cs typeface="Calibri" pitchFamily="34" charset="0"/>
                        </a:rPr>
                        <a:t>Place of Residence</a:t>
                      </a:r>
                    </a:p>
                  </a:txBody>
                  <a:tcPr marL="9525" marR="9525" marT="9525" marB="0" anchor="ctr"/>
                </a:tc>
                <a:tc>
                  <a:txBody>
                    <a:bodyPr/>
                    <a:lstStyle/>
                    <a:p>
                      <a:pPr algn="r" fontAlgn="b"/>
                      <a:r>
                        <a:rPr lang="en-US" sz="1700" u="none" strike="noStrike" dirty="0">
                          <a:latin typeface="Calibri" pitchFamily="34" charset="0"/>
                          <a:cs typeface="Calibri" pitchFamily="34" charset="0"/>
                        </a:rPr>
                        <a:t>Count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u="none" strike="noStrike" dirty="0">
                          <a:latin typeface="Calibri" pitchFamily="34" charset="0"/>
                          <a:cs typeface="Calibri" pitchFamily="34" charset="0"/>
                        </a:rPr>
                        <a:t>Share</a:t>
                      </a:r>
                      <a:endParaRPr lang="en-US" sz="1700" b="1" i="0" u="none" strike="noStrike" dirty="0">
                        <a:latin typeface="Calibri" pitchFamily="34" charset="0"/>
                        <a:cs typeface="Calibri" pitchFamily="34" charset="0"/>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City of Reedsburg</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1,620</a:t>
                      </a:r>
                    </a:p>
                  </a:txBody>
                  <a:tcPr marL="9525" marR="9525" marT="9525" marB="0" anchor="ctr"/>
                </a:tc>
                <a:tc>
                  <a:txBody>
                    <a:bodyPr/>
                    <a:lstStyle/>
                    <a:p>
                      <a:pPr algn="r" fontAlgn="ctr"/>
                      <a:r>
                        <a:rPr lang="en-US" sz="1700" b="0" i="0" u="none" strike="noStrike" dirty="0" smtClean="0">
                          <a:solidFill>
                            <a:schemeClr val="tx1"/>
                          </a:solidFill>
                          <a:effectLst/>
                          <a:latin typeface="Calibri"/>
                        </a:rPr>
                        <a:t>29.7%</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City of Baraboo</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185</a:t>
                      </a:r>
                    </a:p>
                  </a:txBody>
                  <a:tcPr marL="9525" marR="9525" marT="9525" marB="0" anchor="ctr"/>
                </a:tc>
                <a:tc>
                  <a:txBody>
                    <a:bodyPr/>
                    <a:lstStyle/>
                    <a:p>
                      <a:pPr algn="r" fontAlgn="ctr"/>
                      <a:r>
                        <a:rPr lang="en-US" sz="1700" b="0" i="0" u="none" strike="noStrike" dirty="0" smtClean="0">
                          <a:solidFill>
                            <a:schemeClr val="tx1"/>
                          </a:solidFill>
                          <a:effectLst/>
                          <a:latin typeface="Calibri"/>
                        </a:rPr>
                        <a:t>3.4%</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Reedsburg</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170</a:t>
                      </a:r>
                    </a:p>
                  </a:txBody>
                  <a:tcPr marL="9525" marR="9525" marT="9525" marB="0" anchor="ctr"/>
                </a:tc>
                <a:tc>
                  <a:txBody>
                    <a:bodyPr/>
                    <a:lstStyle/>
                    <a:p>
                      <a:pPr algn="r" fontAlgn="ctr"/>
                      <a:r>
                        <a:rPr lang="en-US" sz="1700" b="0" i="0" u="none" strike="noStrike" dirty="0" smtClean="0">
                          <a:solidFill>
                            <a:schemeClr val="tx1"/>
                          </a:solidFill>
                          <a:effectLst/>
                          <a:latin typeface="Calibri"/>
                        </a:rPr>
                        <a:t>3.1%</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La Valle</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149</a:t>
                      </a:r>
                    </a:p>
                  </a:txBody>
                  <a:tcPr marL="9525" marR="9525" marT="9525" marB="0" anchor="ctr"/>
                </a:tc>
                <a:tc>
                  <a:txBody>
                    <a:bodyPr/>
                    <a:lstStyle/>
                    <a:p>
                      <a:pPr algn="r" fontAlgn="ctr"/>
                      <a:r>
                        <a:rPr lang="en-US" sz="1700" b="0" i="0" u="none" strike="noStrike" dirty="0" smtClean="0">
                          <a:solidFill>
                            <a:schemeClr val="tx1"/>
                          </a:solidFill>
                          <a:effectLst/>
                          <a:latin typeface="Calibri"/>
                        </a:rPr>
                        <a:t>2.7%</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Excelsior</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143</a:t>
                      </a:r>
                    </a:p>
                  </a:txBody>
                  <a:tcPr marL="9525" marR="9525" marT="9525" marB="0" anchor="ctr"/>
                </a:tc>
                <a:tc>
                  <a:txBody>
                    <a:bodyPr/>
                    <a:lstStyle/>
                    <a:p>
                      <a:pPr algn="r" fontAlgn="ctr"/>
                      <a:r>
                        <a:rPr lang="en-US" sz="1700" b="0" i="0" u="none" strike="noStrike" dirty="0" smtClean="0">
                          <a:solidFill>
                            <a:schemeClr val="tx1"/>
                          </a:solidFill>
                          <a:effectLst/>
                          <a:latin typeface="Calibri"/>
                        </a:rPr>
                        <a:t>2.6%</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Dellona</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132</a:t>
                      </a:r>
                    </a:p>
                  </a:txBody>
                  <a:tcPr marL="9525" marR="9525" marT="9525" marB="0" anchor="ctr"/>
                </a:tc>
                <a:tc>
                  <a:txBody>
                    <a:bodyPr/>
                    <a:lstStyle/>
                    <a:p>
                      <a:pPr algn="r" fontAlgn="ctr"/>
                      <a:r>
                        <a:rPr lang="en-US" sz="1700" b="0" i="0" u="none" strike="noStrike" dirty="0" smtClean="0">
                          <a:solidFill>
                            <a:schemeClr val="tx1"/>
                          </a:solidFill>
                          <a:effectLst/>
                          <a:latin typeface="Calibri"/>
                        </a:rPr>
                        <a:t>2.4%</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Winfield </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111</a:t>
                      </a:r>
                    </a:p>
                  </a:txBody>
                  <a:tcPr marL="9525" marR="9525" marT="9525" marB="0" anchor="ctr"/>
                </a:tc>
                <a:tc>
                  <a:txBody>
                    <a:bodyPr/>
                    <a:lstStyle/>
                    <a:p>
                      <a:pPr algn="r" fontAlgn="ctr"/>
                      <a:r>
                        <a:rPr lang="en-US" sz="1700" b="0" i="0" u="none" strike="noStrike" dirty="0" smtClean="0">
                          <a:solidFill>
                            <a:schemeClr val="tx1"/>
                          </a:solidFill>
                          <a:effectLst/>
                          <a:latin typeface="Calibri"/>
                        </a:rPr>
                        <a:t>2.0%</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Woodland</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97</a:t>
                      </a:r>
                    </a:p>
                  </a:txBody>
                  <a:tcPr marL="9525" marR="9525" marT="9525" marB="0" anchor="ctr"/>
                </a:tc>
                <a:tc>
                  <a:txBody>
                    <a:bodyPr/>
                    <a:lstStyle/>
                    <a:p>
                      <a:pPr algn="r" fontAlgn="ctr"/>
                      <a:r>
                        <a:rPr lang="en-US" sz="1700" b="0" i="0" u="none" strike="noStrike" dirty="0" smtClean="0">
                          <a:solidFill>
                            <a:schemeClr val="tx1"/>
                          </a:solidFill>
                          <a:effectLst/>
                          <a:latin typeface="Calibri"/>
                        </a:rPr>
                        <a:t>1.8%</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City</a:t>
                      </a:r>
                      <a:r>
                        <a:rPr lang="en-US" sz="1700" b="0" i="0" u="none" strike="noStrike" baseline="0" dirty="0" smtClean="0">
                          <a:solidFill>
                            <a:schemeClr val="tx1"/>
                          </a:solidFill>
                          <a:effectLst/>
                          <a:latin typeface="Calibri"/>
                        </a:rPr>
                        <a:t> of </a:t>
                      </a:r>
                      <a:r>
                        <a:rPr lang="en-US" sz="1700" b="0" i="0" u="none" strike="noStrike" dirty="0" smtClean="0">
                          <a:solidFill>
                            <a:schemeClr val="tx1"/>
                          </a:solidFill>
                          <a:effectLst/>
                          <a:latin typeface="Calibri"/>
                        </a:rPr>
                        <a:t>Madison</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75</a:t>
                      </a:r>
                    </a:p>
                  </a:txBody>
                  <a:tcPr marL="9525" marR="9525" marT="9525" marB="0" anchor="ctr"/>
                </a:tc>
                <a:tc>
                  <a:txBody>
                    <a:bodyPr/>
                    <a:lstStyle/>
                    <a:p>
                      <a:pPr algn="r" fontAlgn="ctr"/>
                      <a:r>
                        <a:rPr lang="en-US" sz="1700" b="0" i="0" u="none" strike="noStrike" dirty="0" smtClean="0">
                          <a:solidFill>
                            <a:schemeClr val="tx1"/>
                          </a:solidFill>
                          <a:effectLst/>
                          <a:latin typeface="Calibri"/>
                        </a:rPr>
                        <a:t>1.4%</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Ironton</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67</a:t>
                      </a:r>
                    </a:p>
                  </a:txBody>
                  <a:tcPr marL="9525" marR="9525" marT="9525" marB="0" anchor="ctr"/>
                </a:tc>
                <a:tc>
                  <a:txBody>
                    <a:bodyPr/>
                    <a:lstStyle/>
                    <a:p>
                      <a:pPr algn="r" fontAlgn="ctr"/>
                      <a:r>
                        <a:rPr lang="en-US" sz="1700" b="0" i="0" u="none" strike="noStrike" dirty="0" smtClean="0">
                          <a:solidFill>
                            <a:schemeClr val="tx1"/>
                          </a:solidFill>
                          <a:effectLst/>
                          <a:latin typeface="Calibri"/>
                        </a:rPr>
                        <a:t>1.2%</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a:solidFill>
                            <a:schemeClr val="tx1"/>
                          </a:solidFill>
                          <a:effectLst/>
                          <a:latin typeface="Calibri"/>
                        </a:rPr>
                        <a:t>All Other Locations</a:t>
                      </a:r>
                    </a:p>
                  </a:txBody>
                  <a:tcPr marL="9525" marR="9525" marT="9525" marB="0" anchor="ctr"/>
                </a:tc>
                <a:tc>
                  <a:txBody>
                    <a:bodyPr/>
                    <a:lstStyle/>
                    <a:p>
                      <a:pPr algn="r" fontAlgn="ctr"/>
                      <a:r>
                        <a:rPr lang="en-US" sz="1700" b="0" i="0" u="none" strike="noStrike" dirty="0">
                          <a:solidFill>
                            <a:schemeClr val="tx1"/>
                          </a:solidFill>
                          <a:effectLst/>
                          <a:latin typeface="Calibri"/>
                        </a:rPr>
                        <a:t>2,711</a:t>
                      </a:r>
                    </a:p>
                  </a:txBody>
                  <a:tcPr marL="9525" marR="9525" marT="9525" marB="0" anchor="ctr"/>
                </a:tc>
                <a:tc>
                  <a:txBody>
                    <a:bodyPr/>
                    <a:lstStyle/>
                    <a:p>
                      <a:pPr algn="r" fontAlgn="ctr"/>
                      <a:r>
                        <a:rPr lang="en-US" sz="1700" b="0" i="0" u="none" strike="noStrike" dirty="0" smtClean="0">
                          <a:solidFill>
                            <a:schemeClr val="tx1"/>
                          </a:solidFill>
                          <a:effectLst/>
                          <a:latin typeface="Calibri"/>
                        </a:rPr>
                        <a:t>49.7%</a:t>
                      </a:r>
                      <a:endParaRPr lang="en-US" sz="1700" b="0" i="0" u="none" strike="noStrike" dirty="0">
                        <a:solidFill>
                          <a:schemeClr val="tx1"/>
                        </a:solidFill>
                        <a:effectLst/>
                        <a:latin typeface="Calibri"/>
                      </a:endParaRPr>
                    </a:p>
                  </a:txBody>
                  <a:tcPr marL="9525" marR="9525" marT="9525"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47399656"/>
              </p:ext>
            </p:extLst>
          </p:nvPr>
        </p:nvGraphicFramePr>
        <p:xfrm>
          <a:off x="4648200" y="1736223"/>
          <a:ext cx="4343400" cy="4740768"/>
        </p:xfrm>
        <a:graphic>
          <a:graphicData uri="http://schemas.openxmlformats.org/drawingml/2006/table">
            <a:tbl>
              <a:tblPr firstRow="1" bandRow="1">
                <a:tableStyleId>{3B4B98B0-60AC-42C2-AFA5-B58CD77FA1E5}</a:tableStyleId>
              </a:tblPr>
              <a:tblGrid>
                <a:gridCol w="2527069"/>
                <a:gridCol w="947651"/>
                <a:gridCol w="868680"/>
              </a:tblGrid>
              <a:tr h="395064">
                <a:tc>
                  <a:txBody>
                    <a:bodyPr/>
                    <a:lstStyle/>
                    <a:p>
                      <a:pPr algn="l" fontAlgn="b"/>
                      <a:r>
                        <a:rPr lang="en-US" sz="1700" b="1" i="0" u="none" strike="noStrike" dirty="0" smtClean="0">
                          <a:latin typeface="Calibri" pitchFamily="34" charset="0"/>
                          <a:cs typeface="Calibri" pitchFamily="34" charset="0"/>
                        </a:rPr>
                        <a:t>Place</a:t>
                      </a:r>
                      <a:r>
                        <a:rPr lang="en-US" sz="1700" b="1" i="0" u="none" strike="noStrike" baseline="0" dirty="0" smtClean="0">
                          <a:latin typeface="Calibri" pitchFamily="34" charset="0"/>
                          <a:cs typeface="Calibri" pitchFamily="34" charset="0"/>
                        </a:rPr>
                        <a:t> of Employment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b="1" u="none" strike="noStrike" dirty="0">
                          <a:latin typeface="Calibri" pitchFamily="34" charset="0"/>
                          <a:cs typeface="Calibri" pitchFamily="34" charset="0"/>
                        </a:rPr>
                        <a:t>Count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b="1" u="none" strike="noStrike" dirty="0">
                          <a:latin typeface="Calibri" pitchFamily="34" charset="0"/>
                          <a:cs typeface="Calibri" pitchFamily="34" charset="0"/>
                        </a:rPr>
                        <a:t>Share</a:t>
                      </a:r>
                      <a:endParaRPr lang="en-US" sz="1700" b="1" i="0" u="none" strike="noStrike" dirty="0">
                        <a:latin typeface="Calibri" pitchFamily="34" charset="0"/>
                        <a:cs typeface="Calibri" pitchFamily="34" charset="0"/>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City of Reedsburg</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1,620</a:t>
                      </a:r>
                    </a:p>
                  </a:txBody>
                  <a:tcPr marL="9525" marR="9525" marT="9525" marB="0" anchor="ctr"/>
                </a:tc>
                <a:tc>
                  <a:txBody>
                    <a:bodyPr/>
                    <a:lstStyle/>
                    <a:p>
                      <a:pPr algn="r" fontAlgn="b"/>
                      <a:r>
                        <a:rPr lang="en-US" sz="1700" b="0" i="0" u="none" strike="noStrike" dirty="0" smtClean="0">
                          <a:solidFill>
                            <a:srgbClr val="000000"/>
                          </a:solidFill>
                          <a:effectLst/>
                          <a:latin typeface="Calibri"/>
                        </a:rPr>
                        <a:t>34.1%</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City of Baraboo</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540</a:t>
                      </a:r>
                    </a:p>
                  </a:txBody>
                  <a:tcPr marL="9525" marR="9525" marT="9525" marB="0" anchor="ctr"/>
                </a:tc>
                <a:tc>
                  <a:txBody>
                    <a:bodyPr/>
                    <a:lstStyle/>
                    <a:p>
                      <a:pPr algn="r" fontAlgn="b"/>
                      <a:r>
                        <a:rPr lang="en-US" sz="1700" b="0" i="0" u="none" strike="noStrike" dirty="0" smtClean="0">
                          <a:solidFill>
                            <a:srgbClr val="000000"/>
                          </a:solidFill>
                          <a:effectLst/>
                          <a:latin typeface="Calibri"/>
                        </a:rPr>
                        <a:t>11.4%</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City of Madison</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355</a:t>
                      </a:r>
                    </a:p>
                  </a:txBody>
                  <a:tcPr marL="9525" marR="9525" marT="9525" marB="0" anchor="ctr"/>
                </a:tc>
                <a:tc>
                  <a:txBody>
                    <a:bodyPr/>
                    <a:lstStyle/>
                    <a:p>
                      <a:pPr algn="r" fontAlgn="b"/>
                      <a:r>
                        <a:rPr lang="en-US" sz="1700" b="0" i="0" u="none" strike="noStrike" dirty="0" smtClean="0">
                          <a:solidFill>
                            <a:srgbClr val="000000"/>
                          </a:solidFill>
                          <a:effectLst/>
                          <a:latin typeface="Calibri"/>
                        </a:rPr>
                        <a:t>7.5%</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City of Wisconsin Dells</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282</a:t>
                      </a:r>
                    </a:p>
                  </a:txBody>
                  <a:tcPr marL="9525" marR="9525" marT="9525" marB="0" anchor="ctr"/>
                </a:tc>
                <a:tc>
                  <a:txBody>
                    <a:bodyPr/>
                    <a:lstStyle/>
                    <a:p>
                      <a:pPr algn="r" fontAlgn="b"/>
                      <a:r>
                        <a:rPr lang="en-US" sz="1700" b="0" i="0" u="none" strike="noStrike" dirty="0" smtClean="0">
                          <a:solidFill>
                            <a:srgbClr val="000000"/>
                          </a:solidFill>
                          <a:effectLst/>
                          <a:latin typeface="Calibri"/>
                        </a:rPr>
                        <a:t>5.9%</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Town of Reedsburg</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251</a:t>
                      </a:r>
                    </a:p>
                  </a:txBody>
                  <a:tcPr marL="9525" marR="9525" marT="9525" marB="0" anchor="ctr"/>
                </a:tc>
                <a:tc>
                  <a:txBody>
                    <a:bodyPr/>
                    <a:lstStyle/>
                    <a:p>
                      <a:pPr algn="r" fontAlgn="b"/>
                      <a:r>
                        <a:rPr lang="en-US" sz="1700" b="0" i="0" u="none" strike="noStrike" dirty="0" smtClean="0">
                          <a:solidFill>
                            <a:srgbClr val="000000"/>
                          </a:solidFill>
                          <a:effectLst/>
                          <a:latin typeface="Calibri"/>
                        </a:rPr>
                        <a:t>5.3%</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nn-NO" sz="1700" b="0" i="0" u="none" strike="noStrike" dirty="0" smtClean="0">
                          <a:solidFill>
                            <a:srgbClr val="000000"/>
                          </a:solidFill>
                          <a:effectLst/>
                          <a:latin typeface="Calibri"/>
                        </a:rPr>
                        <a:t>Village of Lake Delton</a:t>
                      </a:r>
                      <a:endParaRPr lang="nn-NO"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179</a:t>
                      </a:r>
                    </a:p>
                  </a:txBody>
                  <a:tcPr marL="9525" marR="9525" marT="9525" marB="0" anchor="ctr"/>
                </a:tc>
                <a:tc>
                  <a:txBody>
                    <a:bodyPr/>
                    <a:lstStyle/>
                    <a:p>
                      <a:pPr algn="r" fontAlgn="b"/>
                      <a:r>
                        <a:rPr lang="en-US" sz="1700" b="0" i="0" u="none" strike="noStrike" dirty="0" smtClean="0">
                          <a:solidFill>
                            <a:srgbClr val="000000"/>
                          </a:solidFill>
                          <a:effectLst/>
                          <a:latin typeface="Calibri"/>
                        </a:rPr>
                        <a:t>3.8%</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City of Dodgeville</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105</a:t>
                      </a:r>
                    </a:p>
                  </a:txBody>
                  <a:tcPr marL="9525" marR="9525" marT="9525" marB="0" anchor="ctr"/>
                </a:tc>
                <a:tc>
                  <a:txBody>
                    <a:bodyPr/>
                    <a:lstStyle/>
                    <a:p>
                      <a:pPr algn="r" fontAlgn="b"/>
                      <a:r>
                        <a:rPr lang="en-US" sz="1700" b="0" i="0" u="none" strike="noStrike" dirty="0" smtClean="0">
                          <a:solidFill>
                            <a:srgbClr val="000000"/>
                          </a:solidFill>
                          <a:effectLst/>
                          <a:latin typeface="Calibri"/>
                        </a:rPr>
                        <a:t>2.2%</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City of Milwaukee</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103</a:t>
                      </a:r>
                    </a:p>
                  </a:txBody>
                  <a:tcPr marL="9525" marR="9525" marT="9525" marB="0" anchor="ctr"/>
                </a:tc>
                <a:tc>
                  <a:txBody>
                    <a:bodyPr/>
                    <a:lstStyle/>
                    <a:p>
                      <a:pPr algn="r" fontAlgn="b"/>
                      <a:r>
                        <a:rPr lang="en-US" sz="1700" b="0" i="0" u="none" strike="noStrike" dirty="0" smtClean="0">
                          <a:solidFill>
                            <a:srgbClr val="000000"/>
                          </a:solidFill>
                          <a:effectLst/>
                          <a:latin typeface="Calibri"/>
                        </a:rPr>
                        <a:t>2.2%</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Town of Delton</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58</a:t>
                      </a:r>
                    </a:p>
                  </a:txBody>
                  <a:tcPr marL="9525" marR="9525" marT="9525" marB="0" anchor="ctr"/>
                </a:tc>
                <a:tc>
                  <a:txBody>
                    <a:bodyPr/>
                    <a:lstStyle/>
                    <a:p>
                      <a:pPr algn="r" fontAlgn="b"/>
                      <a:r>
                        <a:rPr lang="en-US" sz="1700" b="0" i="0" u="none" strike="noStrike" dirty="0" smtClean="0">
                          <a:solidFill>
                            <a:srgbClr val="000000"/>
                          </a:solidFill>
                          <a:effectLst/>
                          <a:latin typeface="Calibri"/>
                        </a:rPr>
                        <a:t>1.2%</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smtClean="0">
                          <a:solidFill>
                            <a:srgbClr val="000000"/>
                          </a:solidFill>
                          <a:effectLst/>
                          <a:latin typeface="Calibri"/>
                        </a:rPr>
                        <a:t>Town of La Valle</a:t>
                      </a:r>
                      <a:endParaRPr lang="en-US" sz="1700" b="0" i="0" u="none" strike="noStrike" dirty="0">
                        <a:solidFill>
                          <a:srgbClr val="000000"/>
                        </a:solidFill>
                        <a:effectLst/>
                        <a:latin typeface="Calibri"/>
                      </a:endParaRPr>
                    </a:p>
                  </a:txBody>
                  <a:tcPr marL="9525" marR="9525" marT="9525" marB="0" anchor="ctr"/>
                </a:tc>
                <a:tc>
                  <a:txBody>
                    <a:bodyPr/>
                    <a:lstStyle/>
                    <a:p>
                      <a:pPr algn="r" fontAlgn="b"/>
                      <a:r>
                        <a:rPr lang="en-US" sz="1700" b="0" i="0" u="none" strike="noStrike" dirty="0">
                          <a:solidFill>
                            <a:srgbClr val="000000"/>
                          </a:solidFill>
                          <a:effectLst/>
                          <a:latin typeface="Calibri"/>
                        </a:rPr>
                        <a:t>36</a:t>
                      </a:r>
                    </a:p>
                  </a:txBody>
                  <a:tcPr marL="9525" marR="9525" marT="9525" marB="0" anchor="ctr"/>
                </a:tc>
                <a:tc>
                  <a:txBody>
                    <a:bodyPr/>
                    <a:lstStyle/>
                    <a:p>
                      <a:pPr algn="r" fontAlgn="b"/>
                      <a:r>
                        <a:rPr lang="en-US" sz="1700" b="0" i="0" u="none" strike="noStrike" dirty="0" smtClean="0">
                          <a:solidFill>
                            <a:srgbClr val="000000"/>
                          </a:solidFill>
                          <a:effectLst/>
                          <a:latin typeface="Calibri"/>
                        </a:rPr>
                        <a:t>0.8%</a:t>
                      </a:r>
                      <a:endParaRPr lang="en-US" sz="1700" b="0" i="0" u="none" strike="noStrike" dirty="0">
                        <a:solidFill>
                          <a:srgbClr val="000000"/>
                        </a:solidFill>
                        <a:effectLst/>
                        <a:latin typeface="Calibri"/>
                      </a:endParaRPr>
                    </a:p>
                  </a:txBody>
                  <a:tcPr marL="9525" marR="9525" marT="9525" marB="0" anchor="ctr"/>
                </a:tc>
              </a:tr>
              <a:tr h="395064">
                <a:tc>
                  <a:txBody>
                    <a:bodyPr/>
                    <a:lstStyle/>
                    <a:p>
                      <a:pPr algn="l" fontAlgn="b"/>
                      <a:r>
                        <a:rPr lang="en-US" sz="1700" b="0" i="0" u="none" strike="noStrike" dirty="0">
                          <a:solidFill>
                            <a:srgbClr val="000000"/>
                          </a:solidFill>
                          <a:effectLst/>
                          <a:latin typeface="Calibri"/>
                        </a:rPr>
                        <a:t>All Other Locations</a:t>
                      </a:r>
                    </a:p>
                  </a:txBody>
                  <a:tcPr marL="9525" marR="9525" marT="9525" marB="0" anchor="ctr"/>
                </a:tc>
                <a:tc>
                  <a:txBody>
                    <a:bodyPr/>
                    <a:lstStyle/>
                    <a:p>
                      <a:pPr algn="r" fontAlgn="b"/>
                      <a:r>
                        <a:rPr lang="en-US" sz="1700" b="0" i="0" u="none" strike="noStrike" dirty="0">
                          <a:solidFill>
                            <a:srgbClr val="000000"/>
                          </a:solidFill>
                          <a:effectLst/>
                          <a:latin typeface="Calibri"/>
                        </a:rPr>
                        <a:t>1,227</a:t>
                      </a:r>
                    </a:p>
                  </a:txBody>
                  <a:tcPr marL="9525" marR="9525" marT="9525" marB="0" anchor="ctr"/>
                </a:tc>
                <a:tc>
                  <a:txBody>
                    <a:bodyPr/>
                    <a:lstStyle/>
                    <a:p>
                      <a:pPr algn="r" fontAlgn="b"/>
                      <a:r>
                        <a:rPr lang="en-US" sz="1700" b="0" i="0" u="none" strike="noStrike" dirty="0" smtClean="0">
                          <a:solidFill>
                            <a:srgbClr val="000000"/>
                          </a:solidFill>
                          <a:effectLst/>
                          <a:latin typeface="Calibri"/>
                        </a:rPr>
                        <a:t>25.8%</a:t>
                      </a:r>
                      <a:endParaRPr lang="en-US" sz="1700" b="0" i="0" u="none" strike="noStrike" dirty="0">
                        <a:solidFill>
                          <a:srgbClr val="000000"/>
                        </a:solidFill>
                        <a:effectLst/>
                        <a:latin typeface="Calibri"/>
                      </a:endParaRPr>
                    </a:p>
                  </a:txBody>
                  <a:tcPr marL="9525" marR="9525" marT="9525" marB="0" anchor="ctr"/>
                </a:tc>
              </a:tr>
            </a:tbl>
          </a:graphicData>
        </a:graphic>
      </p:graphicFrame>
      <p:sp>
        <p:nvSpPr>
          <p:cNvPr id="5" name="TextBox 4"/>
          <p:cNvSpPr txBox="1"/>
          <p:nvPr/>
        </p:nvSpPr>
        <p:spPr>
          <a:xfrm>
            <a:off x="76200" y="1046872"/>
            <a:ext cx="4459224" cy="646331"/>
          </a:xfrm>
          <a:prstGeom prst="rect">
            <a:avLst/>
          </a:prstGeom>
          <a:noFill/>
        </p:spPr>
        <p:txBody>
          <a:bodyPr wrap="square" rtlCol="0">
            <a:spAutoFit/>
          </a:bodyPr>
          <a:lstStyle/>
          <a:p>
            <a:r>
              <a:rPr lang="en-US" sz="1800" b="1" dirty="0" smtClean="0">
                <a:latin typeface="Calibri" pitchFamily="34" charset="0"/>
              </a:rPr>
              <a:t>Employees Working in the City of Reedsburg </a:t>
            </a:r>
            <a:r>
              <a:rPr lang="en-US" sz="1800" b="1" i="1" dirty="0">
                <a:latin typeface="Calibri" pitchFamily="34" charset="0"/>
              </a:rPr>
              <a:t>(n = 5,460</a:t>
            </a:r>
            <a:r>
              <a:rPr lang="en-US" sz="1800" b="1" i="1" dirty="0" smtClean="0">
                <a:latin typeface="Calibri" pitchFamily="34" charset="0"/>
              </a:rPr>
              <a:t>) </a:t>
            </a:r>
            <a:r>
              <a:rPr lang="en-US" sz="1800" b="1" dirty="0" smtClean="0">
                <a:latin typeface="Calibri" pitchFamily="34" charset="0"/>
              </a:rPr>
              <a:t>– </a:t>
            </a:r>
            <a:r>
              <a:rPr lang="en-US" sz="1800" b="1" i="1" dirty="0" smtClean="0">
                <a:latin typeface="Calibri" pitchFamily="34" charset="0"/>
              </a:rPr>
              <a:t>Place of</a:t>
            </a:r>
            <a:r>
              <a:rPr lang="en-US" sz="1800" b="1" dirty="0" smtClean="0">
                <a:latin typeface="Calibri" pitchFamily="34" charset="0"/>
              </a:rPr>
              <a:t> </a:t>
            </a:r>
            <a:r>
              <a:rPr lang="en-US" sz="1800" b="1" i="1" dirty="0" smtClean="0">
                <a:latin typeface="Calibri" pitchFamily="34" charset="0"/>
              </a:rPr>
              <a:t>Residence</a:t>
            </a:r>
            <a:endParaRPr lang="en-US" sz="1800" b="1" i="1" dirty="0">
              <a:latin typeface="Calibri" pitchFamily="34" charset="0"/>
            </a:endParaRPr>
          </a:p>
        </p:txBody>
      </p:sp>
      <p:sp>
        <p:nvSpPr>
          <p:cNvPr id="6" name="TextBox 5"/>
          <p:cNvSpPr txBox="1"/>
          <p:nvPr/>
        </p:nvSpPr>
        <p:spPr>
          <a:xfrm>
            <a:off x="4648200" y="1046872"/>
            <a:ext cx="4495800" cy="646331"/>
          </a:xfrm>
          <a:prstGeom prst="rect">
            <a:avLst/>
          </a:prstGeom>
          <a:noFill/>
        </p:spPr>
        <p:txBody>
          <a:bodyPr wrap="square" rtlCol="0">
            <a:spAutoFit/>
          </a:bodyPr>
          <a:lstStyle/>
          <a:p>
            <a:r>
              <a:rPr lang="en-US" sz="1800" b="1" dirty="0" smtClean="0">
                <a:latin typeface="Calibri" pitchFamily="34" charset="0"/>
                <a:cs typeface="Calibri" pitchFamily="34" charset="0"/>
              </a:rPr>
              <a:t>Employees Residing in the City of Reedsburg </a:t>
            </a:r>
            <a:r>
              <a:rPr lang="en-US" sz="1800" b="1" i="1" dirty="0">
                <a:latin typeface="Calibri" pitchFamily="34" charset="0"/>
                <a:cs typeface="Calibri" pitchFamily="34" charset="0"/>
              </a:rPr>
              <a:t>(n= </a:t>
            </a:r>
            <a:r>
              <a:rPr lang="en-US" sz="1800" b="1" i="1" dirty="0" smtClean="0">
                <a:latin typeface="Calibri" pitchFamily="34" charset="0"/>
                <a:cs typeface="Calibri" pitchFamily="34" charset="0"/>
              </a:rPr>
              <a:t>4,756) </a:t>
            </a:r>
            <a:r>
              <a:rPr lang="en-US" sz="1800" b="1" dirty="0" smtClean="0">
                <a:latin typeface="Calibri" pitchFamily="34" charset="0"/>
                <a:cs typeface="Calibri" pitchFamily="34" charset="0"/>
              </a:rPr>
              <a:t>- </a:t>
            </a:r>
            <a:r>
              <a:rPr lang="en-US" sz="1800" b="1" i="1" dirty="0" smtClean="0">
                <a:latin typeface="Calibri" pitchFamily="34" charset="0"/>
                <a:cs typeface="Calibri" pitchFamily="34" charset="0"/>
              </a:rPr>
              <a:t>Place of Employment</a:t>
            </a:r>
            <a:endParaRPr lang="en-US" sz="1800" b="1" i="1" dirty="0">
              <a:latin typeface="Calibri" pitchFamily="34" charset="0"/>
              <a:cs typeface="Calibri" pitchFamily="34" charset="0"/>
            </a:endParaRPr>
          </a:p>
        </p:txBody>
      </p:sp>
      <p:sp>
        <p:nvSpPr>
          <p:cNvPr id="8" name="Text Box 97"/>
          <p:cNvSpPr txBox="1">
            <a:spLocks noChangeArrowheads="1"/>
          </p:cNvSpPr>
          <p:nvPr/>
        </p:nvSpPr>
        <p:spPr bwMode="auto">
          <a:xfrm>
            <a:off x="-11349" y="6611779"/>
            <a:ext cx="4676775" cy="246221"/>
          </a:xfrm>
          <a:prstGeom prst="rect">
            <a:avLst/>
          </a:prstGeom>
          <a:noFill/>
          <a:ln w="9525">
            <a:noFill/>
            <a:miter lim="800000"/>
            <a:headEnd/>
            <a:tailEnd/>
          </a:ln>
          <a:effectLst/>
        </p:spPr>
        <p:txBody>
          <a:bodyPr wrap="square">
            <a:spAutoFit/>
          </a:bodyPr>
          <a:lstStyle/>
          <a:p>
            <a:pPr>
              <a:spcBef>
                <a:spcPct val="50000"/>
              </a:spcBef>
            </a:pPr>
            <a:r>
              <a:rPr lang="en-US" sz="1000" dirty="0" smtClean="0">
                <a:latin typeface="Calibri" pitchFamily="34" charset="0"/>
              </a:rPr>
              <a:t>Data Source: U.S. Census Bureau OnTheMap LODES Data</a:t>
            </a:r>
            <a:endParaRPr lang="en-US" sz="1000" dirty="0">
              <a:latin typeface="Calibri" pitchFamily="34" charset="0"/>
            </a:endParaRPr>
          </a:p>
        </p:txBody>
      </p:sp>
    </p:spTree>
    <p:extLst>
      <p:ext uri="{BB962C8B-B14F-4D97-AF65-F5344CB8AC3E}">
        <p14:creationId xmlns:p14="http://schemas.microsoft.com/office/powerpoint/2010/main" val="289699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9" presetClass="emph" presetSubtype="0" grpId="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3"/>
                                        </p:tgtEl>
                                        <p:attrNameLst>
                                          <p:attrName>style.opacity</p:attrName>
                                        </p:attrNameLst>
                                      </p:cBhvr>
                                      <p:to>
                                        <p:strVal val="0.25"/>
                                      </p:to>
                                    </p:set>
                                    <p:animEffect filter="image" prLst="opacity: 0.25">
                                      <p:cBhvr rctx="IE">
                                        <p:cTn id="1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5512"/>
            <a:ext cx="8308848" cy="8382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lumMod val="90000"/>
                    <a:lumOff val="10000"/>
                  </a:schemeClr>
                </a:solidFill>
                <a:effectLst/>
                <a:uLnTx/>
                <a:uFillTx/>
                <a:latin typeface="Calibri" pitchFamily="34" charset="0"/>
                <a:ea typeface="+mj-ea"/>
                <a:cs typeface="+mj-cs"/>
              </a:rPr>
              <a:t>Worker Flow for </a:t>
            </a:r>
            <a:r>
              <a:rPr lang="en-US" sz="2800" b="1" noProof="0" dirty="0" smtClean="0">
                <a:solidFill>
                  <a:schemeClr val="tx1">
                    <a:lumMod val="90000"/>
                    <a:lumOff val="10000"/>
                  </a:schemeClr>
                </a:solidFill>
                <a:latin typeface="Calibri" pitchFamily="34" charset="0"/>
                <a:ea typeface="+mj-ea"/>
                <a:cs typeface="+mj-cs"/>
              </a:rPr>
              <a:t>Sauk City and Prairie du Sac</a:t>
            </a:r>
            <a:endParaRPr kumimoji="0" lang="en-US" sz="2800" b="1" i="1" u="none" strike="noStrike" kern="1200" cap="none" spc="0" normalizeH="0" baseline="0" noProof="0" dirty="0">
              <a:ln>
                <a:noFill/>
              </a:ln>
              <a:solidFill>
                <a:schemeClr val="tx1">
                  <a:lumMod val="90000"/>
                  <a:lumOff val="10000"/>
                </a:schemeClr>
              </a:solidFill>
              <a:effectLst/>
              <a:uLnTx/>
              <a:uFillTx/>
              <a:latin typeface="Calibri" pitchFamily="34" charset="0"/>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3571822576"/>
              </p:ext>
            </p:extLst>
          </p:nvPr>
        </p:nvGraphicFramePr>
        <p:xfrm>
          <a:off x="152400" y="1736078"/>
          <a:ext cx="4267200" cy="4740924"/>
        </p:xfrm>
        <a:graphic>
          <a:graphicData uri="http://schemas.openxmlformats.org/drawingml/2006/table">
            <a:tbl>
              <a:tblPr firstRow="1" bandRow="1">
                <a:tableStyleId>{3B4B98B0-60AC-42C2-AFA5-B58CD77FA1E5}</a:tableStyleId>
              </a:tblPr>
              <a:tblGrid>
                <a:gridCol w="2528711"/>
                <a:gridCol w="790222"/>
                <a:gridCol w="948267"/>
              </a:tblGrid>
              <a:tr h="395077">
                <a:tc>
                  <a:txBody>
                    <a:bodyPr/>
                    <a:lstStyle/>
                    <a:p>
                      <a:pPr algn="l" fontAlgn="b"/>
                      <a:r>
                        <a:rPr lang="en-US" sz="1700" b="1" i="0" u="none" strike="noStrike" dirty="0" smtClean="0">
                          <a:latin typeface="Calibri" pitchFamily="34" charset="0"/>
                          <a:cs typeface="Calibri" pitchFamily="34" charset="0"/>
                        </a:rPr>
                        <a:t>Place of Residence</a:t>
                      </a:r>
                    </a:p>
                  </a:txBody>
                  <a:tcPr marL="9525" marR="9525" marT="9525" marB="0" anchor="ctr"/>
                </a:tc>
                <a:tc>
                  <a:txBody>
                    <a:bodyPr/>
                    <a:lstStyle/>
                    <a:p>
                      <a:pPr algn="r" fontAlgn="b"/>
                      <a:r>
                        <a:rPr lang="en-US" sz="1700" u="none" strike="noStrike" dirty="0">
                          <a:latin typeface="Calibri" pitchFamily="34" charset="0"/>
                          <a:cs typeface="Calibri" pitchFamily="34" charset="0"/>
                        </a:rPr>
                        <a:t>Count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u="none" strike="noStrike" dirty="0">
                          <a:latin typeface="Calibri" pitchFamily="34" charset="0"/>
                          <a:cs typeface="Calibri" pitchFamily="34" charset="0"/>
                        </a:rPr>
                        <a:t>Share</a:t>
                      </a:r>
                      <a:endParaRPr lang="en-US" sz="1700" b="1" i="0" u="none" strike="noStrike" dirty="0">
                        <a:latin typeface="Calibri" pitchFamily="34" charset="0"/>
                        <a:cs typeface="Calibri" pitchFamily="34" charset="0"/>
                      </a:endParaRPr>
                    </a:p>
                  </a:txBody>
                  <a:tcPr marL="9525" marR="9525" marT="9525" marB="0" anchor="ctr"/>
                </a:tc>
              </a:tr>
              <a:tr h="395077">
                <a:tc>
                  <a:txBody>
                    <a:bodyPr/>
                    <a:lstStyle/>
                    <a:p>
                      <a:pPr algn="l" fontAlgn="ctr"/>
                      <a:r>
                        <a:rPr lang="fr-FR" sz="1700" b="0" i="0" u="none" strike="noStrike" dirty="0" smtClean="0">
                          <a:solidFill>
                            <a:schemeClr val="tx1"/>
                          </a:solidFill>
                          <a:effectLst/>
                          <a:latin typeface="Calibri"/>
                        </a:rPr>
                        <a:t>Village of Prairie </a:t>
                      </a:r>
                      <a:r>
                        <a:rPr lang="fr-FR" sz="1700" b="0" i="0" u="none" strike="noStrike" dirty="0">
                          <a:solidFill>
                            <a:schemeClr val="tx1"/>
                          </a:solidFill>
                          <a:effectLst/>
                          <a:latin typeface="Calibri"/>
                        </a:rPr>
                        <a:t>du </a:t>
                      </a:r>
                      <a:r>
                        <a:rPr lang="fr-FR" sz="1700" b="0" i="0" u="none" strike="noStrike" dirty="0" smtClean="0">
                          <a:solidFill>
                            <a:schemeClr val="tx1"/>
                          </a:solidFill>
                          <a:effectLst/>
                          <a:latin typeface="Calibri"/>
                        </a:rPr>
                        <a:t>Sac</a:t>
                      </a:r>
                      <a:endParaRPr lang="fr-FR"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616</a:t>
                      </a:r>
                    </a:p>
                  </a:txBody>
                  <a:tcPr marL="9525" marR="9525" marT="9525" marB="0" anchor="ctr"/>
                </a:tc>
                <a:tc>
                  <a:txBody>
                    <a:bodyPr/>
                    <a:lstStyle/>
                    <a:p>
                      <a:pPr algn="r" fontAlgn="ctr"/>
                      <a:r>
                        <a:rPr lang="en-US" sz="1700" b="0" i="0" u="none" strike="noStrike" dirty="0" smtClean="0">
                          <a:solidFill>
                            <a:schemeClr val="tx1"/>
                          </a:solidFill>
                          <a:effectLst/>
                          <a:latin typeface="Calibri"/>
                        </a:rPr>
                        <a:t>14.1%</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Village of Sauk City</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589</a:t>
                      </a:r>
                    </a:p>
                  </a:txBody>
                  <a:tcPr marL="9525" marR="9525" marT="9525" marB="0" anchor="ctr"/>
                </a:tc>
                <a:tc>
                  <a:txBody>
                    <a:bodyPr/>
                    <a:lstStyle/>
                    <a:p>
                      <a:pPr algn="r" fontAlgn="ctr"/>
                      <a:r>
                        <a:rPr lang="en-US" sz="1700" b="0" i="0" u="none" strike="noStrike" dirty="0" smtClean="0">
                          <a:solidFill>
                            <a:schemeClr val="tx1"/>
                          </a:solidFill>
                          <a:effectLst/>
                          <a:latin typeface="Calibri"/>
                        </a:rPr>
                        <a:t>13.5%</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City of Baraboo</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164</a:t>
                      </a:r>
                    </a:p>
                  </a:txBody>
                  <a:tcPr marL="9525" marR="9525" marT="9525" marB="0" anchor="ctr"/>
                </a:tc>
                <a:tc>
                  <a:txBody>
                    <a:bodyPr/>
                    <a:lstStyle/>
                    <a:p>
                      <a:pPr algn="r" fontAlgn="ctr"/>
                      <a:r>
                        <a:rPr lang="en-US" sz="1700" b="0" i="0" u="none" strike="noStrike" dirty="0" smtClean="0">
                          <a:solidFill>
                            <a:schemeClr val="tx1"/>
                          </a:solidFill>
                          <a:effectLst/>
                          <a:latin typeface="Calibri"/>
                        </a:rPr>
                        <a:t>3.8%</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City of Madison</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142</a:t>
                      </a:r>
                    </a:p>
                  </a:txBody>
                  <a:tcPr marL="9525" marR="9525" marT="9525" marB="0" anchor="ctr"/>
                </a:tc>
                <a:tc>
                  <a:txBody>
                    <a:bodyPr/>
                    <a:lstStyle/>
                    <a:p>
                      <a:pPr algn="r" fontAlgn="ctr"/>
                      <a:r>
                        <a:rPr lang="en-US" sz="1700" b="0" i="0" u="none" strike="noStrike" dirty="0" smtClean="0">
                          <a:solidFill>
                            <a:schemeClr val="tx1"/>
                          </a:solidFill>
                          <a:effectLst/>
                          <a:latin typeface="Calibri"/>
                        </a:rPr>
                        <a:t>3.3%</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fr-FR" sz="1700" b="0" i="0" u="none" strike="noStrike" dirty="0" smtClean="0">
                          <a:solidFill>
                            <a:schemeClr val="tx1"/>
                          </a:solidFill>
                          <a:effectLst/>
                          <a:latin typeface="Calibri"/>
                        </a:rPr>
                        <a:t>Town of Prairie </a:t>
                      </a:r>
                      <a:r>
                        <a:rPr lang="fr-FR" sz="1700" b="0" i="0" u="none" strike="noStrike" dirty="0">
                          <a:solidFill>
                            <a:schemeClr val="tx1"/>
                          </a:solidFill>
                          <a:effectLst/>
                          <a:latin typeface="Calibri"/>
                        </a:rPr>
                        <a:t>du </a:t>
                      </a:r>
                      <a:r>
                        <a:rPr lang="fr-FR" sz="1700" b="0" i="0" u="none" strike="noStrike" dirty="0" smtClean="0">
                          <a:solidFill>
                            <a:schemeClr val="tx1"/>
                          </a:solidFill>
                          <a:effectLst/>
                          <a:latin typeface="Calibri"/>
                        </a:rPr>
                        <a:t>Sac</a:t>
                      </a:r>
                      <a:endParaRPr lang="fr-FR"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140</a:t>
                      </a:r>
                    </a:p>
                  </a:txBody>
                  <a:tcPr marL="9525" marR="9525" marT="9525" marB="0" anchor="ctr"/>
                </a:tc>
                <a:tc>
                  <a:txBody>
                    <a:bodyPr/>
                    <a:lstStyle/>
                    <a:p>
                      <a:pPr algn="r" fontAlgn="ctr"/>
                      <a:r>
                        <a:rPr lang="en-US" sz="1700" b="0" i="0" u="none" strike="noStrike" dirty="0" smtClean="0">
                          <a:solidFill>
                            <a:schemeClr val="tx1"/>
                          </a:solidFill>
                          <a:effectLst/>
                          <a:latin typeface="Calibri"/>
                        </a:rPr>
                        <a:t>3.2%</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Roxbury</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116</a:t>
                      </a:r>
                    </a:p>
                  </a:txBody>
                  <a:tcPr marL="9525" marR="9525" marT="9525" marB="0" anchor="ctr"/>
                </a:tc>
                <a:tc>
                  <a:txBody>
                    <a:bodyPr/>
                    <a:lstStyle/>
                    <a:p>
                      <a:pPr algn="r" fontAlgn="ctr"/>
                      <a:r>
                        <a:rPr lang="en-US" sz="1700" b="0" i="0" u="none" strike="noStrike" dirty="0" smtClean="0">
                          <a:solidFill>
                            <a:schemeClr val="tx1"/>
                          </a:solidFill>
                          <a:effectLst/>
                          <a:latin typeface="Calibri"/>
                        </a:rPr>
                        <a:t>2.7%</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City of Lodi</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112</a:t>
                      </a:r>
                    </a:p>
                  </a:txBody>
                  <a:tcPr marL="9525" marR="9525" marT="9525" marB="0" anchor="ctr"/>
                </a:tc>
                <a:tc>
                  <a:txBody>
                    <a:bodyPr/>
                    <a:lstStyle/>
                    <a:p>
                      <a:pPr algn="r" fontAlgn="ctr"/>
                      <a:r>
                        <a:rPr lang="en-US" sz="1700" b="0" i="0" u="none" strike="noStrike" dirty="0" smtClean="0">
                          <a:solidFill>
                            <a:schemeClr val="tx1"/>
                          </a:solidFill>
                          <a:effectLst/>
                          <a:latin typeface="Calibri"/>
                        </a:rPr>
                        <a:t>2.6%</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Honey Creek</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104</a:t>
                      </a:r>
                    </a:p>
                  </a:txBody>
                  <a:tcPr marL="9525" marR="9525" marT="9525" marB="0" anchor="ctr"/>
                </a:tc>
                <a:tc>
                  <a:txBody>
                    <a:bodyPr/>
                    <a:lstStyle/>
                    <a:p>
                      <a:pPr algn="r" fontAlgn="ctr"/>
                      <a:r>
                        <a:rPr lang="en-US" sz="1700" b="0" i="0" u="none" strike="noStrike" dirty="0" smtClean="0">
                          <a:solidFill>
                            <a:schemeClr val="tx1"/>
                          </a:solidFill>
                          <a:effectLst/>
                          <a:latin typeface="Calibri"/>
                        </a:rPr>
                        <a:t>2.4%</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Cross Plains</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84</a:t>
                      </a:r>
                    </a:p>
                  </a:txBody>
                  <a:tcPr marL="9525" marR="9525" marT="9525" marB="0" anchor="ctr"/>
                </a:tc>
                <a:tc>
                  <a:txBody>
                    <a:bodyPr/>
                    <a:lstStyle/>
                    <a:p>
                      <a:pPr algn="r" fontAlgn="ctr"/>
                      <a:r>
                        <a:rPr lang="en-US" sz="1700" b="0" i="0" u="none" strike="noStrike" dirty="0" smtClean="0">
                          <a:solidFill>
                            <a:schemeClr val="tx1"/>
                          </a:solidFill>
                          <a:effectLst/>
                          <a:latin typeface="Calibri"/>
                        </a:rPr>
                        <a:t>1.9%</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smtClean="0">
                          <a:solidFill>
                            <a:schemeClr val="tx1"/>
                          </a:solidFill>
                          <a:effectLst/>
                          <a:latin typeface="Calibri"/>
                        </a:rPr>
                        <a:t>Town of Sumpter</a:t>
                      </a:r>
                      <a:endParaRPr lang="en-US" sz="1700" b="0" i="0" u="none" strike="noStrike" dirty="0">
                        <a:solidFill>
                          <a:schemeClr val="tx1"/>
                        </a:solidFill>
                        <a:effectLst/>
                        <a:latin typeface="Calibri"/>
                      </a:endParaRPr>
                    </a:p>
                  </a:txBody>
                  <a:tcPr marL="9525" marR="9525" marT="9525" marB="0" anchor="ctr"/>
                </a:tc>
                <a:tc>
                  <a:txBody>
                    <a:bodyPr/>
                    <a:lstStyle/>
                    <a:p>
                      <a:pPr algn="r" fontAlgn="ctr"/>
                      <a:r>
                        <a:rPr lang="en-US" sz="1700" b="0" i="0" u="none" strike="noStrike" dirty="0">
                          <a:solidFill>
                            <a:schemeClr val="tx1"/>
                          </a:solidFill>
                          <a:effectLst/>
                          <a:latin typeface="Calibri"/>
                        </a:rPr>
                        <a:t>78</a:t>
                      </a:r>
                    </a:p>
                  </a:txBody>
                  <a:tcPr marL="9525" marR="9525" marT="9525" marB="0" anchor="ctr"/>
                </a:tc>
                <a:tc>
                  <a:txBody>
                    <a:bodyPr/>
                    <a:lstStyle/>
                    <a:p>
                      <a:pPr algn="r" fontAlgn="ctr"/>
                      <a:r>
                        <a:rPr lang="en-US" sz="1700" b="0" i="0" u="none" strike="noStrike" dirty="0" smtClean="0">
                          <a:solidFill>
                            <a:schemeClr val="tx1"/>
                          </a:solidFill>
                          <a:effectLst/>
                          <a:latin typeface="Calibri"/>
                        </a:rPr>
                        <a:t>1.8%</a:t>
                      </a:r>
                      <a:endParaRPr lang="en-US" sz="1700" b="0" i="0" u="none" strike="noStrike" dirty="0">
                        <a:solidFill>
                          <a:schemeClr val="tx1"/>
                        </a:solidFill>
                        <a:effectLst/>
                        <a:latin typeface="Calibri"/>
                      </a:endParaRPr>
                    </a:p>
                  </a:txBody>
                  <a:tcPr marL="9525" marR="9525" marT="9525" marB="0" anchor="ctr"/>
                </a:tc>
              </a:tr>
              <a:tr h="395077">
                <a:tc>
                  <a:txBody>
                    <a:bodyPr/>
                    <a:lstStyle/>
                    <a:p>
                      <a:pPr algn="l" fontAlgn="ctr"/>
                      <a:r>
                        <a:rPr lang="en-US" sz="1700" b="0" i="0" u="none" strike="noStrike" dirty="0">
                          <a:solidFill>
                            <a:schemeClr val="tx1"/>
                          </a:solidFill>
                          <a:effectLst/>
                          <a:latin typeface="Calibri"/>
                        </a:rPr>
                        <a:t>All Other Locations</a:t>
                      </a:r>
                    </a:p>
                  </a:txBody>
                  <a:tcPr marL="9525" marR="9525" marT="9525" marB="0" anchor="ctr"/>
                </a:tc>
                <a:tc>
                  <a:txBody>
                    <a:bodyPr/>
                    <a:lstStyle/>
                    <a:p>
                      <a:pPr algn="r" fontAlgn="ctr"/>
                      <a:r>
                        <a:rPr lang="en-US" sz="1700" b="0" i="0" u="none" strike="noStrike" dirty="0">
                          <a:solidFill>
                            <a:schemeClr val="tx1"/>
                          </a:solidFill>
                          <a:effectLst/>
                          <a:latin typeface="Calibri"/>
                        </a:rPr>
                        <a:t>2,217</a:t>
                      </a:r>
                    </a:p>
                  </a:txBody>
                  <a:tcPr marL="9525" marR="9525" marT="9525" marB="0" anchor="ctr"/>
                </a:tc>
                <a:tc>
                  <a:txBody>
                    <a:bodyPr/>
                    <a:lstStyle/>
                    <a:p>
                      <a:pPr algn="r" fontAlgn="ctr"/>
                      <a:r>
                        <a:rPr lang="en-US" sz="1700" b="0" i="0" u="none" strike="noStrike" dirty="0" smtClean="0">
                          <a:solidFill>
                            <a:schemeClr val="tx1"/>
                          </a:solidFill>
                          <a:effectLst/>
                          <a:latin typeface="Calibri"/>
                        </a:rPr>
                        <a:t>50.8%</a:t>
                      </a:r>
                      <a:endParaRPr lang="en-US" sz="1700" b="0" i="0" u="none" strike="noStrike" dirty="0">
                        <a:solidFill>
                          <a:schemeClr val="tx1"/>
                        </a:solidFill>
                        <a:effectLst/>
                        <a:latin typeface="Calibri"/>
                      </a:endParaRPr>
                    </a:p>
                  </a:txBody>
                  <a:tcPr marL="9525" marR="9525" marT="9525"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1501809"/>
              </p:ext>
            </p:extLst>
          </p:nvPr>
        </p:nvGraphicFramePr>
        <p:xfrm>
          <a:off x="4648200" y="1736223"/>
          <a:ext cx="4343400" cy="4740768"/>
        </p:xfrm>
        <a:graphic>
          <a:graphicData uri="http://schemas.openxmlformats.org/drawingml/2006/table">
            <a:tbl>
              <a:tblPr firstRow="1" bandRow="1">
                <a:tableStyleId>{3B4B98B0-60AC-42C2-AFA5-B58CD77FA1E5}</a:tableStyleId>
              </a:tblPr>
              <a:tblGrid>
                <a:gridCol w="2527069"/>
                <a:gridCol w="947651"/>
                <a:gridCol w="868680"/>
              </a:tblGrid>
              <a:tr h="395064">
                <a:tc>
                  <a:txBody>
                    <a:bodyPr/>
                    <a:lstStyle/>
                    <a:p>
                      <a:pPr algn="l" fontAlgn="b"/>
                      <a:r>
                        <a:rPr lang="en-US" sz="1700" b="1" i="0" u="none" strike="noStrike" dirty="0" smtClean="0">
                          <a:latin typeface="Calibri" pitchFamily="34" charset="0"/>
                          <a:cs typeface="Calibri" pitchFamily="34" charset="0"/>
                        </a:rPr>
                        <a:t>Place</a:t>
                      </a:r>
                      <a:r>
                        <a:rPr lang="en-US" sz="1700" b="1" i="0" u="none" strike="noStrike" baseline="0" dirty="0" smtClean="0">
                          <a:latin typeface="Calibri" pitchFamily="34" charset="0"/>
                          <a:cs typeface="Calibri" pitchFamily="34" charset="0"/>
                        </a:rPr>
                        <a:t> of Employment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b="1" u="none" strike="noStrike" dirty="0">
                          <a:latin typeface="Calibri" pitchFamily="34" charset="0"/>
                          <a:cs typeface="Calibri" pitchFamily="34" charset="0"/>
                        </a:rPr>
                        <a:t>Count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b="1" u="none" strike="noStrike" dirty="0">
                          <a:latin typeface="Calibri" pitchFamily="34" charset="0"/>
                          <a:cs typeface="Calibri" pitchFamily="34" charset="0"/>
                        </a:rPr>
                        <a:t>Share</a:t>
                      </a:r>
                      <a:endParaRPr lang="en-US" sz="1700" b="1" i="0" u="none" strike="noStrike" dirty="0">
                        <a:latin typeface="Calibri" pitchFamily="34" charset="0"/>
                        <a:cs typeface="Calibri" pitchFamily="34" charset="0"/>
                      </a:endParaRPr>
                    </a:p>
                  </a:txBody>
                  <a:tcPr marL="9525" marR="9525" marT="9525" marB="0" anchor="ctr"/>
                </a:tc>
              </a:tr>
              <a:tr h="395064">
                <a:tc>
                  <a:txBody>
                    <a:bodyPr/>
                    <a:lstStyle/>
                    <a:p>
                      <a:r>
                        <a:rPr lang="en-US" sz="1700" dirty="0" smtClean="0">
                          <a:latin typeface="Calibri" panose="020F0502020204030204" pitchFamily="34" charset="0"/>
                        </a:rPr>
                        <a:t>City of Madison</a:t>
                      </a:r>
                      <a:endParaRPr lang="en-US" sz="1700" dirty="0">
                        <a:latin typeface="Calibri" panose="020F0502020204030204" pitchFamily="34" charset="0"/>
                      </a:endParaRPr>
                    </a:p>
                  </a:txBody>
                  <a:tcPr anchor="ctr"/>
                </a:tc>
                <a:tc>
                  <a:txBody>
                    <a:bodyPr/>
                    <a:lstStyle/>
                    <a:p>
                      <a:pPr algn="r"/>
                      <a:r>
                        <a:rPr lang="en-US" sz="1700" dirty="0">
                          <a:latin typeface="Calibri" panose="020F0502020204030204" pitchFamily="34" charset="0"/>
                        </a:rPr>
                        <a:t>953</a:t>
                      </a:r>
                    </a:p>
                  </a:txBody>
                  <a:tcPr anchor="ctr"/>
                </a:tc>
                <a:tc>
                  <a:txBody>
                    <a:bodyPr/>
                    <a:lstStyle/>
                    <a:p>
                      <a:pPr algn="r"/>
                      <a:r>
                        <a:rPr lang="en-US" sz="1700" dirty="0">
                          <a:latin typeface="Calibri" panose="020F0502020204030204" pitchFamily="34" charset="0"/>
                        </a:rPr>
                        <a:t>22.0%</a:t>
                      </a:r>
                    </a:p>
                  </a:txBody>
                  <a:tcPr anchor="ctr"/>
                </a:tc>
              </a:tr>
              <a:tr h="395064">
                <a:tc>
                  <a:txBody>
                    <a:bodyPr/>
                    <a:lstStyle/>
                    <a:p>
                      <a:pPr algn="l" fontAlgn="ctr"/>
                      <a:r>
                        <a:rPr lang="en-US" sz="1700" b="0" i="0" u="none" strike="noStrike" dirty="0" smtClean="0">
                          <a:solidFill>
                            <a:schemeClr val="tx1"/>
                          </a:solidFill>
                          <a:effectLst/>
                          <a:latin typeface="Calibri"/>
                        </a:rPr>
                        <a:t>Village of Sauk City</a:t>
                      </a:r>
                      <a:endParaRPr lang="en-US" sz="1700" b="0" i="0" u="none" strike="noStrike" dirty="0">
                        <a:solidFill>
                          <a:schemeClr val="tx1"/>
                        </a:solidFill>
                        <a:effectLst/>
                        <a:latin typeface="Calibri"/>
                      </a:endParaRPr>
                    </a:p>
                  </a:txBody>
                  <a:tcPr anchor="ctr"/>
                </a:tc>
                <a:tc>
                  <a:txBody>
                    <a:bodyPr/>
                    <a:lstStyle/>
                    <a:p>
                      <a:pPr algn="r"/>
                      <a:r>
                        <a:rPr lang="en-US" sz="1700" dirty="0">
                          <a:latin typeface="Calibri" panose="020F0502020204030204" pitchFamily="34" charset="0"/>
                        </a:rPr>
                        <a:t>624</a:t>
                      </a:r>
                    </a:p>
                  </a:txBody>
                  <a:tcPr anchor="ctr"/>
                </a:tc>
                <a:tc>
                  <a:txBody>
                    <a:bodyPr/>
                    <a:lstStyle/>
                    <a:p>
                      <a:pPr algn="r"/>
                      <a:r>
                        <a:rPr lang="en-US" sz="1700" dirty="0">
                          <a:latin typeface="Calibri" panose="020F0502020204030204" pitchFamily="34" charset="0"/>
                        </a:rPr>
                        <a:t>14.4%</a:t>
                      </a:r>
                    </a:p>
                  </a:txBody>
                  <a:tcPr anchor="ctr"/>
                </a:tc>
              </a:tr>
              <a:tr h="395064">
                <a:tc>
                  <a:txBody>
                    <a:bodyPr/>
                    <a:lstStyle/>
                    <a:p>
                      <a:pPr algn="l" fontAlgn="ctr"/>
                      <a:r>
                        <a:rPr lang="fr-FR" sz="1700" b="0" i="0" u="none" strike="noStrike" dirty="0" smtClean="0">
                          <a:solidFill>
                            <a:schemeClr val="tx1"/>
                          </a:solidFill>
                          <a:effectLst/>
                          <a:latin typeface="Calibri"/>
                        </a:rPr>
                        <a:t>Village of Prairie du Sac</a:t>
                      </a:r>
                      <a:endParaRPr lang="fr-FR" sz="1700" b="0" i="0" u="none" strike="noStrike" dirty="0">
                        <a:solidFill>
                          <a:schemeClr val="tx1"/>
                        </a:solidFill>
                        <a:effectLst/>
                        <a:latin typeface="Calibri"/>
                      </a:endParaRPr>
                    </a:p>
                  </a:txBody>
                  <a:tcPr anchor="ctr"/>
                </a:tc>
                <a:tc>
                  <a:txBody>
                    <a:bodyPr/>
                    <a:lstStyle/>
                    <a:p>
                      <a:pPr algn="r"/>
                      <a:r>
                        <a:rPr lang="en-US" sz="1700" dirty="0">
                          <a:latin typeface="Calibri" panose="020F0502020204030204" pitchFamily="34" charset="0"/>
                        </a:rPr>
                        <a:t>581</a:t>
                      </a:r>
                    </a:p>
                  </a:txBody>
                  <a:tcPr anchor="ctr"/>
                </a:tc>
                <a:tc>
                  <a:txBody>
                    <a:bodyPr/>
                    <a:lstStyle/>
                    <a:p>
                      <a:pPr algn="r"/>
                      <a:r>
                        <a:rPr lang="en-US" sz="1700" dirty="0">
                          <a:latin typeface="Calibri" panose="020F0502020204030204" pitchFamily="34" charset="0"/>
                        </a:rPr>
                        <a:t>13.4%</a:t>
                      </a:r>
                    </a:p>
                  </a:txBody>
                  <a:tcPr anchor="ctr"/>
                </a:tc>
              </a:tr>
              <a:tr h="395064">
                <a:tc>
                  <a:txBody>
                    <a:bodyPr/>
                    <a:lstStyle/>
                    <a:p>
                      <a:pPr algn="l" fontAlgn="ctr"/>
                      <a:r>
                        <a:rPr lang="fr-FR" sz="1700" b="0" i="0" u="none" strike="noStrike" dirty="0" smtClean="0">
                          <a:solidFill>
                            <a:schemeClr val="tx1"/>
                          </a:solidFill>
                          <a:effectLst/>
                          <a:latin typeface="Calibri"/>
                        </a:rPr>
                        <a:t>Town of Prairie du Sac</a:t>
                      </a:r>
                      <a:endParaRPr lang="fr-FR" sz="1700" b="0" i="0" u="none" strike="noStrike" dirty="0">
                        <a:solidFill>
                          <a:schemeClr val="tx1"/>
                        </a:solidFill>
                        <a:effectLst/>
                        <a:latin typeface="Calibri"/>
                      </a:endParaRPr>
                    </a:p>
                  </a:txBody>
                  <a:tcPr anchor="ctr"/>
                </a:tc>
                <a:tc>
                  <a:txBody>
                    <a:bodyPr/>
                    <a:lstStyle/>
                    <a:p>
                      <a:pPr algn="r"/>
                      <a:r>
                        <a:rPr lang="en-US" sz="1700" dirty="0">
                          <a:latin typeface="Calibri" panose="020F0502020204030204" pitchFamily="34" charset="0"/>
                        </a:rPr>
                        <a:t>247</a:t>
                      </a:r>
                    </a:p>
                  </a:txBody>
                  <a:tcPr anchor="ctr"/>
                </a:tc>
                <a:tc>
                  <a:txBody>
                    <a:bodyPr/>
                    <a:lstStyle/>
                    <a:p>
                      <a:pPr algn="r"/>
                      <a:r>
                        <a:rPr lang="en-US" sz="1700" dirty="0">
                          <a:latin typeface="Calibri" panose="020F0502020204030204" pitchFamily="34" charset="0"/>
                        </a:rPr>
                        <a:t>5.7%</a:t>
                      </a:r>
                    </a:p>
                  </a:txBody>
                  <a:tcPr anchor="ctr"/>
                </a:tc>
              </a:tr>
              <a:tr h="395064">
                <a:tc>
                  <a:txBody>
                    <a:bodyPr/>
                    <a:lstStyle/>
                    <a:p>
                      <a:pPr algn="l" fontAlgn="ctr"/>
                      <a:r>
                        <a:rPr lang="en-US" sz="1700" b="0" i="0" u="none" strike="noStrike" dirty="0" smtClean="0">
                          <a:solidFill>
                            <a:schemeClr val="tx1"/>
                          </a:solidFill>
                          <a:effectLst/>
                          <a:latin typeface="Calibri"/>
                        </a:rPr>
                        <a:t>City of Baraboo</a:t>
                      </a:r>
                      <a:endParaRPr lang="en-US" sz="1700" b="0" i="0" u="none" strike="noStrike" dirty="0">
                        <a:solidFill>
                          <a:schemeClr val="tx1"/>
                        </a:solidFill>
                        <a:effectLst/>
                        <a:latin typeface="Calibri"/>
                      </a:endParaRPr>
                    </a:p>
                  </a:txBody>
                  <a:tcPr anchor="ctr"/>
                </a:tc>
                <a:tc>
                  <a:txBody>
                    <a:bodyPr/>
                    <a:lstStyle/>
                    <a:p>
                      <a:pPr algn="r"/>
                      <a:r>
                        <a:rPr lang="en-US" sz="1700" dirty="0">
                          <a:latin typeface="Calibri" panose="020F0502020204030204" pitchFamily="34" charset="0"/>
                        </a:rPr>
                        <a:t>205</a:t>
                      </a:r>
                    </a:p>
                  </a:txBody>
                  <a:tcPr anchor="ctr"/>
                </a:tc>
                <a:tc>
                  <a:txBody>
                    <a:bodyPr/>
                    <a:lstStyle/>
                    <a:p>
                      <a:pPr algn="r"/>
                      <a:r>
                        <a:rPr lang="en-US" sz="1700" dirty="0">
                          <a:latin typeface="Calibri" panose="020F0502020204030204" pitchFamily="34" charset="0"/>
                        </a:rPr>
                        <a:t>4.7%</a:t>
                      </a:r>
                    </a:p>
                  </a:txBody>
                  <a:tcPr anchor="ctr"/>
                </a:tc>
              </a:tr>
              <a:tr h="395064">
                <a:tc>
                  <a:txBody>
                    <a:bodyPr/>
                    <a:lstStyle/>
                    <a:p>
                      <a:r>
                        <a:rPr lang="en-US" sz="1700" dirty="0" smtClean="0">
                          <a:latin typeface="Calibri" panose="020F0502020204030204" pitchFamily="34" charset="0"/>
                        </a:rPr>
                        <a:t>City of Middleton</a:t>
                      </a:r>
                      <a:endParaRPr lang="en-US" sz="1700" dirty="0">
                        <a:latin typeface="Calibri" panose="020F0502020204030204" pitchFamily="34" charset="0"/>
                      </a:endParaRPr>
                    </a:p>
                  </a:txBody>
                  <a:tcPr anchor="ctr"/>
                </a:tc>
                <a:tc>
                  <a:txBody>
                    <a:bodyPr/>
                    <a:lstStyle/>
                    <a:p>
                      <a:pPr algn="r"/>
                      <a:r>
                        <a:rPr lang="en-US" sz="1700" dirty="0">
                          <a:latin typeface="Calibri" panose="020F0502020204030204" pitchFamily="34" charset="0"/>
                        </a:rPr>
                        <a:t>200</a:t>
                      </a:r>
                    </a:p>
                  </a:txBody>
                  <a:tcPr anchor="ctr"/>
                </a:tc>
                <a:tc>
                  <a:txBody>
                    <a:bodyPr/>
                    <a:lstStyle/>
                    <a:p>
                      <a:pPr algn="r"/>
                      <a:r>
                        <a:rPr lang="en-US" sz="1700" dirty="0">
                          <a:latin typeface="Calibri" panose="020F0502020204030204" pitchFamily="34" charset="0"/>
                        </a:rPr>
                        <a:t>4.6%</a:t>
                      </a:r>
                    </a:p>
                  </a:txBody>
                  <a:tcPr anchor="ctr"/>
                </a:tc>
              </a:tr>
              <a:tr h="395064">
                <a:tc>
                  <a:txBody>
                    <a:bodyPr/>
                    <a:lstStyle/>
                    <a:p>
                      <a:r>
                        <a:rPr lang="en-US" sz="1700" dirty="0" smtClean="0">
                          <a:latin typeface="Calibri" panose="020F0502020204030204" pitchFamily="34" charset="0"/>
                        </a:rPr>
                        <a:t>City of Milwaukee</a:t>
                      </a:r>
                      <a:endParaRPr lang="en-US" sz="1700" dirty="0">
                        <a:latin typeface="Calibri" panose="020F0502020204030204" pitchFamily="34" charset="0"/>
                      </a:endParaRPr>
                    </a:p>
                  </a:txBody>
                  <a:tcPr anchor="ctr"/>
                </a:tc>
                <a:tc>
                  <a:txBody>
                    <a:bodyPr/>
                    <a:lstStyle/>
                    <a:p>
                      <a:pPr algn="r"/>
                      <a:r>
                        <a:rPr lang="en-US" sz="1700" dirty="0">
                          <a:latin typeface="Calibri" panose="020F0502020204030204" pitchFamily="34" charset="0"/>
                        </a:rPr>
                        <a:t>100</a:t>
                      </a:r>
                    </a:p>
                  </a:txBody>
                  <a:tcPr anchor="ctr"/>
                </a:tc>
                <a:tc>
                  <a:txBody>
                    <a:bodyPr/>
                    <a:lstStyle/>
                    <a:p>
                      <a:pPr algn="r"/>
                      <a:r>
                        <a:rPr lang="en-US" sz="1700" dirty="0">
                          <a:latin typeface="Calibri" panose="020F0502020204030204" pitchFamily="34" charset="0"/>
                        </a:rPr>
                        <a:t>2.3%</a:t>
                      </a:r>
                    </a:p>
                  </a:txBody>
                  <a:tcPr anchor="ctr"/>
                </a:tc>
              </a:tr>
              <a:tr h="395064">
                <a:tc>
                  <a:txBody>
                    <a:bodyPr/>
                    <a:lstStyle/>
                    <a:p>
                      <a:r>
                        <a:rPr lang="en-US" sz="1700" dirty="0" smtClean="0">
                          <a:latin typeface="Calibri" panose="020F0502020204030204" pitchFamily="34" charset="0"/>
                        </a:rPr>
                        <a:t>Village of Waunakee</a:t>
                      </a:r>
                      <a:endParaRPr lang="en-US" sz="1700" dirty="0">
                        <a:latin typeface="Calibri" panose="020F0502020204030204" pitchFamily="34" charset="0"/>
                      </a:endParaRPr>
                    </a:p>
                  </a:txBody>
                  <a:tcPr anchor="ctr"/>
                </a:tc>
                <a:tc>
                  <a:txBody>
                    <a:bodyPr/>
                    <a:lstStyle/>
                    <a:p>
                      <a:pPr algn="r"/>
                      <a:r>
                        <a:rPr lang="en-US" sz="1700" dirty="0">
                          <a:latin typeface="Calibri" panose="020F0502020204030204" pitchFamily="34" charset="0"/>
                        </a:rPr>
                        <a:t>77</a:t>
                      </a:r>
                    </a:p>
                  </a:txBody>
                  <a:tcPr anchor="ctr"/>
                </a:tc>
                <a:tc>
                  <a:txBody>
                    <a:bodyPr/>
                    <a:lstStyle/>
                    <a:p>
                      <a:pPr algn="r"/>
                      <a:r>
                        <a:rPr lang="en-US" sz="1700" dirty="0">
                          <a:latin typeface="Calibri" panose="020F0502020204030204" pitchFamily="34" charset="0"/>
                        </a:rPr>
                        <a:t>1.8%</a:t>
                      </a:r>
                    </a:p>
                  </a:txBody>
                  <a:tcPr anchor="ctr"/>
                </a:tc>
              </a:tr>
              <a:tr h="395064">
                <a:tc>
                  <a:txBody>
                    <a:bodyPr/>
                    <a:lstStyle/>
                    <a:p>
                      <a:pPr algn="l" fontAlgn="ctr"/>
                      <a:r>
                        <a:rPr lang="en-US" sz="1700" b="0" i="0" u="none" strike="noStrike" dirty="0" smtClean="0">
                          <a:solidFill>
                            <a:schemeClr val="tx1"/>
                          </a:solidFill>
                          <a:effectLst/>
                          <a:latin typeface="Calibri"/>
                        </a:rPr>
                        <a:t>City of Lodi</a:t>
                      </a:r>
                      <a:endParaRPr lang="en-US" sz="1700" b="0" i="0" u="none" strike="noStrike" dirty="0">
                        <a:solidFill>
                          <a:schemeClr val="tx1"/>
                        </a:solidFill>
                        <a:effectLst/>
                        <a:latin typeface="Calibri"/>
                      </a:endParaRPr>
                    </a:p>
                  </a:txBody>
                  <a:tcPr anchor="ctr"/>
                </a:tc>
                <a:tc>
                  <a:txBody>
                    <a:bodyPr/>
                    <a:lstStyle/>
                    <a:p>
                      <a:pPr algn="r"/>
                      <a:r>
                        <a:rPr lang="en-US" sz="1700" dirty="0">
                          <a:latin typeface="Calibri" panose="020F0502020204030204" pitchFamily="34" charset="0"/>
                        </a:rPr>
                        <a:t>58</a:t>
                      </a:r>
                    </a:p>
                  </a:txBody>
                  <a:tcPr anchor="ctr"/>
                </a:tc>
                <a:tc>
                  <a:txBody>
                    <a:bodyPr/>
                    <a:lstStyle/>
                    <a:p>
                      <a:pPr algn="r"/>
                      <a:r>
                        <a:rPr lang="en-US" sz="1700" dirty="0">
                          <a:latin typeface="Calibri" panose="020F0502020204030204" pitchFamily="34" charset="0"/>
                        </a:rPr>
                        <a:t>1.3%</a:t>
                      </a:r>
                    </a:p>
                  </a:txBody>
                  <a:tcPr anchor="ctr"/>
                </a:tc>
              </a:tr>
              <a:tr h="395064">
                <a:tc>
                  <a:txBody>
                    <a:bodyPr/>
                    <a:lstStyle/>
                    <a:p>
                      <a:r>
                        <a:rPr lang="en-US" sz="1700" dirty="0" smtClean="0">
                          <a:latin typeface="Calibri" panose="020F0502020204030204" pitchFamily="34" charset="0"/>
                        </a:rPr>
                        <a:t>City of Wisconsin Dells</a:t>
                      </a:r>
                      <a:endParaRPr lang="en-US" sz="1700" dirty="0">
                        <a:latin typeface="Calibri" panose="020F0502020204030204" pitchFamily="34" charset="0"/>
                      </a:endParaRPr>
                    </a:p>
                  </a:txBody>
                  <a:tcPr anchor="ctr"/>
                </a:tc>
                <a:tc>
                  <a:txBody>
                    <a:bodyPr/>
                    <a:lstStyle/>
                    <a:p>
                      <a:pPr algn="r"/>
                      <a:r>
                        <a:rPr lang="en-US" sz="1700" dirty="0">
                          <a:latin typeface="Calibri" panose="020F0502020204030204" pitchFamily="34" charset="0"/>
                        </a:rPr>
                        <a:t>42</a:t>
                      </a:r>
                    </a:p>
                  </a:txBody>
                  <a:tcPr anchor="ctr"/>
                </a:tc>
                <a:tc>
                  <a:txBody>
                    <a:bodyPr/>
                    <a:lstStyle/>
                    <a:p>
                      <a:pPr algn="r"/>
                      <a:r>
                        <a:rPr lang="en-US" sz="1700" dirty="0">
                          <a:latin typeface="Calibri" panose="020F0502020204030204" pitchFamily="34" charset="0"/>
                        </a:rPr>
                        <a:t>1.0%</a:t>
                      </a:r>
                    </a:p>
                  </a:txBody>
                  <a:tcPr anchor="ctr"/>
                </a:tc>
              </a:tr>
              <a:tr h="395064">
                <a:tc>
                  <a:txBody>
                    <a:bodyPr/>
                    <a:lstStyle/>
                    <a:p>
                      <a:r>
                        <a:rPr lang="en-US" sz="1700" dirty="0">
                          <a:latin typeface="Calibri" panose="020F0502020204030204" pitchFamily="34" charset="0"/>
                        </a:rPr>
                        <a:t>All Other Locations</a:t>
                      </a:r>
                    </a:p>
                  </a:txBody>
                  <a:tcPr anchor="ctr"/>
                </a:tc>
                <a:tc>
                  <a:txBody>
                    <a:bodyPr/>
                    <a:lstStyle/>
                    <a:p>
                      <a:pPr algn="r"/>
                      <a:r>
                        <a:rPr lang="en-US" sz="1700" dirty="0">
                          <a:latin typeface="Calibri" panose="020F0502020204030204" pitchFamily="34" charset="0"/>
                        </a:rPr>
                        <a:t>1,250</a:t>
                      </a:r>
                    </a:p>
                  </a:txBody>
                  <a:tcPr anchor="ctr"/>
                </a:tc>
                <a:tc>
                  <a:txBody>
                    <a:bodyPr/>
                    <a:lstStyle/>
                    <a:p>
                      <a:pPr algn="r"/>
                      <a:r>
                        <a:rPr lang="en-US" sz="1700" dirty="0">
                          <a:latin typeface="Calibri" panose="020F0502020204030204" pitchFamily="34" charset="0"/>
                        </a:rPr>
                        <a:t>28.8%</a:t>
                      </a:r>
                    </a:p>
                  </a:txBody>
                  <a:tcPr anchor="ctr"/>
                </a:tc>
              </a:tr>
            </a:tbl>
          </a:graphicData>
        </a:graphic>
      </p:graphicFrame>
      <p:sp>
        <p:nvSpPr>
          <p:cNvPr id="5" name="TextBox 4"/>
          <p:cNvSpPr txBox="1"/>
          <p:nvPr/>
        </p:nvSpPr>
        <p:spPr>
          <a:xfrm>
            <a:off x="76200" y="1046872"/>
            <a:ext cx="4589226" cy="615553"/>
          </a:xfrm>
          <a:prstGeom prst="rect">
            <a:avLst/>
          </a:prstGeom>
          <a:noFill/>
        </p:spPr>
        <p:txBody>
          <a:bodyPr wrap="square" rtlCol="0">
            <a:spAutoFit/>
          </a:bodyPr>
          <a:lstStyle/>
          <a:p>
            <a:r>
              <a:rPr lang="en-US" sz="1700" b="1" dirty="0" smtClean="0">
                <a:latin typeface="Calibri" pitchFamily="34" charset="0"/>
              </a:rPr>
              <a:t>Employees Working in Sauk City/Prairie du Sac</a:t>
            </a:r>
          </a:p>
          <a:p>
            <a:r>
              <a:rPr lang="en-US" sz="1700" b="1" i="1" dirty="0" smtClean="0">
                <a:latin typeface="Calibri" pitchFamily="34" charset="0"/>
              </a:rPr>
              <a:t>(n = 4,362) </a:t>
            </a:r>
            <a:r>
              <a:rPr lang="en-US" sz="1700" b="1" dirty="0" smtClean="0">
                <a:latin typeface="Calibri" pitchFamily="34" charset="0"/>
              </a:rPr>
              <a:t>– </a:t>
            </a:r>
            <a:r>
              <a:rPr lang="en-US" sz="1700" b="1" i="1" dirty="0" smtClean="0">
                <a:latin typeface="Calibri" pitchFamily="34" charset="0"/>
              </a:rPr>
              <a:t>Place of</a:t>
            </a:r>
            <a:r>
              <a:rPr lang="en-US" sz="1700" b="1" dirty="0" smtClean="0">
                <a:latin typeface="Calibri" pitchFamily="34" charset="0"/>
              </a:rPr>
              <a:t> </a:t>
            </a:r>
            <a:r>
              <a:rPr lang="en-US" sz="1700" b="1" i="1" dirty="0" smtClean="0">
                <a:latin typeface="Calibri" pitchFamily="34" charset="0"/>
              </a:rPr>
              <a:t>Residence</a:t>
            </a:r>
            <a:endParaRPr lang="en-US" sz="1700" b="1" i="1" dirty="0">
              <a:latin typeface="Calibri" pitchFamily="34" charset="0"/>
            </a:endParaRPr>
          </a:p>
        </p:txBody>
      </p:sp>
      <p:sp>
        <p:nvSpPr>
          <p:cNvPr id="6" name="TextBox 5"/>
          <p:cNvSpPr txBox="1"/>
          <p:nvPr/>
        </p:nvSpPr>
        <p:spPr>
          <a:xfrm>
            <a:off x="4648200" y="1046872"/>
            <a:ext cx="4495800" cy="615553"/>
          </a:xfrm>
          <a:prstGeom prst="rect">
            <a:avLst/>
          </a:prstGeom>
          <a:noFill/>
        </p:spPr>
        <p:txBody>
          <a:bodyPr wrap="square" rtlCol="0">
            <a:spAutoFit/>
          </a:bodyPr>
          <a:lstStyle/>
          <a:p>
            <a:r>
              <a:rPr lang="en-US" sz="1700" b="1" dirty="0">
                <a:latin typeface="Calibri" pitchFamily="34" charset="0"/>
              </a:rPr>
              <a:t>Employees </a:t>
            </a:r>
            <a:r>
              <a:rPr lang="en-US" sz="1700" b="1" dirty="0" smtClean="0">
                <a:latin typeface="Calibri" pitchFamily="34" charset="0"/>
              </a:rPr>
              <a:t>Residing </a:t>
            </a:r>
            <a:r>
              <a:rPr lang="en-US" sz="1700" b="1" dirty="0">
                <a:latin typeface="Calibri" pitchFamily="34" charset="0"/>
              </a:rPr>
              <a:t>in Sauk City/Prairie du Sac</a:t>
            </a:r>
          </a:p>
          <a:p>
            <a:r>
              <a:rPr lang="en-US" sz="1700" b="1" i="1" dirty="0" smtClean="0">
                <a:latin typeface="Calibri" pitchFamily="34" charset="0"/>
                <a:cs typeface="Calibri" pitchFamily="34" charset="0"/>
              </a:rPr>
              <a:t>(n</a:t>
            </a:r>
            <a:r>
              <a:rPr lang="en-US" sz="1700" b="1" i="1" dirty="0">
                <a:latin typeface="Calibri" pitchFamily="34" charset="0"/>
                <a:cs typeface="Calibri" pitchFamily="34" charset="0"/>
              </a:rPr>
              <a:t>= </a:t>
            </a:r>
            <a:r>
              <a:rPr lang="en-US" sz="1700" b="1" i="1" dirty="0" smtClean="0">
                <a:latin typeface="Calibri" pitchFamily="34" charset="0"/>
                <a:cs typeface="Calibri" pitchFamily="34" charset="0"/>
              </a:rPr>
              <a:t>4,337) </a:t>
            </a:r>
            <a:r>
              <a:rPr lang="en-US" sz="1700" b="1" dirty="0" smtClean="0">
                <a:latin typeface="Calibri" pitchFamily="34" charset="0"/>
                <a:cs typeface="Calibri" pitchFamily="34" charset="0"/>
              </a:rPr>
              <a:t>- </a:t>
            </a:r>
            <a:r>
              <a:rPr lang="en-US" sz="1700" b="1" i="1" dirty="0" smtClean="0">
                <a:latin typeface="Calibri" pitchFamily="34" charset="0"/>
                <a:cs typeface="Calibri" pitchFamily="34" charset="0"/>
              </a:rPr>
              <a:t>Place of Employment</a:t>
            </a:r>
            <a:endParaRPr lang="en-US" sz="1700" b="1" i="1" dirty="0">
              <a:latin typeface="Calibri" pitchFamily="34" charset="0"/>
              <a:cs typeface="Calibri" pitchFamily="34" charset="0"/>
            </a:endParaRPr>
          </a:p>
        </p:txBody>
      </p:sp>
      <p:sp>
        <p:nvSpPr>
          <p:cNvPr id="8" name="Text Box 97"/>
          <p:cNvSpPr txBox="1">
            <a:spLocks noChangeArrowheads="1"/>
          </p:cNvSpPr>
          <p:nvPr/>
        </p:nvSpPr>
        <p:spPr bwMode="auto">
          <a:xfrm>
            <a:off x="-11349" y="6611779"/>
            <a:ext cx="4676775" cy="246221"/>
          </a:xfrm>
          <a:prstGeom prst="rect">
            <a:avLst/>
          </a:prstGeom>
          <a:noFill/>
          <a:ln w="9525">
            <a:noFill/>
            <a:miter lim="800000"/>
            <a:headEnd/>
            <a:tailEnd/>
          </a:ln>
          <a:effectLst/>
        </p:spPr>
        <p:txBody>
          <a:bodyPr wrap="square">
            <a:spAutoFit/>
          </a:bodyPr>
          <a:lstStyle/>
          <a:p>
            <a:pPr>
              <a:spcBef>
                <a:spcPct val="50000"/>
              </a:spcBef>
            </a:pPr>
            <a:r>
              <a:rPr lang="en-US" sz="1000" dirty="0" smtClean="0">
                <a:latin typeface="Calibri" pitchFamily="34" charset="0"/>
              </a:rPr>
              <a:t>Data Source: U.S. Census Bureau OnTheMap LODES Data</a:t>
            </a:r>
            <a:endParaRPr lang="en-US" sz="1000" dirty="0">
              <a:latin typeface="Calibri" pitchFamily="34" charset="0"/>
            </a:endParaRPr>
          </a:p>
        </p:txBody>
      </p:sp>
    </p:spTree>
    <p:extLst>
      <p:ext uri="{BB962C8B-B14F-4D97-AF65-F5344CB8AC3E}">
        <p14:creationId xmlns:p14="http://schemas.microsoft.com/office/powerpoint/2010/main" val="3934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9" presetClass="emph" presetSubtype="0" grpId="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3"/>
                                        </p:tgtEl>
                                        <p:attrNameLst>
                                          <p:attrName>style.opacity</p:attrName>
                                        </p:attrNameLst>
                                      </p:cBhvr>
                                      <p:to>
                                        <p:strVal val="0.25"/>
                                      </p:to>
                                    </p:set>
                                    <p:animEffect filter="image" prLst="opacity: 0.25">
                                      <p:cBhvr rctx="IE">
                                        <p:cTn id="1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745166" y="188976"/>
            <a:ext cx="7848600" cy="569976"/>
          </a:xfrm>
        </p:spPr>
        <p:txBody>
          <a:bodyPr>
            <a:noAutofit/>
          </a:bodyPr>
          <a:lstStyle/>
          <a:p>
            <a:pPr algn="ctr"/>
            <a:r>
              <a:rPr lang="en-US" sz="2400" b="1" dirty="0">
                <a:solidFill>
                  <a:schemeClr val="tx1"/>
                </a:solidFill>
                <a:latin typeface="Calibri" pitchFamily="34" charset="0"/>
              </a:rPr>
              <a:t>Age Distribution – 2010 Census</a:t>
            </a:r>
            <a:endParaRPr lang="en-US" sz="2400" b="1" i="1" dirty="0">
              <a:solidFill>
                <a:schemeClr val="tx1"/>
              </a:solidFill>
              <a:latin typeface="Calibri" pitchFamily="34" charset="0"/>
            </a:endParaRPr>
          </a:p>
        </p:txBody>
      </p:sp>
      <p:graphicFrame>
        <p:nvGraphicFramePr>
          <p:cNvPr id="33920" name="Group 128"/>
          <p:cNvGraphicFramePr>
            <a:graphicFrameLocks noGrp="1"/>
          </p:cNvGraphicFramePr>
          <p:nvPr>
            <p:ph type="tbl" idx="4294967295"/>
            <p:extLst>
              <p:ext uri="{D42A27DB-BD31-4B8C-83A1-F6EECF244321}">
                <p14:modId xmlns:p14="http://schemas.microsoft.com/office/powerpoint/2010/main" val="2437039470"/>
              </p:ext>
            </p:extLst>
          </p:nvPr>
        </p:nvGraphicFramePr>
        <p:xfrm>
          <a:off x="142974" y="914394"/>
          <a:ext cx="8877300" cy="5614725"/>
        </p:xfrm>
        <a:graphic>
          <a:graphicData uri="http://schemas.openxmlformats.org/drawingml/2006/table">
            <a:tbl>
              <a:tblPr firstRow="1" bandRow="1">
                <a:tableStyleId>{3B4B98B0-60AC-42C2-AFA5-B58CD77FA1E5}</a:tableStyleId>
              </a:tblPr>
              <a:tblGrid>
                <a:gridCol w="2066826"/>
                <a:gridCol w="2270158"/>
                <a:gridCol w="2270158"/>
                <a:gridCol w="2270158"/>
              </a:tblGrid>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r>
                        <a:rPr kumimoji="1" lang="en-US" sz="1800" u="sng" strike="noStrike" cap="none" normalizeH="0" baseline="0" dirty="0" smtClean="0">
                          <a:ln>
                            <a:noFill/>
                          </a:ln>
                          <a:effectLst/>
                          <a:latin typeface="Calibri" pitchFamily="34" charset="0"/>
                          <a:cs typeface="Calibri" pitchFamily="34" charset="0"/>
                        </a:rPr>
                        <a:t>Age Group</a:t>
                      </a:r>
                      <a:endParaRPr kumimoji="1" lang="en-US" sz="1800" b="1" i="0" u="sng"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r>
                        <a:rPr kumimoji="1" lang="en-US" sz="1800" b="1" i="0" u="sng" strike="noStrike" cap="none" normalizeH="0" baseline="0" dirty="0" smtClean="0">
                          <a:ln>
                            <a:noFill/>
                          </a:ln>
                          <a:solidFill>
                            <a:schemeClr val="tx1"/>
                          </a:solidFill>
                          <a:effectLst/>
                          <a:latin typeface="Calibri" pitchFamily="34" charset="0"/>
                          <a:cs typeface="Calibri" pitchFamily="34" charset="0"/>
                        </a:rPr>
                        <a:t>Sauk County</a:t>
                      </a:r>
                    </a:p>
                  </a:txBody>
                  <a:tcPr marR="45720" marT="0" marB="0" anchor="ctr" horzOverflow="overflow"/>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sng" strike="noStrike" cap="none" normalizeH="0" baseline="0" dirty="0" smtClean="0">
                          <a:ln>
                            <a:noFill/>
                          </a:ln>
                          <a:effectLst/>
                          <a:latin typeface="Calibri" pitchFamily="34" charset="0"/>
                          <a:cs typeface="Calibri" pitchFamily="34" charset="0"/>
                        </a:rPr>
                        <a:t>State of Wisconsin</a:t>
                      </a:r>
                      <a:endParaRPr kumimoji="1" lang="en-US" sz="1800" b="1" i="0" u="sng" strike="noStrike" cap="none" normalizeH="0" baseline="0" dirty="0" smtClean="0">
                        <a:ln>
                          <a:noFill/>
                        </a:ln>
                        <a:solidFill>
                          <a:schemeClr val="tx1"/>
                        </a:solidFill>
                        <a:effectLst/>
                        <a:latin typeface="Calibri" pitchFamily="34" charset="0"/>
                        <a:cs typeface="Calibri" pitchFamily="34" charset="0"/>
                      </a:endParaRPr>
                    </a:p>
                  </a:txBody>
                  <a:tcPr marL="9525" marR="9525" marT="9525" marB="0" anchor="ct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sng" strike="noStrike" cap="none" normalizeH="0" baseline="0" dirty="0" smtClean="0">
                          <a:ln>
                            <a:noFill/>
                          </a:ln>
                          <a:effectLst/>
                          <a:latin typeface="Calibri" pitchFamily="34" charset="0"/>
                          <a:cs typeface="Calibri" pitchFamily="34" charset="0"/>
                        </a:rPr>
                        <a:t>United States</a:t>
                      </a:r>
                      <a:endParaRPr kumimoji="1" lang="en-US" sz="1800" b="1" i="0" u="sng" strike="noStrike" cap="none" normalizeH="0" baseline="0" dirty="0" smtClean="0">
                        <a:ln>
                          <a:noFill/>
                        </a:ln>
                        <a:solidFill>
                          <a:schemeClr val="tx1"/>
                        </a:solidFill>
                        <a:effectLst/>
                        <a:latin typeface="Calibri" pitchFamily="34" charset="0"/>
                        <a:cs typeface="Calibri" pitchFamily="34" charset="0"/>
                      </a:endParaRPr>
                    </a:p>
                  </a:txBody>
                  <a:tcPr marL="9525" marR="0"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0" i="0" u="none" strike="noStrike" cap="none" normalizeH="0" baseline="0" dirty="0" smtClean="0">
                          <a:ln>
                            <a:noFill/>
                          </a:ln>
                          <a:solidFill>
                            <a:schemeClr val="tx1"/>
                          </a:solidFill>
                          <a:effectLst/>
                          <a:latin typeface="Calibri" pitchFamily="34" charset="0"/>
                          <a:cs typeface="Calibri" pitchFamily="34" charset="0"/>
                        </a:rPr>
                        <a:t>Age 25 to 54</a:t>
                      </a: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40.9%</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b="0" i="0" u="none" strike="noStrike" dirty="0" smtClean="0">
                          <a:solidFill>
                            <a:srgbClr val="000000"/>
                          </a:solidFill>
                          <a:effectLst/>
                          <a:latin typeface="Calibri"/>
                        </a:rPr>
                        <a:t>40.9%</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b="0" i="0" u="none" strike="noStrike" dirty="0" smtClean="0">
                          <a:solidFill>
                            <a:srgbClr val="000000"/>
                          </a:solidFill>
                          <a:effectLst/>
                          <a:latin typeface="Calibri"/>
                        </a:rPr>
                        <a:t>41.2%</a:t>
                      </a:r>
                      <a:endParaRPr lang="en-US" sz="1800" b="0" i="0" u="none" strike="noStrike" dirty="0">
                        <a:solidFill>
                          <a:srgbClr val="000000"/>
                        </a:solidFill>
                        <a:effectLst/>
                        <a:latin typeface="Calibri"/>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0" i="0" u="none" strike="noStrike" cap="none" normalizeH="0" baseline="0" dirty="0" smtClean="0">
                          <a:ln>
                            <a:noFill/>
                          </a:ln>
                          <a:solidFill>
                            <a:schemeClr val="tx1"/>
                          </a:solidFill>
                          <a:effectLst/>
                          <a:latin typeface="Calibri" pitchFamily="34" charset="0"/>
                          <a:cs typeface="Calibri" pitchFamily="34" charset="0"/>
                        </a:rPr>
                        <a:t>Age 15 to 64</a:t>
                      </a: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65.4%</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b="0" i="0" u="none" strike="noStrike" dirty="0" smtClean="0">
                          <a:solidFill>
                            <a:srgbClr val="000000"/>
                          </a:solidFill>
                          <a:effectLst/>
                          <a:latin typeface="Calibri"/>
                        </a:rPr>
                        <a:t>67.0%</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b="0" i="0" u="none" strike="noStrike" dirty="0" smtClean="0">
                          <a:solidFill>
                            <a:srgbClr val="000000"/>
                          </a:solidFill>
                          <a:effectLst/>
                          <a:latin typeface="Calibri"/>
                        </a:rPr>
                        <a:t>67.1%</a:t>
                      </a:r>
                      <a:endParaRPr lang="en-US" sz="1800" b="0" i="0" u="none" strike="noStrike" dirty="0">
                        <a:solidFill>
                          <a:srgbClr val="000000"/>
                        </a:solidFill>
                        <a:effectLst/>
                        <a:latin typeface="Calibri"/>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endParaRPr lang="en-US" sz="1800" b="0" i="0" u="none" strike="noStrike" dirty="0">
                        <a:solidFill>
                          <a:schemeClr val="tx1"/>
                        </a:solidFill>
                        <a:effectLst/>
                        <a:latin typeface="Calibri"/>
                      </a:endParaRPr>
                    </a:p>
                  </a:txBody>
                  <a:tcPr marL="9525" marR="9525" marT="9525" marB="0" anchor="ctr"/>
                </a:tc>
                <a:tc>
                  <a:txBody>
                    <a:bodyPr/>
                    <a:lstStyle/>
                    <a:p>
                      <a:pPr algn="r" fontAlgn="b"/>
                      <a:endParaRPr lang="en-US" sz="1800" b="0" i="0" u="none" strike="noStrike" dirty="0">
                        <a:solidFill>
                          <a:schemeClr val="tx1"/>
                        </a:solidFill>
                        <a:effectLst/>
                        <a:latin typeface="Calibri"/>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0" i="0" u="none" strike="noStrike" cap="none" normalizeH="0" baseline="0" dirty="0" smtClean="0">
                          <a:ln>
                            <a:noFill/>
                          </a:ln>
                          <a:solidFill>
                            <a:schemeClr val="tx1"/>
                          </a:solidFill>
                          <a:effectLst/>
                          <a:latin typeface="Calibri" pitchFamily="34" charset="0"/>
                          <a:cs typeface="Calibri" pitchFamily="34" charset="0"/>
                        </a:rPr>
                        <a:t>Total Population</a:t>
                      </a: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61,976 </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b="0" i="0" u="none" strike="noStrike" dirty="0">
                          <a:solidFill>
                            <a:srgbClr val="000000"/>
                          </a:solidFill>
                          <a:effectLst/>
                          <a:latin typeface="Calibri"/>
                        </a:rPr>
                        <a:t>   5,686,986 </a:t>
                      </a:r>
                    </a:p>
                  </a:txBody>
                  <a:tcPr marL="9525" marR="9525" marT="9525" marB="0" anchor="ctr"/>
                </a:tc>
                <a:tc>
                  <a:txBody>
                    <a:bodyPr/>
                    <a:lstStyle/>
                    <a:p>
                      <a:pPr algn="r" fontAlgn="b"/>
                      <a:r>
                        <a:rPr lang="en-US" sz="1800" b="0" i="0" u="none" strike="noStrike" dirty="0">
                          <a:solidFill>
                            <a:srgbClr val="000000"/>
                          </a:solidFill>
                          <a:effectLst/>
                          <a:latin typeface="Calibri"/>
                        </a:rPr>
                        <a:t>   308,745,538 </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Under 5</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6.4%</a:t>
                      </a:r>
                    </a:p>
                  </a:txBody>
                  <a:tcPr marL="9525" marR="9525" marT="9525" marB="0" anchor="ctr"/>
                </a:tc>
                <a:tc>
                  <a:txBody>
                    <a:bodyPr/>
                    <a:lstStyle/>
                    <a:p>
                      <a:pPr algn="r" fontAlgn="b"/>
                      <a:r>
                        <a:rPr lang="en-US" sz="1800" b="0" i="0" u="none" strike="noStrike" dirty="0">
                          <a:solidFill>
                            <a:srgbClr val="000000"/>
                          </a:solidFill>
                          <a:effectLst/>
                          <a:latin typeface="Calibri"/>
                        </a:rPr>
                        <a:t>6.3%</a:t>
                      </a:r>
                    </a:p>
                  </a:txBody>
                  <a:tcPr marL="9525" marR="9525" marT="9525" marB="0" anchor="ctr"/>
                </a:tc>
                <a:tc>
                  <a:txBody>
                    <a:bodyPr/>
                    <a:lstStyle/>
                    <a:p>
                      <a:pPr algn="r" fontAlgn="b"/>
                      <a:r>
                        <a:rPr lang="en-US" sz="1800" b="0" i="0" u="none" strike="noStrike" dirty="0">
                          <a:solidFill>
                            <a:srgbClr val="000000"/>
                          </a:solidFill>
                          <a:effectLst/>
                          <a:latin typeface="Calibri"/>
                        </a:rPr>
                        <a:t>6.5%</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5 to 14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13.2%</a:t>
                      </a:r>
                    </a:p>
                  </a:txBody>
                  <a:tcPr marL="9525" marR="9525" marT="9525" marB="0" anchor="ctr"/>
                </a:tc>
                <a:tc>
                  <a:txBody>
                    <a:bodyPr/>
                    <a:lstStyle/>
                    <a:p>
                      <a:pPr algn="r" fontAlgn="b"/>
                      <a:r>
                        <a:rPr lang="en-US" sz="1800" b="0" i="0" u="none" strike="noStrike" dirty="0">
                          <a:solidFill>
                            <a:srgbClr val="000000"/>
                          </a:solidFill>
                          <a:effectLst/>
                          <a:latin typeface="Calibri"/>
                        </a:rPr>
                        <a:t>13.1%</a:t>
                      </a:r>
                    </a:p>
                  </a:txBody>
                  <a:tcPr marL="9525" marR="9525" marT="9525" marB="0" anchor="ctr"/>
                </a:tc>
                <a:tc>
                  <a:txBody>
                    <a:bodyPr/>
                    <a:lstStyle/>
                    <a:p>
                      <a:pPr algn="r" fontAlgn="b"/>
                      <a:r>
                        <a:rPr lang="en-US" sz="1800" b="0" i="0" u="none" strike="noStrike" dirty="0">
                          <a:solidFill>
                            <a:srgbClr val="000000"/>
                          </a:solidFill>
                          <a:effectLst/>
                          <a:latin typeface="Calibri"/>
                        </a:rPr>
                        <a:t>13.3%</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15 to 24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11.7%</a:t>
                      </a:r>
                    </a:p>
                  </a:txBody>
                  <a:tcPr marL="9525" marR="9525" marT="9525" marB="0" anchor="ctr"/>
                </a:tc>
                <a:tc>
                  <a:txBody>
                    <a:bodyPr/>
                    <a:lstStyle/>
                    <a:p>
                      <a:pPr algn="r" fontAlgn="b"/>
                      <a:r>
                        <a:rPr lang="en-US" sz="1800" b="0" i="0" u="none" strike="noStrike" dirty="0">
                          <a:solidFill>
                            <a:srgbClr val="000000"/>
                          </a:solidFill>
                          <a:effectLst/>
                          <a:latin typeface="Calibri"/>
                        </a:rPr>
                        <a:t>13.8%</a:t>
                      </a:r>
                    </a:p>
                  </a:txBody>
                  <a:tcPr marL="9525" marR="9525" marT="9525" marB="0" anchor="ctr"/>
                </a:tc>
                <a:tc>
                  <a:txBody>
                    <a:bodyPr/>
                    <a:lstStyle/>
                    <a:p>
                      <a:pPr algn="r" fontAlgn="b"/>
                      <a:r>
                        <a:rPr lang="en-US" sz="1800" b="0" i="0" u="none" strike="noStrike" dirty="0">
                          <a:solidFill>
                            <a:srgbClr val="000000"/>
                          </a:solidFill>
                          <a:effectLst/>
                          <a:latin typeface="Calibri"/>
                        </a:rPr>
                        <a:t>14.1%</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25 to 34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12.5%</a:t>
                      </a:r>
                    </a:p>
                  </a:txBody>
                  <a:tcPr marL="9525" marR="9525" marT="9525" marB="0" anchor="ctr"/>
                </a:tc>
                <a:tc>
                  <a:txBody>
                    <a:bodyPr/>
                    <a:lstStyle/>
                    <a:p>
                      <a:pPr algn="r" fontAlgn="b"/>
                      <a:r>
                        <a:rPr lang="en-US" sz="1800" b="0" i="0" u="none" strike="noStrike" dirty="0">
                          <a:solidFill>
                            <a:srgbClr val="000000"/>
                          </a:solidFill>
                          <a:effectLst/>
                          <a:latin typeface="Calibri"/>
                        </a:rPr>
                        <a:t>12.7%</a:t>
                      </a:r>
                    </a:p>
                  </a:txBody>
                  <a:tcPr marL="9525" marR="9525" marT="9525" marB="0" anchor="ctr"/>
                </a:tc>
                <a:tc>
                  <a:txBody>
                    <a:bodyPr/>
                    <a:lstStyle/>
                    <a:p>
                      <a:pPr algn="r" fontAlgn="b"/>
                      <a:r>
                        <a:rPr lang="en-US" sz="1800" b="0" i="0" u="none" strike="noStrike" dirty="0">
                          <a:solidFill>
                            <a:srgbClr val="000000"/>
                          </a:solidFill>
                          <a:effectLst/>
                          <a:latin typeface="Calibri"/>
                        </a:rPr>
                        <a:t>13.3%</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35 to 44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13.0%</a:t>
                      </a:r>
                    </a:p>
                  </a:txBody>
                  <a:tcPr marL="9525" marR="9525" marT="9525" marB="0" anchor="ctr"/>
                </a:tc>
                <a:tc>
                  <a:txBody>
                    <a:bodyPr/>
                    <a:lstStyle/>
                    <a:p>
                      <a:pPr algn="r" fontAlgn="b"/>
                      <a:r>
                        <a:rPr lang="en-US" sz="1800" b="0" i="0" u="none" strike="noStrike" dirty="0">
                          <a:solidFill>
                            <a:srgbClr val="000000"/>
                          </a:solidFill>
                          <a:effectLst/>
                          <a:latin typeface="Calibri"/>
                        </a:rPr>
                        <a:t>12.8%</a:t>
                      </a:r>
                    </a:p>
                  </a:txBody>
                  <a:tcPr marL="9525" marR="9525" marT="9525" marB="0" anchor="ctr"/>
                </a:tc>
                <a:tc>
                  <a:txBody>
                    <a:bodyPr/>
                    <a:lstStyle/>
                    <a:p>
                      <a:pPr algn="r" fontAlgn="b"/>
                      <a:r>
                        <a:rPr lang="en-US" sz="1800" b="0" i="0" u="none" strike="noStrike" dirty="0">
                          <a:solidFill>
                            <a:srgbClr val="000000"/>
                          </a:solidFill>
                          <a:effectLst/>
                          <a:latin typeface="Calibri"/>
                        </a:rPr>
                        <a:t>13.3%</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45 to 54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15.4%</a:t>
                      </a:r>
                    </a:p>
                  </a:txBody>
                  <a:tcPr marL="9525" marR="9525" marT="9525" marB="0" anchor="ctr"/>
                </a:tc>
                <a:tc>
                  <a:txBody>
                    <a:bodyPr/>
                    <a:lstStyle/>
                    <a:p>
                      <a:pPr algn="r" fontAlgn="b"/>
                      <a:r>
                        <a:rPr lang="en-US" sz="1800" b="0" i="0" u="none" strike="noStrike" dirty="0">
                          <a:solidFill>
                            <a:srgbClr val="000000"/>
                          </a:solidFill>
                          <a:effectLst/>
                          <a:latin typeface="Calibri"/>
                        </a:rPr>
                        <a:t>15.4%</a:t>
                      </a:r>
                    </a:p>
                  </a:txBody>
                  <a:tcPr marL="9525" marR="9525" marT="9525" marB="0" anchor="ctr"/>
                </a:tc>
                <a:tc>
                  <a:txBody>
                    <a:bodyPr/>
                    <a:lstStyle/>
                    <a:p>
                      <a:pPr algn="r" fontAlgn="b"/>
                      <a:r>
                        <a:rPr lang="en-US" sz="1800" b="0" i="0" u="none" strike="noStrike" dirty="0">
                          <a:solidFill>
                            <a:srgbClr val="000000"/>
                          </a:solidFill>
                          <a:effectLst/>
                          <a:latin typeface="Calibri"/>
                        </a:rPr>
                        <a:t>14.6%</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55 to 64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12.8%</a:t>
                      </a:r>
                    </a:p>
                  </a:txBody>
                  <a:tcPr marL="9525" marR="9525" marT="9525" marB="0" anchor="ctr"/>
                </a:tc>
                <a:tc>
                  <a:txBody>
                    <a:bodyPr/>
                    <a:lstStyle/>
                    <a:p>
                      <a:pPr algn="r" fontAlgn="b"/>
                      <a:r>
                        <a:rPr lang="en-US" sz="1800" b="0" i="0" u="none" strike="noStrike" dirty="0">
                          <a:solidFill>
                            <a:srgbClr val="000000"/>
                          </a:solidFill>
                          <a:effectLst/>
                          <a:latin typeface="Calibri"/>
                        </a:rPr>
                        <a:t>12.3%</a:t>
                      </a:r>
                    </a:p>
                  </a:txBody>
                  <a:tcPr marL="9525" marR="9525" marT="9525" marB="0" anchor="ctr"/>
                </a:tc>
                <a:tc>
                  <a:txBody>
                    <a:bodyPr/>
                    <a:lstStyle/>
                    <a:p>
                      <a:pPr algn="r" fontAlgn="b"/>
                      <a:r>
                        <a:rPr lang="en-US" sz="1800" b="0" i="0" u="none" strike="noStrike" dirty="0">
                          <a:solidFill>
                            <a:srgbClr val="000000"/>
                          </a:solidFill>
                          <a:effectLst/>
                          <a:latin typeface="Calibri"/>
                        </a:rPr>
                        <a:t>11.8%</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65 to 74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7.7%</a:t>
                      </a:r>
                    </a:p>
                  </a:txBody>
                  <a:tcPr marL="9525" marR="9525" marT="9525" marB="0" anchor="ctr"/>
                </a:tc>
                <a:tc>
                  <a:txBody>
                    <a:bodyPr/>
                    <a:lstStyle/>
                    <a:p>
                      <a:pPr algn="r" fontAlgn="b"/>
                      <a:r>
                        <a:rPr lang="en-US" sz="1800" b="0" i="0" u="none" strike="noStrike" dirty="0">
                          <a:solidFill>
                            <a:srgbClr val="000000"/>
                          </a:solidFill>
                          <a:effectLst/>
                          <a:latin typeface="Calibri"/>
                        </a:rPr>
                        <a:t>7.0%</a:t>
                      </a:r>
                    </a:p>
                  </a:txBody>
                  <a:tcPr marL="9525" marR="9525" marT="9525" marB="0" anchor="ctr"/>
                </a:tc>
                <a:tc>
                  <a:txBody>
                    <a:bodyPr/>
                    <a:lstStyle/>
                    <a:p>
                      <a:pPr algn="r" fontAlgn="b"/>
                      <a:r>
                        <a:rPr lang="en-US" sz="1800" b="0" i="0" u="none" strike="noStrike" dirty="0">
                          <a:solidFill>
                            <a:srgbClr val="000000"/>
                          </a:solidFill>
                          <a:effectLst/>
                          <a:latin typeface="Calibri"/>
                        </a:rPr>
                        <a:t>7.0%</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75 to 84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4.8%</a:t>
                      </a:r>
                    </a:p>
                  </a:txBody>
                  <a:tcPr marL="9525" marR="9525" marT="9525" marB="0" anchor="ctr"/>
                </a:tc>
                <a:tc>
                  <a:txBody>
                    <a:bodyPr/>
                    <a:lstStyle/>
                    <a:p>
                      <a:pPr algn="r" fontAlgn="b"/>
                      <a:r>
                        <a:rPr lang="en-US" sz="1800" b="0" i="0" u="none" strike="noStrike" dirty="0">
                          <a:solidFill>
                            <a:srgbClr val="000000"/>
                          </a:solidFill>
                          <a:effectLst/>
                          <a:latin typeface="Calibri"/>
                        </a:rPr>
                        <a:t>4.5%</a:t>
                      </a:r>
                    </a:p>
                  </a:txBody>
                  <a:tcPr marL="9525" marR="9525" marT="9525" marB="0" anchor="ctr"/>
                </a:tc>
                <a:tc>
                  <a:txBody>
                    <a:bodyPr/>
                    <a:lstStyle/>
                    <a:p>
                      <a:pPr algn="r" fontAlgn="b"/>
                      <a:r>
                        <a:rPr lang="en-US" sz="1800" b="0" i="0" u="none" strike="noStrike" dirty="0">
                          <a:solidFill>
                            <a:srgbClr val="000000"/>
                          </a:solidFill>
                          <a:effectLst/>
                          <a:latin typeface="Calibri"/>
                        </a:rPr>
                        <a:t>4.2%</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85 or More</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a:solidFill>
                            <a:srgbClr val="000000"/>
                          </a:solidFill>
                          <a:effectLst/>
                          <a:latin typeface="Calibri"/>
                        </a:rPr>
                        <a:t>2.5%</a:t>
                      </a:r>
                    </a:p>
                  </a:txBody>
                  <a:tcPr marL="9525" marR="9525" marT="9525" marB="0" anchor="ctr"/>
                </a:tc>
                <a:tc>
                  <a:txBody>
                    <a:bodyPr/>
                    <a:lstStyle/>
                    <a:p>
                      <a:pPr algn="r" fontAlgn="b"/>
                      <a:r>
                        <a:rPr lang="en-US" sz="1800" b="0" i="0" u="none" strike="noStrike" dirty="0">
                          <a:solidFill>
                            <a:srgbClr val="000000"/>
                          </a:solidFill>
                          <a:effectLst/>
                          <a:latin typeface="Calibri"/>
                        </a:rPr>
                        <a:t>2.1%</a:t>
                      </a:r>
                    </a:p>
                  </a:txBody>
                  <a:tcPr marL="9525" marR="9525" marT="9525" marB="0" anchor="ctr"/>
                </a:tc>
                <a:tc>
                  <a:txBody>
                    <a:bodyPr/>
                    <a:lstStyle/>
                    <a:p>
                      <a:pPr algn="r" fontAlgn="b"/>
                      <a:r>
                        <a:rPr lang="en-US" sz="1800" b="0" i="0" u="none" strike="noStrike" dirty="0">
                          <a:solidFill>
                            <a:srgbClr val="000000"/>
                          </a:solidFill>
                          <a:effectLst/>
                          <a:latin typeface="Calibri"/>
                        </a:rPr>
                        <a:t>1.8%</a:t>
                      </a:r>
                    </a:p>
                  </a:txBody>
                  <a:tcPr marL="9525" marR="9525" marT="9525" marB="0" anchor="ctr"/>
                </a:tc>
              </a:tr>
            </a:tbl>
          </a:graphicData>
        </a:graphic>
      </p:graphicFrame>
      <p:sp>
        <p:nvSpPr>
          <p:cNvPr id="33889" name="Text Box 97"/>
          <p:cNvSpPr txBox="1">
            <a:spLocks noChangeArrowheads="1"/>
          </p:cNvSpPr>
          <p:nvPr/>
        </p:nvSpPr>
        <p:spPr bwMode="auto">
          <a:xfrm>
            <a:off x="4124326" y="6589752"/>
            <a:ext cx="4905375" cy="246221"/>
          </a:xfrm>
          <a:prstGeom prst="rect">
            <a:avLst/>
          </a:prstGeom>
          <a:noFill/>
          <a:ln w="9525">
            <a:noFill/>
            <a:miter lim="800000"/>
            <a:headEnd/>
            <a:tailEnd/>
          </a:ln>
          <a:effectLst/>
        </p:spPr>
        <p:txBody>
          <a:bodyPr wrap="square">
            <a:spAutoFit/>
          </a:bodyPr>
          <a:lstStyle/>
          <a:p>
            <a:pPr algn="r">
              <a:spcBef>
                <a:spcPct val="50000"/>
              </a:spcBef>
            </a:pPr>
            <a:r>
              <a:rPr lang="en-US" sz="1000" dirty="0" smtClean="0">
                <a:latin typeface="Calibri" pitchFamily="34" charset="0"/>
              </a:rPr>
              <a:t>Data Source:  U.S. Census Bureau, 2010 Summary File 1</a:t>
            </a:r>
            <a:endParaRPr lang="en-US" sz="1000" dirty="0">
              <a:latin typeface="Calibri" pitchFamily="34" charset="0"/>
            </a:endParaRPr>
          </a:p>
        </p:txBody>
      </p:sp>
      <p:sp>
        <p:nvSpPr>
          <p:cNvPr id="2" name="Rounded Rectangle 1"/>
          <p:cNvSpPr/>
          <p:nvPr/>
        </p:nvSpPr>
        <p:spPr>
          <a:xfrm>
            <a:off x="3200400" y="1304925"/>
            <a:ext cx="5829301" cy="762000"/>
          </a:xfrm>
          <a:prstGeom prst="round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200400" y="5357488"/>
            <a:ext cx="5829301" cy="1172823"/>
          </a:xfrm>
          <a:prstGeom prst="round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200400" y="3505200"/>
            <a:ext cx="5829301" cy="762000"/>
          </a:xfrm>
          <a:prstGeom prst="round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08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745166" y="188976"/>
            <a:ext cx="7848600" cy="569976"/>
          </a:xfrm>
        </p:spPr>
        <p:txBody>
          <a:bodyPr>
            <a:noAutofit/>
          </a:bodyPr>
          <a:lstStyle/>
          <a:p>
            <a:pPr algn="ctr"/>
            <a:r>
              <a:rPr lang="en-US" sz="2400" b="1" dirty="0">
                <a:solidFill>
                  <a:schemeClr val="tx1"/>
                </a:solidFill>
                <a:latin typeface="Calibri" pitchFamily="34" charset="0"/>
              </a:rPr>
              <a:t>Sauk County Age Distribution Comparison – </a:t>
            </a:r>
            <a:br>
              <a:rPr lang="en-US" sz="2400" b="1" dirty="0">
                <a:solidFill>
                  <a:schemeClr val="tx1"/>
                </a:solidFill>
                <a:latin typeface="Calibri" pitchFamily="34" charset="0"/>
              </a:rPr>
            </a:br>
            <a:r>
              <a:rPr lang="en-US" sz="2400" b="1" i="1" dirty="0">
                <a:solidFill>
                  <a:schemeClr val="tx1"/>
                </a:solidFill>
                <a:latin typeface="Calibri" pitchFamily="34" charset="0"/>
              </a:rPr>
              <a:t>2010 Census to 2030 Projection</a:t>
            </a:r>
          </a:p>
        </p:txBody>
      </p:sp>
      <p:graphicFrame>
        <p:nvGraphicFramePr>
          <p:cNvPr id="33920" name="Group 128"/>
          <p:cNvGraphicFramePr>
            <a:graphicFrameLocks noGrp="1"/>
          </p:cNvGraphicFramePr>
          <p:nvPr>
            <p:ph type="tbl" idx="4294967295"/>
            <p:extLst>
              <p:ext uri="{D42A27DB-BD31-4B8C-83A1-F6EECF244321}">
                <p14:modId xmlns:p14="http://schemas.microsoft.com/office/powerpoint/2010/main" val="3477304531"/>
              </p:ext>
            </p:extLst>
          </p:nvPr>
        </p:nvGraphicFramePr>
        <p:xfrm>
          <a:off x="142974" y="914394"/>
          <a:ext cx="8877300" cy="5614725"/>
        </p:xfrm>
        <a:graphic>
          <a:graphicData uri="http://schemas.openxmlformats.org/drawingml/2006/table">
            <a:tbl>
              <a:tblPr firstRow="1" bandRow="1">
                <a:tableStyleId>{3B4B98B0-60AC-42C2-AFA5-B58CD77FA1E5}</a:tableStyleId>
              </a:tblPr>
              <a:tblGrid>
                <a:gridCol w="2066826"/>
                <a:gridCol w="3405237"/>
                <a:gridCol w="3405237"/>
              </a:tblGrid>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r>
                        <a:rPr kumimoji="1" lang="en-US" sz="1800" u="sng" strike="noStrike" cap="none" normalizeH="0" baseline="0" dirty="0" smtClean="0">
                          <a:ln>
                            <a:noFill/>
                          </a:ln>
                          <a:effectLst/>
                          <a:latin typeface="Calibri" pitchFamily="34" charset="0"/>
                          <a:cs typeface="Calibri" pitchFamily="34" charset="0"/>
                        </a:rPr>
                        <a:t>Age Group</a:t>
                      </a:r>
                      <a:endParaRPr kumimoji="1" lang="en-US" sz="1800" b="1" i="0" u="sng"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r>
                        <a:rPr kumimoji="1" lang="en-US" sz="1800" b="1" i="0" u="sng" strike="noStrike" cap="none" normalizeH="0" baseline="0" dirty="0" smtClean="0">
                          <a:ln>
                            <a:noFill/>
                          </a:ln>
                          <a:solidFill>
                            <a:schemeClr val="tx1"/>
                          </a:solidFill>
                          <a:effectLst/>
                          <a:latin typeface="Calibri" pitchFamily="34" charset="0"/>
                          <a:cs typeface="Calibri" pitchFamily="34" charset="0"/>
                        </a:rPr>
                        <a:t>Sauk County 2010</a:t>
                      </a:r>
                    </a:p>
                  </a:txBody>
                  <a:tcPr marR="45720" marT="0" marB="0" anchor="ctr" horzOverflow="overflow"/>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sng" strike="noStrike" cap="none" normalizeH="0" baseline="0" dirty="0" smtClean="0">
                          <a:ln>
                            <a:noFill/>
                          </a:ln>
                          <a:solidFill>
                            <a:schemeClr val="tx1"/>
                          </a:solidFill>
                          <a:effectLst/>
                          <a:latin typeface="Calibri" pitchFamily="34" charset="0"/>
                          <a:cs typeface="Calibri" pitchFamily="34" charset="0"/>
                        </a:rPr>
                        <a:t>Sauk County 2030</a:t>
                      </a: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0" i="0" u="none" strike="noStrike" cap="none" normalizeH="0" baseline="0" dirty="0" smtClean="0">
                          <a:ln>
                            <a:noFill/>
                          </a:ln>
                          <a:solidFill>
                            <a:schemeClr val="tx1"/>
                          </a:solidFill>
                          <a:effectLst/>
                          <a:latin typeface="Calibri" pitchFamily="34" charset="0"/>
                          <a:cs typeface="Calibri" pitchFamily="34" charset="0"/>
                        </a:rPr>
                        <a:t>Age 25 to 54</a:t>
                      </a: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40.9%</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b="0" i="0" u="none" strike="noStrike" dirty="0" smtClean="0">
                          <a:solidFill>
                            <a:srgbClr val="000000"/>
                          </a:solidFill>
                          <a:effectLst/>
                          <a:latin typeface="Calibri"/>
                        </a:rPr>
                        <a:t>36.7%</a:t>
                      </a:r>
                      <a:endParaRPr lang="en-US" sz="1800" b="0" i="0" u="none" strike="noStrike" dirty="0">
                        <a:solidFill>
                          <a:srgbClr val="000000"/>
                        </a:solidFill>
                        <a:effectLst/>
                        <a:latin typeface="Calibri"/>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0" i="0" u="none" strike="noStrike" cap="none" normalizeH="0" baseline="0" dirty="0" smtClean="0">
                          <a:ln>
                            <a:noFill/>
                          </a:ln>
                          <a:solidFill>
                            <a:schemeClr val="tx1"/>
                          </a:solidFill>
                          <a:effectLst/>
                          <a:latin typeface="Calibri" pitchFamily="34" charset="0"/>
                          <a:cs typeface="Calibri" pitchFamily="34" charset="0"/>
                        </a:rPr>
                        <a:t>Age 15 to 64</a:t>
                      </a: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65.4%</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b="0" i="0" u="none" strike="noStrike" dirty="0" smtClean="0">
                          <a:solidFill>
                            <a:srgbClr val="000000"/>
                          </a:solidFill>
                          <a:effectLst/>
                          <a:latin typeface="Calibri"/>
                        </a:rPr>
                        <a:t>58.8%</a:t>
                      </a:r>
                      <a:endParaRPr lang="en-US" sz="1800" b="0" i="0" u="none" strike="noStrike" dirty="0">
                        <a:solidFill>
                          <a:srgbClr val="000000"/>
                        </a:solidFill>
                        <a:effectLst/>
                        <a:latin typeface="Calibri"/>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endParaRPr lang="en-US" sz="1800" b="0" i="0" u="none" strike="noStrike" dirty="0">
                        <a:solidFill>
                          <a:schemeClr val="tx1"/>
                        </a:solidFill>
                        <a:effectLst/>
                        <a:latin typeface="Calibri"/>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0" i="0" u="none" strike="noStrike" cap="none" normalizeH="0" baseline="0" dirty="0" smtClean="0">
                          <a:ln>
                            <a:noFill/>
                          </a:ln>
                          <a:solidFill>
                            <a:schemeClr val="tx1"/>
                          </a:solidFill>
                          <a:effectLst/>
                          <a:latin typeface="Calibri" pitchFamily="34" charset="0"/>
                          <a:cs typeface="Calibri" pitchFamily="34" charset="0"/>
                        </a:rPr>
                        <a:t>Total Population</a:t>
                      </a: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61,976 </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u="none" strike="noStrike" dirty="0" smtClean="0">
                          <a:effectLst/>
                          <a:latin typeface="Calibri" pitchFamily="34" charset="0"/>
                          <a:cs typeface="Calibri" pitchFamily="34" charset="0"/>
                        </a:rPr>
                        <a:t> 75,660 </a:t>
                      </a:r>
                      <a:endParaRPr lang="en-US" sz="1800" b="0" i="0" u="none" strike="noStrike" dirty="0">
                        <a:solidFill>
                          <a:srgbClr val="000000"/>
                        </a:solidFill>
                        <a:effectLst/>
                        <a:latin typeface="Calibri"/>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Under 5</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6.4%</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5.9%</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5 to 14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13.2%</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12.5%</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15 to 24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11.7%</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10.6%</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25 to 34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12.5%</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11.1%</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35 to 44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13.0%</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12.8%</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45 to 54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15.4%</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12.8%</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55 to 64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12.8%</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11.5%</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65 to 74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7.7%</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12.1%</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75 to 84</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4.8%</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7.9%</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r h="37431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85 or More</a:t>
                      </a:r>
                      <a:endParaRPr kumimoji="1" lang="en-US" sz="1800" b="0"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algn="r" fontAlgn="b"/>
                      <a:r>
                        <a:rPr lang="en-US" sz="1800" b="0" i="0" u="none" strike="noStrike" dirty="0" smtClean="0">
                          <a:solidFill>
                            <a:srgbClr val="000000"/>
                          </a:solidFill>
                          <a:effectLst/>
                          <a:latin typeface="Calibri"/>
                        </a:rPr>
                        <a:t>2.5%</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latin typeface="Calibri" pitchFamily="34" charset="0"/>
                          <a:cs typeface="Calibri" pitchFamily="34" charset="0"/>
                        </a:rPr>
                        <a:t>2.8%</a:t>
                      </a:r>
                      <a:endParaRPr lang="en-US" sz="2000" b="0" i="0" u="none" strike="noStrike" dirty="0">
                        <a:solidFill>
                          <a:srgbClr val="000000"/>
                        </a:solidFill>
                        <a:effectLst/>
                        <a:latin typeface="Calibri" pitchFamily="34" charset="0"/>
                        <a:cs typeface="Calibri" pitchFamily="34" charset="0"/>
                      </a:endParaRPr>
                    </a:p>
                  </a:txBody>
                  <a:tcPr marL="9525" marR="9525" marT="9525" marB="0" anchor="ctr"/>
                </a:tc>
              </a:tr>
            </a:tbl>
          </a:graphicData>
        </a:graphic>
      </p:graphicFrame>
      <p:sp>
        <p:nvSpPr>
          <p:cNvPr id="33889" name="Text Box 97"/>
          <p:cNvSpPr txBox="1">
            <a:spLocks noChangeArrowheads="1"/>
          </p:cNvSpPr>
          <p:nvPr/>
        </p:nvSpPr>
        <p:spPr bwMode="auto">
          <a:xfrm>
            <a:off x="4124326" y="6589752"/>
            <a:ext cx="4905375" cy="246221"/>
          </a:xfrm>
          <a:prstGeom prst="rect">
            <a:avLst/>
          </a:prstGeom>
          <a:noFill/>
          <a:ln w="9525">
            <a:noFill/>
            <a:miter lim="800000"/>
            <a:headEnd/>
            <a:tailEnd/>
          </a:ln>
          <a:effectLst/>
        </p:spPr>
        <p:txBody>
          <a:bodyPr wrap="square">
            <a:spAutoFit/>
          </a:bodyPr>
          <a:lstStyle/>
          <a:p>
            <a:pPr algn="r">
              <a:spcBef>
                <a:spcPct val="50000"/>
              </a:spcBef>
            </a:pPr>
            <a:r>
              <a:rPr lang="en-US" sz="1000" dirty="0" smtClean="0">
                <a:latin typeface="Calibri" pitchFamily="34" charset="0"/>
              </a:rPr>
              <a:t>Data Source:  U.S. Census Bureau and Wisconsin Department of Administration</a:t>
            </a:r>
            <a:endParaRPr lang="en-US" sz="1000" dirty="0">
              <a:latin typeface="Calibri" pitchFamily="34" charset="0"/>
            </a:endParaRPr>
          </a:p>
        </p:txBody>
      </p:sp>
      <p:sp>
        <p:nvSpPr>
          <p:cNvPr id="2" name="Rounded Rectangle 1"/>
          <p:cNvSpPr/>
          <p:nvPr/>
        </p:nvSpPr>
        <p:spPr>
          <a:xfrm>
            <a:off x="3886200" y="1304925"/>
            <a:ext cx="5143501" cy="762000"/>
          </a:xfrm>
          <a:prstGeom prst="round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886200" y="5357488"/>
            <a:ext cx="5143501" cy="1172823"/>
          </a:xfrm>
          <a:prstGeom prst="round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357102" y="5434095"/>
            <a:ext cx="1534447" cy="1019609"/>
          </a:xfrm>
          <a:prstGeom prst="rect">
            <a:avLst/>
          </a:prstGeom>
          <a:solidFill>
            <a:schemeClr val="bg1"/>
          </a:solidFill>
        </p:spPr>
        <p:txBody>
          <a:bodyPr wrap="square" rtlCol="0" anchor="ctr">
            <a:spAutoFit/>
          </a:bodyPr>
          <a:lstStyle/>
          <a:p>
            <a:pPr algn="ctr"/>
            <a:r>
              <a:rPr lang="en-US" sz="2800" b="1" dirty="0" smtClean="0">
                <a:latin typeface="Calibri" pitchFamily="34" charset="0"/>
              </a:rPr>
              <a:t>15.0%  =</a:t>
            </a:r>
            <a:endParaRPr lang="en-US" sz="2800" b="1" dirty="0">
              <a:latin typeface="Calibri" pitchFamily="34" charset="0"/>
            </a:endParaRPr>
          </a:p>
        </p:txBody>
      </p:sp>
      <p:sp>
        <p:nvSpPr>
          <p:cNvPr id="9" name="TextBox 8"/>
          <p:cNvSpPr txBox="1"/>
          <p:nvPr/>
        </p:nvSpPr>
        <p:spPr>
          <a:xfrm>
            <a:off x="6534615" y="5425303"/>
            <a:ext cx="1559272" cy="1019609"/>
          </a:xfrm>
          <a:prstGeom prst="rect">
            <a:avLst/>
          </a:prstGeom>
          <a:solidFill>
            <a:schemeClr val="bg1"/>
          </a:solidFill>
        </p:spPr>
        <p:txBody>
          <a:bodyPr wrap="square" rtlCol="0" anchor="ctr">
            <a:spAutoFit/>
          </a:bodyPr>
          <a:lstStyle/>
          <a:p>
            <a:pPr algn="ctr"/>
            <a:r>
              <a:rPr lang="en-US" sz="2800" b="1" dirty="0" smtClean="0">
                <a:latin typeface="Calibri" pitchFamily="34" charset="0"/>
              </a:rPr>
              <a:t>22.8%  =</a:t>
            </a:r>
            <a:endParaRPr lang="en-US" sz="2800" b="1" dirty="0">
              <a:latin typeface="Calibri" pitchFamily="34" charset="0"/>
            </a:endParaRPr>
          </a:p>
        </p:txBody>
      </p:sp>
    </p:spTree>
    <p:extLst>
      <p:ext uri="{BB962C8B-B14F-4D97-AF65-F5344CB8AC3E}">
        <p14:creationId xmlns:p14="http://schemas.microsoft.com/office/powerpoint/2010/main" val="28293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04814081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97"/>
          <p:cNvSpPr txBox="1">
            <a:spLocks noChangeArrowheads="1"/>
          </p:cNvSpPr>
          <p:nvPr/>
        </p:nvSpPr>
        <p:spPr bwMode="auto">
          <a:xfrm>
            <a:off x="0" y="6611779"/>
            <a:ext cx="4916646" cy="246221"/>
          </a:xfrm>
          <a:prstGeom prst="rect">
            <a:avLst/>
          </a:prstGeom>
          <a:noFill/>
          <a:ln w="9525">
            <a:noFill/>
            <a:miter lim="800000"/>
            <a:headEnd/>
            <a:tailEnd/>
          </a:ln>
          <a:effectLst/>
        </p:spPr>
        <p:txBody>
          <a:bodyPr wrap="square">
            <a:spAutoFit/>
          </a:bodyPr>
          <a:lstStyle/>
          <a:p>
            <a:pPr>
              <a:spcBef>
                <a:spcPct val="50000"/>
              </a:spcBef>
            </a:pPr>
            <a:r>
              <a:rPr lang="en-US" sz="1000" dirty="0" smtClean="0">
                <a:latin typeface="Calibri" pitchFamily="34" charset="0"/>
              </a:rPr>
              <a:t>Data Source:  Wisconsin Department of Administration Demographic Services Center</a:t>
            </a:r>
            <a:endParaRPr lang="en-US" sz="1000" dirty="0">
              <a:latin typeface="Calibri" pitchFamily="34" charset="0"/>
            </a:endParaRPr>
          </a:p>
        </p:txBody>
      </p:sp>
    </p:spTree>
    <p:extLst>
      <p:ext uri="{BB962C8B-B14F-4D97-AF65-F5344CB8AC3E}">
        <p14:creationId xmlns:p14="http://schemas.microsoft.com/office/powerpoint/2010/main" val="236334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7" dur="100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2" name="Rectangle 1"/>
          <p:cNvSpPr/>
          <p:nvPr/>
        </p:nvSpPr>
        <p:spPr>
          <a:xfrm>
            <a:off x="4708022" y="685800"/>
            <a:ext cx="40386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738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034946592"/>
              </p:ext>
            </p:extLst>
          </p:nvPr>
        </p:nvGraphicFramePr>
        <p:xfrm>
          <a:off x="2594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97"/>
          <p:cNvSpPr txBox="1">
            <a:spLocks noChangeArrowheads="1"/>
          </p:cNvSpPr>
          <p:nvPr/>
        </p:nvSpPr>
        <p:spPr bwMode="auto">
          <a:xfrm>
            <a:off x="4482" y="6596390"/>
            <a:ext cx="4905375" cy="261610"/>
          </a:xfrm>
          <a:prstGeom prst="rect">
            <a:avLst/>
          </a:prstGeom>
          <a:noFill/>
          <a:ln w="9525">
            <a:noFill/>
            <a:miter lim="800000"/>
            <a:headEnd/>
            <a:tailEnd/>
          </a:ln>
          <a:effectLst/>
        </p:spPr>
        <p:txBody>
          <a:bodyPr wrap="square">
            <a:spAutoFit/>
          </a:bodyPr>
          <a:lstStyle/>
          <a:p>
            <a:pPr>
              <a:spcBef>
                <a:spcPct val="50000"/>
              </a:spcBef>
            </a:pPr>
            <a:r>
              <a:rPr lang="en-US" sz="1100" dirty="0" smtClean="0">
                <a:latin typeface="Calibri" pitchFamily="34" charset="0"/>
              </a:rPr>
              <a:t>Data Source: U.S. Census Bureau LED</a:t>
            </a:r>
            <a:endParaRPr lang="en-US" sz="1100" dirty="0">
              <a:latin typeface="Calibri" pitchFamily="34" charset="0"/>
            </a:endParaRPr>
          </a:p>
        </p:txBody>
      </p:sp>
    </p:spTree>
    <p:extLst>
      <p:ext uri="{BB962C8B-B14F-4D97-AF65-F5344CB8AC3E}">
        <p14:creationId xmlns:p14="http://schemas.microsoft.com/office/powerpoint/2010/main" val="282682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97190872"/>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97"/>
          <p:cNvSpPr txBox="1">
            <a:spLocks noChangeArrowheads="1"/>
          </p:cNvSpPr>
          <p:nvPr/>
        </p:nvSpPr>
        <p:spPr bwMode="auto">
          <a:xfrm>
            <a:off x="4482" y="6596390"/>
            <a:ext cx="4905375" cy="261610"/>
          </a:xfrm>
          <a:prstGeom prst="rect">
            <a:avLst/>
          </a:prstGeom>
          <a:noFill/>
          <a:ln w="9525">
            <a:noFill/>
            <a:miter lim="800000"/>
            <a:headEnd/>
            <a:tailEnd/>
          </a:ln>
          <a:effectLst/>
        </p:spPr>
        <p:txBody>
          <a:bodyPr wrap="square">
            <a:spAutoFit/>
          </a:bodyPr>
          <a:lstStyle/>
          <a:p>
            <a:pPr>
              <a:spcBef>
                <a:spcPct val="50000"/>
              </a:spcBef>
            </a:pPr>
            <a:r>
              <a:rPr lang="en-US" sz="1100" dirty="0" smtClean="0">
                <a:latin typeface="Calibri" pitchFamily="34" charset="0"/>
              </a:rPr>
              <a:t>Data Source: U.S. Census Bureau LED</a:t>
            </a:r>
            <a:endParaRPr lang="en-US" sz="1100" dirty="0">
              <a:latin typeface="Calibri" pitchFamily="34" charset="0"/>
            </a:endParaRPr>
          </a:p>
        </p:txBody>
      </p:sp>
    </p:spTree>
    <p:extLst>
      <p:ext uri="{BB962C8B-B14F-4D97-AF65-F5344CB8AC3E}">
        <p14:creationId xmlns:p14="http://schemas.microsoft.com/office/powerpoint/2010/main" val="3860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39712358"/>
              </p:ext>
            </p:extLst>
          </p:nvPr>
        </p:nvGraphicFramePr>
        <p:xfrm>
          <a:off x="0" y="1"/>
          <a:ext cx="9144000" cy="68579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97"/>
          <p:cNvSpPr txBox="1">
            <a:spLocks noChangeArrowheads="1"/>
          </p:cNvSpPr>
          <p:nvPr/>
        </p:nvSpPr>
        <p:spPr bwMode="auto">
          <a:xfrm>
            <a:off x="4482" y="6596390"/>
            <a:ext cx="4905375" cy="261610"/>
          </a:xfrm>
          <a:prstGeom prst="rect">
            <a:avLst/>
          </a:prstGeom>
          <a:noFill/>
          <a:ln w="9525">
            <a:noFill/>
            <a:miter lim="800000"/>
            <a:headEnd/>
            <a:tailEnd/>
          </a:ln>
          <a:effectLst/>
        </p:spPr>
        <p:txBody>
          <a:bodyPr wrap="square">
            <a:spAutoFit/>
          </a:bodyPr>
          <a:lstStyle/>
          <a:p>
            <a:pPr>
              <a:spcBef>
                <a:spcPct val="50000"/>
              </a:spcBef>
            </a:pPr>
            <a:r>
              <a:rPr lang="en-US" sz="1100" dirty="0" smtClean="0">
                <a:latin typeface="Calibri" pitchFamily="34" charset="0"/>
              </a:rPr>
              <a:t>Data Source: U.S. Census Bureau LED</a:t>
            </a:r>
            <a:endParaRPr lang="en-US" sz="1100" dirty="0">
              <a:latin typeface="Calibri" pitchFamily="34" charset="0"/>
            </a:endParaRPr>
          </a:p>
        </p:txBody>
      </p:sp>
    </p:spTree>
    <p:extLst>
      <p:ext uri="{BB962C8B-B14F-4D97-AF65-F5344CB8AC3E}">
        <p14:creationId xmlns:p14="http://schemas.microsoft.com/office/powerpoint/2010/main" val="15967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normAutofit/>
          </a:bodyPr>
          <a:lstStyle/>
          <a:p>
            <a:pPr algn="ctr"/>
            <a:r>
              <a:rPr lang="en-US" sz="2400" b="1" dirty="0" smtClean="0">
                <a:solidFill>
                  <a:schemeClr val="tx1"/>
                </a:solidFill>
                <a:latin typeface="Calibri" pitchFamily="34" charset="0"/>
                <a:cs typeface="Calibri" pitchFamily="34" charset="0"/>
              </a:rPr>
              <a:t>Building Partnerships among Workforce Development  Organizations and Stakeholders</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sz="half" idx="1"/>
          </p:nvPr>
        </p:nvSpPr>
        <p:spPr>
          <a:xfrm>
            <a:off x="228600" y="1219200"/>
            <a:ext cx="4267200" cy="5337538"/>
          </a:xfrm>
        </p:spPr>
        <p:txBody>
          <a:bodyPr>
            <a:normAutofit fontScale="85000" lnSpcReduction="20000"/>
          </a:bodyPr>
          <a:lstStyle/>
          <a:p>
            <a:pPr>
              <a:lnSpc>
                <a:spcPct val="130000"/>
              </a:lnSpc>
              <a:spcBef>
                <a:spcPts val="2400"/>
              </a:spcBef>
              <a:buClrTx/>
              <a:buSzPct val="80000"/>
              <a:buFont typeface="Arial" pitchFamily="34" charset="0"/>
              <a:buChar char="•"/>
            </a:pPr>
            <a:r>
              <a:rPr lang="en-US" sz="2200" dirty="0" smtClean="0">
                <a:latin typeface="Calibri" pitchFamily="34" charset="0"/>
                <a:cs typeface="Calibri" pitchFamily="34" charset="0"/>
              </a:rPr>
              <a:t>ED professionals need to develop partnerships with the network of WD organizations and understand their respective roles;</a:t>
            </a:r>
          </a:p>
          <a:p>
            <a:pPr>
              <a:lnSpc>
                <a:spcPct val="130000"/>
              </a:lnSpc>
              <a:spcBef>
                <a:spcPts val="2400"/>
              </a:spcBef>
              <a:buClrTx/>
              <a:buSzPct val="80000"/>
              <a:buFont typeface="Arial" pitchFamily="34" charset="0"/>
              <a:buChar char="•"/>
            </a:pPr>
            <a:r>
              <a:rPr lang="en-US" sz="2200" dirty="0" smtClean="0">
                <a:latin typeface="Calibri" pitchFamily="34" charset="0"/>
                <a:cs typeface="Calibri" pitchFamily="34" charset="0"/>
              </a:rPr>
              <a:t>Economic development professionals have an opportunity to serve as intermediaries and entry points to the WD system;</a:t>
            </a:r>
          </a:p>
          <a:p>
            <a:pPr>
              <a:lnSpc>
                <a:spcPct val="130000"/>
              </a:lnSpc>
              <a:spcBef>
                <a:spcPts val="2400"/>
              </a:spcBef>
              <a:buClrTx/>
              <a:buSzPct val="80000"/>
              <a:buFont typeface="Arial" pitchFamily="34" charset="0"/>
              <a:buChar char="•"/>
            </a:pPr>
            <a:r>
              <a:rPr lang="en-US" sz="2200" dirty="0">
                <a:latin typeface="Calibri" pitchFamily="34" charset="0"/>
                <a:cs typeface="Calibri" pitchFamily="34" charset="0"/>
              </a:rPr>
              <a:t>Need leadership, a shared vision, flexibility and common metrics;</a:t>
            </a:r>
          </a:p>
          <a:p>
            <a:pPr>
              <a:lnSpc>
                <a:spcPct val="130000"/>
              </a:lnSpc>
              <a:spcBef>
                <a:spcPts val="2400"/>
              </a:spcBef>
              <a:buClrTx/>
              <a:buSzPct val="80000"/>
              <a:buFont typeface="Arial" pitchFamily="34" charset="0"/>
              <a:buChar char="•"/>
            </a:pPr>
            <a:r>
              <a:rPr lang="en-US" sz="2200" dirty="0" smtClean="0">
                <a:latin typeface="Calibri" pitchFamily="34" charset="0"/>
                <a:cs typeface="Calibri" pitchFamily="34" charset="0"/>
              </a:rPr>
              <a:t>Partners are likely regional – labor force and firms do not adhere to administrative boundaries;</a:t>
            </a:r>
          </a:p>
          <a:p>
            <a:endParaRPr lang="en-US" dirty="0" smtClean="0"/>
          </a:p>
          <a:p>
            <a:pPr marL="0" indent="0">
              <a:buNone/>
            </a:pPr>
            <a:endParaRPr lang="en-US" dirty="0"/>
          </a:p>
        </p:txBody>
      </p:sp>
      <p:sp>
        <p:nvSpPr>
          <p:cNvPr id="4" name="Content Placeholder 2"/>
          <p:cNvSpPr txBox="1">
            <a:spLocks/>
          </p:cNvSpPr>
          <p:nvPr/>
        </p:nvSpPr>
        <p:spPr>
          <a:xfrm>
            <a:off x="4876800" y="1375138"/>
            <a:ext cx="4114800" cy="5181600"/>
          </a:xfrm>
          <a:prstGeom prst="rect">
            <a:avLst/>
          </a:prstGeom>
          <a:solidFill>
            <a:schemeClr val="accent1">
              <a:lumMod val="20000"/>
              <a:lumOff val="80000"/>
            </a:schemeClr>
          </a:solidFill>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buNone/>
            </a:pPr>
            <a:r>
              <a:rPr lang="en-US" sz="3800" b="1" u="sng" dirty="0" smtClean="0">
                <a:latin typeface="Calibri" pitchFamily="34" charset="0"/>
                <a:cs typeface="Calibri" pitchFamily="34" charset="0"/>
              </a:rPr>
              <a:t>Examples of WD Organizations   and Stakeholders</a:t>
            </a:r>
          </a:p>
          <a:p>
            <a:pPr>
              <a:lnSpc>
                <a:spcPct val="120000"/>
              </a:lnSpc>
              <a:spcBef>
                <a:spcPts val="1200"/>
              </a:spcBef>
              <a:buClrTx/>
              <a:buSzPct val="100000"/>
              <a:buFont typeface="Arial" pitchFamily="34" charset="0"/>
              <a:buChar char="•"/>
            </a:pPr>
            <a:r>
              <a:rPr lang="en-US" sz="3300" dirty="0" smtClean="0">
                <a:latin typeface="Calibri" pitchFamily="34" charset="0"/>
                <a:cs typeface="Calibri" pitchFamily="34" charset="0"/>
              </a:rPr>
              <a:t>Community Colleges and Technical Schools</a:t>
            </a:r>
          </a:p>
          <a:p>
            <a:pPr>
              <a:lnSpc>
                <a:spcPct val="120000"/>
              </a:lnSpc>
              <a:spcBef>
                <a:spcPts val="1200"/>
              </a:spcBef>
              <a:buClrTx/>
              <a:buSzPct val="100000"/>
              <a:buFont typeface="Arial" pitchFamily="34" charset="0"/>
              <a:buChar char="•"/>
            </a:pPr>
            <a:r>
              <a:rPr lang="en-US" sz="3300" dirty="0" smtClean="0">
                <a:latin typeface="Calibri" pitchFamily="34" charset="0"/>
                <a:cs typeface="Calibri" pitchFamily="34" charset="0"/>
              </a:rPr>
              <a:t>K-12 System</a:t>
            </a:r>
          </a:p>
          <a:p>
            <a:pPr>
              <a:lnSpc>
                <a:spcPct val="120000"/>
              </a:lnSpc>
              <a:spcBef>
                <a:spcPts val="1200"/>
              </a:spcBef>
              <a:buClrTx/>
              <a:buSzPct val="100000"/>
              <a:buFont typeface="Arial" pitchFamily="34" charset="0"/>
              <a:buChar char="•"/>
            </a:pPr>
            <a:r>
              <a:rPr lang="en-US" sz="3300" dirty="0" smtClean="0">
                <a:latin typeface="Calibri" pitchFamily="34" charset="0"/>
                <a:cs typeface="Calibri" pitchFamily="34" charset="0"/>
              </a:rPr>
              <a:t>Universities</a:t>
            </a:r>
          </a:p>
          <a:p>
            <a:pPr>
              <a:lnSpc>
                <a:spcPct val="120000"/>
              </a:lnSpc>
              <a:spcBef>
                <a:spcPts val="1200"/>
              </a:spcBef>
              <a:buClrTx/>
              <a:buSzPct val="100000"/>
              <a:buFont typeface="Arial" pitchFamily="34" charset="0"/>
              <a:buChar char="•"/>
            </a:pPr>
            <a:r>
              <a:rPr lang="en-US" sz="3300" dirty="0" smtClean="0">
                <a:latin typeface="Calibri" pitchFamily="34" charset="0"/>
                <a:cs typeface="Calibri" pitchFamily="34" charset="0"/>
              </a:rPr>
              <a:t>Community and Faith-Based Organizations</a:t>
            </a:r>
          </a:p>
          <a:p>
            <a:pPr>
              <a:lnSpc>
                <a:spcPct val="120000"/>
              </a:lnSpc>
              <a:spcBef>
                <a:spcPts val="1200"/>
              </a:spcBef>
              <a:buClrTx/>
              <a:buSzPct val="100000"/>
              <a:buFont typeface="Arial" pitchFamily="34" charset="0"/>
              <a:buChar char="•"/>
            </a:pPr>
            <a:r>
              <a:rPr lang="en-US" sz="3300" dirty="0" smtClean="0">
                <a:latin typeface="Calibri" pitchFamily="34" charset="0"/>
                <a:cs typeface="Calibri" pitchFamily="34" charset="0"/>
              </a:rPr>
              <a:t>Social Service Agencies</a:t>
            </a:r>
          </a:p>
          <a:p>
            <a:pPr>
              <a:lnSpc>
                <a:spcPct val="120000"/>
              </a:lnSpc>
              <a:spcBef>
                <a:spcPts val="1200"/>
              </a:spcBef>
              <a:buClrTx/>
              <a:buSzPct val="100000"/>
              <a:buFont typeface="Arial" pitchFamily="34" charset="0"/>
              <a:buChar char="•"/>
            </a:pPr>
            <a:r>
              <a:rPr lang="en-US" sz="3300" dirty="0" smtClean="0">
                <a:latin typeface="Calibri" pitchFamily="34" charset="0"/>
                <a:cs typeface="Calibri" pitchFamily="34" charset="0"/>
              </a:rPr>
              <a:t>Economic </a:t>
            </a:r>
            <a:r>
              <a:rPr lang="en-US" sz="3300" dirty="0">
                <a:latin typeface="Calibri" pitchFamily="34" charset="0"/>
                <a:cs typeface="Calibri" pitchFamily="34" charset="0"/>
              </a:rPr>
              <a:t>Development and Workforce </a:t>
            </a:r>
            <a:r>
              <a:rPr lang="en-US" sz="3300" dirty="0" smtClean="0">
                <a:latin typeface="Calibri" pitchFamily="34" charset="0"/>
                <a:cs typeface="Calibri" pitchFamily="34" charset="0"/>
              </a:rPr>
              <a:t>Development Organizations</a:t>
            </a:r>
            <a:endParaRPr lang="en-US" sz="3300" dirty="0">
              <a:latin typeface="Calibri" pitchFamily="34" charset="0"/>
              <a:cs typeface="Calibri" pitchFamily="34" charset="0"/>
            </a:endParaRPr>
          </a:p>
          <a:p>
            <a:pPr>
              <a:lnSpc>
                <a:spcPct val="120000"/>
              </a:lnSpc>
              <a:spcBef>
                <a:spcPts val="1200"/>
              </a:spcBef>
              <a:buClrTx/>
              <a:buSzPct val="100000"/>
              <a:buFont typeface="Arial" pitchFamily="34" charset="0"/>
              <a:buChar char="•"/>
            </a:pPr>
            <a:r>
              <a:rPr lang="en-US" sz="3300" dirty="0" smtClean="0">
                <a:latin typeface="Calibri" pitchFamily="34" charset="0"/>
                <a:ea typeface="MS Mincho"/>
                <a:cs typeface="Calibri" pitchFamily="34" charset="0"/>
              </a:rPr>
              <a:t>Employers</a:t>
            </a:r>
            <a:endParaRPr lang="en-US" sz="3300" dirty="0">
              <a:latin typeface="Calibri" pitchFamily="34" charset="0"/>
              <a:ea typeface="MS Mincho"/>
              <a:cs typeface="Calibri" pitchFamily="34" charset="0"/>
            </a:endParaRPr>
          </a:p>
          <a:p>
            <a:pPr>
              <a:lnSpc>
                <a:spcPct val="120000"/>
              </a:lnSpc>
              <a:spcBef>
                <a:spcPts val="1200"/>
              </a:spcBef>
              <a:buClrTx/>
              <a:buSzPct val="100000"/>
              <a:buFont typeface="Arial" pitchFamily="34" charset="0"/>
              <a:buChar char="•"/>
            </a:pPr>
            <a:r>
              <a:rPr lang="en-US" sz="3300" dirty="0" smtClean="0">
                <a:latin typeface="Calibri" pitchFamily="34" charset="0"/>
                <a:ea typeface="MS Mincho"/>
                <a:cs typeface="Calibri" pitchFamily="34" charset="0"/>
              </a:rPr>
              <a:t>Labor Organizations</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88570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352"/>
            <a:ext cx="8229600" cy="533400"/>
          </a:xfrm>
        </p:spPr>
        <p:txBody>
          <a:bodyPr>
            <a:normAutofit/>
          </a:bodyPr>
          <a:lstStyle/>
          <a:p>
            <a:pPr algn="ctr"/>
            <a:r>
              <a:rPr lang="en-US" sz="2800" b="1" dirty="0" smtClean="0">
                <a:solidFill>
                  <a:schemeClr val="tx1"/>
                </a:solidFill>
                <a:latin typeface="Calibri" pitchFamily="34" charset="0"/>
              </a:rPr>
              <a:t>Using Economic and Demographic Data</a:t>
            </a:r>
            <a:endParaRPr lang="en-US" sz="2800" b="1" dirty="0">
              <a:solidFill>
                <a:schemeClr val="tx1"/>
              </a:solidFill>
              <a:latin typeface="Calibri" pitchFamily="34" charset="0"/>
            </a:endParaRPr>
          </a:p>
        </p:txBody>
      </p:sp>
      <p:sp>
        <p:nvSpPr>
          <p:cNvPr id="4" name="Text Box 3"/>
          <p:cNvSpPr txBox="1">
            <a:spLocks noGrp="1" noChangeArrowheads="1"/>
          </p:cNvSpPr>
          <p:nvPr>
            <p:ph sz="half" idx="1"/>
          </p:nvPr>
        </p:nvSpPr>
        <p:spPr bwMode="auto">
          <a:xfrm>
            <a:off x="304800" y="1492689"/>
            <a:ext cx="4038600" cy="4094070"/>
          </a:xfrm>
          <a:prstGeom prst="rect">
            <a:avLst/>
          </a:prstGeom>
          <a:noFill/>
          <a:ln w="9525">
            <a:noFill/>
            <a:miter lim="800000"/>
            <a:headEnd/>
            <a:tailEnd/>
          </a:ln>
          <a:effectLst/>
        </p:spPr>
        <p:txBody>
          <a:bodyPr wrap="square" lIns="92075" tIns="46038" rIns="92075" bIns="46038">
            <a:spAutoFit/>
          </a:bodyPr>
          <a:lstStyle/>
          <a:p>
            <a:pPr marL="0" indent="0">
              <a:spcBef>
                <a:spcPts val="1200"/>
              </a:spcBef>
              <a:spcAft>
                <a:spcPts val="600"/>
              </a:spcAft>
              <a:buNone/>
            </a:pPr>
            <a:r>
              <a:rPr lang="en-US" sz="2500" b="1" i="1" dirty="0" smtClean="0">
                <a:solidFill>
                  <a:schemeClr val="tx1">
                    <a:lumMod val="90000"/>
                    <a:lumOff val="10000"/>
                  </a:schemeClr>
                </a:solidFill>
                <a:latin typeface="Calibri" pitchFamily="34" charset="0"/>
              </a:rPr>
              <a:t>Uses</a:t>
            </a:r>
            <a:r>
              <a:rPr lang="en-US" sz="2500" b="1" dirty="0" smtClean="0">
                <a:solidFill>
                  <a:schemeClr val="tx1">
                    <a:lumMod val="90000"/>
                    <a:lumOff val="10000"/>
                  </a:schemeClr>
                </a:solidFill>
                <a:latin typeface="Calibri" pitchFamily="34" charset="0"/>
              </a:rPr>
              <a:t>:</a:t>
            </a:r>
          </a:p>
          <a:p>
            <a:pPr marL="274320" indent="-274320">
              <a:spcBef>
                <a:spcPts val="1200"/>
              </a:spcBef>
              <a:spcAft>
                <a:spcPts val="600"/>
              </a:spcAft>
              <a:buClr>
                <a:srgbClr val="0070C0"/>
              </a:buClr>
              <a:buSzPct val="100000"/>
              <a:buFont typeface="Arial" pitchFamily="34" charset="0"/>
              <a:buChar char="•"/>
            </a:pPr>
            <a:r>
              <a:rPr lang="en-US" sz="2500" dirty="0" smtClean="0">
                <a:solidFill>
                  <a:schemeClr val="tx1">
                    <a:lumMod val="90000"/>
                    <a:lumOff val="10000"/>
                  </a:schemeClr>
                </a:solidFill>
                <a:latin typeface="Calibri" pitchFamily="34" charset="0"/>
              </a:rPr>
              <a:t>Stimulate discussion;</a:t>
            </a:r>
          </a:p>
          <a:p>
            <a:pPr marL="274320" indent="-274320">
              <a:spcBef>
                <a:spcPts val="1200"/>
              </a:spcBef>
              <a:spcAft>
                <a:spcPts val="600"/>
              </a:spcAft>
              <a:buClr>
                <a:srgbClr val="0070C0"/>
              </a:buClr>
              <a:buSzPct val="100000"/>
              <a:buFont typeface="Arial" pitchFamily="34" charset="0"/>
              <a:buChar char="•"/>
            </a:pPr>
            <a:r>
              <a:rPr lang="en-US" sz="2500" dirty="0" smtClean="0">
                <a:solidFill>
                  <a:schemeClr val="tx1">
                    <a:lumMod val="90000"/>
                    <a:lumOff val="10000"/>
                  </a:schemeClr>
                </a:solidFill>
                <a:latin typeface="Calibri" pitchFamily="34" charset="0"/>
              </a:rPr>
              <a:t>Affirm or challenge current perceptions;</a:t>
            </a:r>
          </a:p>
          <a:p>
            <a:pPr marL="274320" indent="-274320">
              <a:spcBef>
                <a:spcPts val="1200"/>
              </a:spcBef>
              <a:spcAft>
                <a:spcPts val="600"/>
              </a:spcAft>
              <a:buClr>
                <a:srgbClr val="0070C0"/>
              </a:buClr>
              <a:buSzPct val="100000"/>
              <a:buFont typeface="Arial" pitchFamily="34" charset="0"/>
              <a:buChar char="•"/>
            </a:pPr>
            <a:r>
              <a:rPr lang="en-US" sz="2500" dirty="0" smtClean="0">
                <a:solidFill>
                  <a:schemeClr val="tx1">
                    <a:lumMod val="90000"/>
                    <a:lumOff val="10000"/>
                  </a:schemeClr>
                </a:solidFill>
                <a:latin typeface="Calibri" pitchFamily="34" charset="0"/>
              </a:rPr>
              <a:t>Identify local strengths and weaknesses;</a:t>
            </a:r>
          </a:p>
          <a:p>
            <a:pPr marL="274320" indent="-274320">
              <a:spcBef>
                <a:spcPts val="1200"/>
              </a:spcBef>
              <a:spcAft>
                <a:spcPts val="600"/>
              </a:spcAft>
              <a:buClr>
                <a:srgbClr val="0070C0"/>
              </a:buClr>
              <a:buSzPct val="100000"/>
              <a:buFont typeface="Arial" pitchFamily="34" charset="0"/>
              <a:buChar char="•"/>
            </a:pPr>
            <a:r>
              <a:rPr lang="en-US" sz="2500" dirty="0" smtClean="0">
                <a:solidFill>
                  <a:schemeClr val="tx1">
                    <a:lumMod val="90000"/>
                    <a:lumOff val="10000"/>
                  </a:schemeClr>
                </a:solidFill>
                <a:latin typeface="Calibri" pitchFamily="34" charset="0"/>
              </a:rPr>
              <a:t>Recognize and prepare for change.</a:t>
            </a:r>
          </a:p>
        </p:txBody>
      </p:sp>
      <p:sp>
        <p:nvSpPr>
          <p:cNvPr id="5" name="Text Placeholder 4"/>
          <p:cNvSpPr>
            <a:spLocks noGrp="1"/>
          </p:cNvSpPr>
          <p:nvPr>
            <p:ph type="body" sz="half" idx="2"/>
          </p:nvPr>
        </p:nvSpPr>
        <p:spPr>
          <a:xfrm>
            <a:off x="4876800" y="1492689"/>
            <a:ext cx="4038600" cy="4525963"/>
          </a:xfrm>
        </p:spPr>
        <p:txBody>
          <a:bodyPr>
            <a:normAutofit/>
          </a:bodyPr>
          <a:lstStyle/>
          <a:p>
            <a:pPr marL="0" indent="0">
              <a:spcBef>
                <a:spcPts val="1200"/>
              </a:spcBef>
              <a:spcAft>
                <a:spcPts val="600"/>
              </a:spcAft>
              <a:buNone/>
            </a:pPr>
            <a:r>
              <a:rPr lang="en-US" sz="2500" b="1" i="1" dirty="0" smtClean="0">
                <a:solidFill>
                  <a:schemeClr val="tx1">
                    <a:lumMod val="90000"/>
                    <a:lumOff val="10000"/>
                  </a:schemeClr>
                </a:solidFill>
                <a:latin typeface="Calibri" pitchFamily="34" charset="0"/>
              </a:rPr>
              <a:t>Considerations: </a:t>
            </a:r>
          </a:p>
          <a:p>
            <a:pPr marL="274320" indent="-274320">
              <a:spcBef>
                <a:spcPts val="1200"/>
              </a:spcBef>
              <a:spcAft>
                <a:spcPts val="600"/>
              </a:spcAft>
              <a:buClr>
                <a:srgbClr val="0070C0"/>
              </a:buClr>
              <a:buSzPct val="100000"/>
              <a:buFont typeface="Arial" pitchFamily="34" charset="0"/>
              <a:buChar char="•"/>
            </a:pPr>
            <a:r>
              <a:rPr lang="en-US" sz="2500" dirty="0" smtClean="0">
                <a:solidFill>
                  <a:schemeClr val="tx1">
                    <a:lumMod val="90000"/>
                    <a:lumOff val="10000"/>
                  </a:schemeClr>
                </a:solidFill>
                <a:latin typeface="Calibri" pitchFamily="34" charset="0"/>
              </a:rPr>
              <a:t>Looking for patterns, not a single answer;</a:t>
            </a:r>
          </a:p>
          <a:p>
            <a:pPr marL="274320" indent="-274320">
              <a:spcBef>
                <a:spcPts val="1200"/>
              </a:spcBef>
              <a:spcAft>
                <a:spcPts val="600"/>
              </a:spcAft>
              <a:buClr>
                <a:srgbClr val="0070C0"/>
              </a:buClr>
              <a:buSzPct val="100000"/>
              <a:buFont typeface="Arial" pitchFamily="34" charset="0"/>
              <a:buChar char="•"/>
            </a:pPr>
            <a:r>
              <a:rPr lang="en-US" sz="2500" dirty="0" smtClean="0">
                <a:solidFill>
                  <a:schemeClr val="tx1">
                    <a:lumMod val="90000"/>
                    <a:lumOff val="10000"/>
                  </a:schemeClr>
                </a:solidFill>
                <a:latin typeface="Calibri" pitchFamily="34" charset="0"/>
              </a:rPr>
              <a:t>More concerned with trends than precision;</a:t>
            </a:r>
          </a:p>
          <a:p>
            <a:pPr marL="274320" indent="-274320">
              <a:spcBef>
                <a:spcPts val="1200"/>
              </a:spcBef>
              <a:spcAft>
                <a:spcPts val="600"/>
              </a:spcAft>
              <a:buClr>
                <a:srgbClr val="0070C0"/>
              </a:buClr>
              <a:buSzPct val="100000"/>
              <a:buFont typeface="Arial" pitchFamily="34" charset="0"/>
              <a:buChar char="•"/>
            </a:pPr>
            <a:r>
              <a:rPr lang="en-US" sz="2500" dirty="0" smtClean="0">
                <a:solidFill>
                  <a:schemeClr val="tx1">
                    <a:lumMod val="90000"/>
                    <a:lumOff val="10000"/>
                  </a:schemeClr>
                </a:solidFill>
                <a:latin typeface="Calibri" pitchFamily="34" charset="0"/>
              </a:rPr>
              <a:t>Focus more attention on comparing figures rather than ranking them.</a:t>
            </a:r>
          </a:p>
          <a:p>
            <a:endParaRPr lang="en-US" sz="2500" dirty="0">
              <a:solidFill>
                <a:schemeClr val="tx1">
                  <a:lumMod val="90000"/>
                  <a:lumOff val="10000"/>
                </a:schemeClr>
              </a:solidFill>
              <a:latin typeface="Calibri" pitchFamily="34" charset="0"/>
            </a:endParaRPr>
          </a:p>
        </p:txBody>
      </p:sp>
    </p:spTree>
    <p:extLst>
      <p:ext uri="{BB962C8B-B14F-4D97-AF65-F5344CB8AC3E}">
        <p14:creationId xmlns:p14="http://schemas.microsoft.com/office/powerpoint/2010/main" val="275206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3344133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97"/>
          <p:cNvSpPr txBox="1">
            <a:spLocks noChangeArrowheads="1"/>
          </p:cNvSpPr>
          <p:nvPr/>
        </p:nvSpPr>
        <p:spPr bwMode="auto">
          <a:xfrm>
            <a:off x="29337" y="6611779"/>
            <a:ext cx="9096375" cy="246221"/>
          </a:xfrm>
          <a:prstGeom prst="rect">
            <a:avLst/>
          </a:prstGeom>
          <a:noFill/>
          <a:ln w="9525">
            <a:noFill/>
            <a:miter lim="800000"/>
            <a:headEnd/>
            <a:tailEnd/>
          </a:ln>
          <a:effectLst/>
        </p:spPr>
        <p:txBody>
          <a:bodyPr wrap="square">
            <a:spAutoFit/>
          </a:bodyPr>
          <a:lstStyle/>
          <a:p>
            <a:pPr>
              <a:spcBef>
                <a:spcPct val="50000"/>
              </a:spcBef>
            </a:pPr>
            <a:r>
              <a:rPr lang="en-US" sz="1000" dirty="0" smtClean="0">
                <a:latin typeface="Calibri" pitchFamily="34" charset="0"/>
              </a:rPr>
              <a:t>Data Source:  Bureau of Economic Analysis</a:t>
            </a:r>
            <a:endParaRPr lang="en-US" sz="1000" dirty="0">
              <a:latin typeface="Calibri" pitchFamily="34" charset="0"/>
            </a:endParaRPr>
          </a:p>
        </p:txBody>
      </p:sp>
    </p:spTree>
    <p:extLst>
      <p:ext uri="{BB962C8B-B14F-4D97-AF65-F5344CB8AC3E}">
        <p14:creationId xmlns:p14="http://schemas.microsoft.com/office/powerpoint/2010/main" val="173886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A6B679E8-B81E-4A96-BA54-C71A52222EE7}" type="slidenum">
              <a:rPr lang="en-US" smtClean="0"/>
              <a:t>21</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402669007"/>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629500"/>
            <a:ext cx="7010400" cy="246221"/>
          </a:xfrm>
          <a:prstGeom prst="rect">
            <a:avLst/>
          </a:prstGeom>
          <a:noFill/>
        </p:spPr>
        <p:txBody>
          <a:bodyPr wrap="square" rtlCol="0">
            <a:spAutoFit/>
          </a:bodyPr>
          <a:lstStyle/>
          <a:p>
            <a:r>
              <a:rPr lang="en-US" sz="1000" dirty="0" smtClean="0">
                <a:latin typeface="Calibri" pitchFamily="34" charset="0"/>
                <a:cs typeface="Calibri" pitchFamily="34" charset="0"/>
              </a:rPr>
              <a:t>Data Source: National Establishment Time Series Database extracted from YourEconomy.org</a:t>
            </a: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329598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17"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93298514"/>
              </p:ext>
            </p:extLst>
          </p:nvPr>
        </p:nvGraphicFramePr>
        <p:xfrm>
          <a:off x="0" y="-99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29500"/>
            <a:ext cx="7010400" cy="246221"/>
          </a:xfrm>
          <a:prstGeom prst="rect">
            <a:avLst/>
          </a:prstGeom>
          <a:noFill/>
        </p:spPr>
        <p:txBody>
          <a:bodyPr wrap="square" rtlCol="0">
            <a:spAutoFit/>
          </a:bodyPr>
          <a:lstStyle/>
          <a:p>
            <a:r>
              <a:rPr lang="en-US" sz="1000" dirty="0" smtClean="0">
                <a:latin typeface="Calibri" pitchFamily="34" charset="0"/>
                <a:cs typeface="Calibri" pitchFamily="34" charset="0"/>
              </a:rPr>
              <a:t>Data Source: National Establishment Time Series Database extracted from YourEconomy.org</a:t>
            </a: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13899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17"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pPr algn="ctr"/>
            <a:r>
              <a:rPr lang="en-US" sz="2800" b="1" dirty="0" smtClean="0">
                <a:solidFill>
                  <a:schemeClr val="tx1"/>
                </a:solidFill>
                <a:latin typeface="Calibri" pitchFamily="34" charset="0"/>
                <a:cs typeface="Calibri" pitchFamily="34" charset="0"/>
              </a:rPr>
              <a:t>Business Stages</a:t>
            </a:r>
            <a:endParaRPr lang="en-US" sz="28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76200" y="685800"/>
            <a:ext cx="8839200" cy="5791200"/>
          </a:xfrm>
        </p:spPr>
        <p:txBody>
          <a:bodyPr>
            <a:noAutofit/>
          </a:bodyPr>
          <a:lstStyle/>
          <a:p>
            <a:pPr lvl="0">
              <a:lnSpc>
                <a:spcPct val="120000"/>
              </a:lnSpc>
              <a:spcBef>
                <a:spcPts val="1200"/>
              </a:spcBef>
              <a:buFont typeface="Arial" pitchFamily="34" charset="0"/>
              <a:buChar char="•"/>
            </a:pPr>
            <a:r>
              <a:rPr lang="en-US" sz="1700" b="1" dirty="0" smtClean="0">
                <a:latin typeface="Calibri" pitchFamily="34" charset="0"/>
                <a:cs typeface="Calibri" pitchFamily="34" charset="0"/>
              </a:rPr>
              <a:t>Self-Employed (1 employee) - </a:t>
            </a:r>
            <a:r>
              <a:rPr lang="en-US" sz="1700" dirty="0" smtClean="0">
                <a:latin typeface="Calibri" pitchFamily="34" charset="0"/>
                <a:cs typeface="Calibri" pitchFamily="34" charset="0"/>
              </a:rPr>
              <a:t>Small-scale business activity that can be conducted in homes as well as sole proprietorships</a:t>
            </a:r>
            <a:r>
              <a:rPr lang="en-US" sz="1700" dirty="0">
                <a:latin typeface="Calibri" pitchFamily="34" charset="0"/>
                <a:cs typeface="Calibri" pitchFamily="34" charset="0"/>
              </a:rPr>
              <a:t>;</a:t>
            </a:r>
          </a:p>
          <a:p>
            <a:pPr lvl="0">
              <a:lnSpc>
                <a:spcPct val="120000"/>
              </a:lnSpc>
              <a:spcBef>
                <a:spcPts val="1200"/>
              </a:spcBef>
              <a:buFont typeface="Arial" pitchFamily="34" charset="0"/>
              <a:buChar char="•"/>
            </a:pPr>
            <a:r>
              <a:rPr lang="en-US" sz="1700" b="1" dirty="0" smtClean="0">
                <a:latin typeface="Calibri" pitchFamily="34" charset="0"/>
                <a:cs typeface="Calibri" pitchFamily="34" charset="0"/>
              </a:rPr>
              <a:t>Stage 1 (2-9 employees) – </a:t>
            </a:r>
            <a:r>
              <a:rPr lang="en-US" sz="1700" dirty="0" smtClean="0">
                <a:latin typeface="Calibri" pitchFamily="34" charset="0"/>
                <a:cs typeface="Calibri" pitchFamily="34" charset="0"/>
              </a:rPr>
              <a:t>Includes partnerships, lifestyle businesses and startups. Often focused on defining a market, developing a product or service, obtaining capital and finding customers</a:t>
            </a:r>
            <a:r>
              <a:rPr lang="en-US" sz="1700" dirty="0">
                <a:latin typeface="Calibri" pitchFamily="34" charset="0"/>
                <a:cs typeface="Calibri" pitchFamily="34" charset="0"/>
              </a:rPr>
              <a:t>;</a:t>
            </a:r>
          </a:p>
          <a:p>
            <a:pPr lvl="0">
              <a:lnSpc>
                <a:spcPct val="120000"/>
              </a:lnSpc>
              <a:spcBef>
                <a:spcPts val="1200"/>
              </a:spcBef>
              <a:buFont typeface="Arial" pitchFamily="34" charset="0"/>
              <a:buChar char="•"/>
            </a:pPr>
            <a:r>
              <a:rPr lang="en-US" sz="1700" b="1" dirty="0" smtClean="0">
                <a:latin typeface="Calibri" pitchFamily="34" charset="0"/>
                <a:cs typeface="Calibri" pitchFamily="34" charset="0"/>
              </a:rPr>
              <a:t>Stage 2 (10-99 employees) – </a:t>
            </a:r>
            <a:r>
              <a:rPr lang="en-US" sz="1700" dirty="0" smtClean="0">
                <a:latin typeface="Calibri" pitchFamily="34" charset="0"/>
                <a:cs typeface="Calibri" pitchFamily="34" charset="0"/>
              </a:rPr>
              <a:t>A company typically has a proven product, and survival is less of a daily concern. Companies begin to develop infrastructure and standardize operational systems. Leaders delegate more and wear fewer hats</a:t>
            </a:r>
            <a:r>
              <a:rPr lang="en-US" sz="1700" dirty="0">
                <a:latin typeface="Calibri" pitchFamily="34" charset="0"/>
                <a:cs typeface="Calibri" pitchFamily="34" charset="0"/>
              </a:rPr>
              <a:t>;</a:t>
            </a:r>
          </a:p>
          <a:p>
            <a:pPr lvl="0">
              <a:lnSpc>
                <a:spcPct val="120000"/>
              </a:lnSpc>
              <a:spcBef>
                <a:spcPts val="1200"/>
              </a:spcBef>
              <a:buFont typeface="Arial" pitchFamily="34" charset="0"/>
              <a:buChar char="•"/>
            </a:pPr>
            <a:r>
              <a:rPr lang="en-US" sz="1700" b="1" dirty="0" smtClean="0">
                <a:latin typeface="Calibri" pitchFamily="34" charset="0"/>
                <a:cs typeface="Calibri" pitchFamily="34" charset="0"/>
              </a:rPr>
              <a:t>Stage 3 (100-499 employees) - </a:t>
            </a:r>
            <a:r>
              <a:rPr lang="en-US" sz="1700" dirty="0" smtClean="0">
                <a:latin typeface="Calibri" pitchFamily="34" charset="0"/>
                <a:cs typeface="Calibri" pitchFamily="34" charset="0"/>
              </a:rPr>
              <a:t>Expansion is a hallmark as companies broaden their geographic reach, add new products and pursue new markets. Stage 3 companies introduce formal processes and procedures, and the founder is less involved in daily operations and more concerned with managing culture and change</a:t>
            </a:r>
            <a:r>
              <a:rPr lang="en-US" sz="1700" dirty="0">
                <a:latin typeface="Calibri" pitchFamily="34" charset="0"/>
                <a:cs typeface="Calibri" pitchFamily="34" charset="0"/>
              </a:rPr>
              <a:t>;</a:t>
            </a:r>
          </a:p>
          <a:p>
            <a:pPr lvl="0">
              <a:lnSpc>
                <a:spcPct val="120000"/>
              </a:lnSpc>
              <a:spcBef>
                <a:spcPts val="1200"/>
              </a:spcBef>
              <a:buFont typeface="Arial" pitchFamily="34" charset="0"/>
              <a:buChar char="•"/>
            </a:pPr>
            <a:r>
              <a:rPr lang="en-US" sz="1700" b="1" dirty="0" smtClean="0">
                <a:latin typeface="Calibri" pitchFamily="34" charset="0"/>
                <a:cs typeface="Calibri" pitchFamily="34" charset="0"/>
              </a:rPr>
              <a:t>Stage 4 (500 or more employees) –</a:t>
            </a:r>
            <a:r>
              <a:rPr lang="en-US" sz="1700" dirty="0" smtClean="0">
                <a:latin typeface="Calibri" pitchFamily="34" charset="0"/>
                <a:cs typeface="Calibri" pitchFamily="34" charset="0"/>
              </a:rPr>
              <a:t> By Stage 4, an organization  is typically dominant in its industry and is focused on maintaining and defending its market position. Key objectives focus on tasks such as controlling expenses, raising productivity, increasing market penetration and managing market niches. </a:t>
            </a:r>
            <a:endParaRPr lang="en-US" sz="1700" dirty="0">
              <a:latin typeface="Calibri" pitchFamily="34" charset="0"/>
              <a:cs typeface="Calibri" pitchFamily="34" charset="0"/>
            </a:endParaRPr>
          </a:p>
          <a:p>
            <a:pPr marL="0" indent="0">
              <a:lnSpc>
                <a:spcPct val="120000"/>
              </a:lnSpc>
              <a:spcBef>
                <a:spcPts val="1200"/>
              </a:spcBef>
              <a:buNone/>
            </a:pPr>
            <a:r>
              <a:rPr lang="en-US" sz="1700" dirty="0" smtClean="0">
                <a:latin typeface="Calibri" pitchFamily="34" charset="0"/>
                <a:cs typeface="Calibri" pitchFamily="34" charset="0"/>
              </a:rPr>
              <a:t>                                                                                                           </a:t>
            </a:r>
            <a:r>
              <a:rPr lang="en-US" sz="1200" dirty="0" smtClean="0">
                <a:latin typeface="Calibri" pitchFamily="34" charset="0"/>
                <a:cs typeface="Calibri" pitchFamily="34" charset="0"/>
              </a:rPr>
              <a:t>Source: Edward Lowe Foundation/YourEconomy.org</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155739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264705014"/>
              </p:ext>
            </p:extLst>
          </p:nvPr>
        </p:nvGraphicFramePr>
        <p:xfrm>
          <a:off x="-25138"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629500"/>
            <a:ext cx="7010400" cy="246221"/>
          </a:xfrm>
          <a:prstGeom prst="rect">
            <a:avLst/>
          </a:prstGeom>
          <a:noFill/>
        </p:spPr>
        <p:txBody>
          <a:bodyPr wrap="square" rtlCol="0">
            <a:spAutoFit/>
          </a:bodyPr>
          <a:lstStyle/>
          <a:p>
            <a:r>
              <a:rPr lang="en-US" sz="1000" dirty="0" smtClean="0">
                <a:latin typeface="Calibri" pitchFamily="34" charset="0"/>
                <a:cs typeface="Calibri" pitchFamily="34" charset="0"/>
              </a:rPr>
              <a:t>Data Source: National Establishment Time Series Database extracted from YourEconomy.org</a:t>
            </a: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67790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17" dur="500"/>
                                        <p:tgtEl>
                                          <p:spTgt spid="5">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22" dur="500"/>
                                        <p:tgtEl>
                                          <p:spTgt spid="5">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27" dur="500"/>
                                        <p:tgtEl>
                                          <p:spTgt spid="5">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51038358"/>
              </p:ext>
            </p:extLst>
          </p:nvPr>
        </p:nvGraphicFramePr>
        <p:xfrm>
          <a:off x="0" y="8106"/>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29500"/>
            <a:ext cx="7010400" cy="246221"/>
          </a:xfrm>
          <a:prstGeom prst="rect">
            <a:avLst/>
          </a:prstGeom>
          <a:noFill/>
        </p:spPr>
        <p:txBody>
          <a:bodyPr wrap="square" rtlCol="0">
            <a:spAutoFit/>
          </a:bodyPr>
          <a:lstStyle/>
          <a:p>
            <a:r>
              <a:rPr lang="en-US" sz="1000" dirty="0" smtClean="0">
                <a:latin typeface="Calibri" pitchFamily="34" charset="0"/>
                <a:cs typeface="Calibri" pitchFamily="34" charset="0"/>
              </a:rPr>
              <a:t>Data Source: National Establishment Time Series Database extracted from YourEconomy.org</a:t>
            </a: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108248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17" dur="500"/>
                                        <p:tgtEl>
                                          <p:spTgt spid="4">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22" dur="500"/>
                                        <p:tgtEl>
                                          <p:spTgt spid="4">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27" dur="500"/>
                                        <p:tgtEl>
                                          <p:spTgt spid="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123902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29500"/>
            <a:ext cx="7010400" cy="246221"/>
          </a:xfrm>
          <a:prstGeom prst="rect">
            <a:avLst/>
          </a:prstGeom>
          <a:noFill/>
        </p:spPr>
        <p:txBody>
          <a:bodyPr wrap="square" rtlCol="0">
            <a:spAutoFit/>
          </a:bodyPr>
          <a:lstStyle/>
          <a:p>
            <a:r>
              <a:rPr lang="en-US" sz="1000" dirty="0" smtClean="0">
                <a:latin typeface="Calibri" pitchFamily="34" charset="0"/>
                <a:cs typeface="Calibri" pitchFamily="34" charset="0"/>
              </a:rPr>
              <a:t>Data Source: National Establishment Time Series Database extracted from YourEconomy.org</a:t>
            </a: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169177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304800"/>
            <a:ext cx="8229600" cy="685800"/>
          </a:xfrm>
          <a:prstGeom prst="rect">
            <a:avLst/>
          </a:prstGeom>
          <a:noFill/>
          <a:ln w="9525">
            <a:noFill/>
            <a:miter lim="800000"/>
            <a:headEnd/>
            <a:tailEnd/>
          </a:ln>
          <a:effectLst/>
        </p:spPr>
        <p:txBody>
          <a:bodyPr anchor="ctr"/>
          <a:lstStyle/>
          <a:p>
            <a:pPr algn="ctr"/>
            <a:r>
              <a:rPr lang="en-US" sz="2600" b="1" dirty="0" smtClean="0">
                <a:solidFill>
                  <a:schemeClr val="tx1">
                    <a:lumMod val="90000"/>
                    <a:lumOff val="10000"/>
                  </a:schemeClr>
                </a:solidFill>
                <a:latin typeface="Calibri" pitchFamily="34" charset="0"/>
              </a:rPr>
              <a:t>Traditional and New Models of Economic Development</a:t>
            </a:r>
            <a:endParaRPr lang="en-US" sz="2600" b="1" dirty="0">
              <a:solidFill>
                <a:schemeClr val="tx1">
                  <a:lumMod val="90000"/>
                  <a:lumOff val="10000"/>
                </a:schemeClr>
              </a:solidFill>
              <a:latin typeface="Calibri" pitchFamily="34" charset="0"/>
            </a:endParaRPr>
          </a:p>
        </p:txBody>
      </p:sp>
      <p:sp>
        <p:nvSpPr>
          <p:cNvPr id="41" name="Rectangle 40"/>
          <p:cNvSpPr>
            <a:spLocks noChangeArrowheads="1"/>
          </p:cNvSpPr>
          <p:nvPr/>
        </p:nvSpPr>
        <p:spPr bwMode="auto">
          <a:xfrm>
            <a:off x="609600" y="1371600"/>
            <a:ext cx="4219665" cy="563702"/>
          </a:xfrm>
          <a:prstGeom prst="rect">
            <a:avLst/>
          </a:prstGeom>
          <a:noFill/>
          <a:ln w="9525">
            <a:noFill/>
            <a:miter lim="800000"/>
            <a:headEnd/>
            <a:tailEnd/>
          </a:ln>
          <a:effectLst/>
        </p:spPr>
        <p:txBody>
          <a:bodyPr wrap="square" anchor="ctr">
            <a:noAutofit/>
          </a:bodyPr>
          <a:lstStyle/>
          <a:p>
            <a:pPr marL="347345" marR="0" indent="-347345" algn="ctr" fontAlgn="base">
              <a:spcBef>
                <a:spcPts val="0"/>
              </a:spcBef>
              <a:spcAft>
                <a:spcPts val="0"/>
              </a:spcAft>
            </a:pPr>
            <a:r>
              <a:rPr lang="en-US" b="1" kern="1200" dirty="0">
                <a:solidFill>
                  <a:srgbClr val="000000"/>
                </a:solidFill>
                <a:effectLst/>
                <a:latin typeface="Calibri"/>
                <a:ea typeface="Times New Roman"/>
                <a:cs typeface="Times New Roman"/>
              </a:rPr>
              <a:t>Traditional Model</a:t>
            </a:r>
            <a:endParaRPr lang="en-US" sz="2800" dirty="0">
              <a:effectLst/>
              <a:latin typeface="Times New Roman"/>
              <a:ea typeface="Times New Roman"/>
            </a:endParaRPr>
          </a:p>
        </p:txBody>
      </p:sp>
      <p:grpSp>
        <p:nvGrpSpPr>
          <p:cNvPr id="42" name="Group 41"/>
          <p:cNvGrpSpPr/>
          <p:nvPr/>
        </p:nvGrpSpPr>
        <p:grpSpPr>
          <a:xfrm>
            <a:off x="822179" y="2045905"/>
            <a:ext cx="3802865" cy="3825800"/>
            <a:chOff x="-3980" y="0"/>
            <a:chExt cx="1922145" cy="1582420"/>
          </a:xfrm>
          <a:solidFill>
            <a:schemeClr val="accent1">
              <a:lumMod val="20000"/>
              <a:lumOff val="80000"/>
            </a:schemeClr>
          </a:solidFill>
        </p:grpSpPr>
        <p:sp>
          <p:nvSpPr>
            <p:cNvPr id="46" name="Isosceles Triangle 45"/>
            <p:cNvSpPr/>
            <p:nvPr/>
          </p:nvSpPr>
          <p:spPr>
            <a:xfrm flipV="1">
              <a:off x="-3980" y="0"/>
              <a:ext cx="1922145" cy="1582420"/>
            </a:xfrm>
            <a:prstGeom prst="triangle">
              <a:avLst/>
            </a:prstGeom>
            <a:grp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100" dirty="0">
                  <a:effectLst/>
                  <a:latin typeface="Calibri" pitchFamily="34" charset="0"/>
                  <a:ea typeface="Times New Roman"/>
                  <a:cs typeface="Calibri" pitchFamily="34" charset="0"/>
                </a:rPr>
                <a:t> </a:t>
              </a:r>
              <a:endParaRPr lang="en-US" sz="1100" dirty="0">
                <a:effectLst/>
                <a:latin typeface="Calibri" pitchFamily="34" charset="0"/>
                <a:ea typeface="Calibri"/>
                <a:cs typeface="Calibri" pitchFamily="34" charset="0"/>
              </a:endParaRPr>
            </a:p>
          </p:txBody>
        </p:sp>
        <p:cxnSp>
          <p:nvCxnSpPr>
            <p:cNvPr id="47" name="Straight Connector 46"/>
            <p:cNvCxnSpPr/>
            <p:nvPr/>
          </p:nvCxnSpPr>
          <p:spPr>
            <a:xfrm>
              <a:off x="248195" y="409302"/>
              <a:ext cx="1417320" cy="122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2515" y="849085"/>
              <a:ext cx="873702" cy="122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3" name="Text Box 12"/>
          <p:cNvSpPr txBox="1">
            <a:spLocks noChangeArrowheads="1"/>
          </p:cNvSpPr>
          <p:nvPr/>
        </p:nvSpPr>
        <p:spPr bwMode="auto">
          <a:xfrm>
            <a:off x="1073899" y="2356079"/>
            <a:ext cx="3306453" cy="338554"/>
          </a:xfrm>
          <a:prstGeom prst="rect">
            <a:avLst/>
          </a:prstGeom>
          <a:noFill/>
          <a:ln w="9525">
            <a:noFill/>
            <a:miter lim="800000"/>
            <a:headEnd/>
            <a:tailEnd/>
          </a:ln>
          <a:effectLst/>
        </p:spPr>
        <p:txBody>
          <a:bodyPr wrap="square" anchor="ctr">
            <a:spAutoFit/>
          </a:bodyPr>
          <a:lstStyle/>
          <a:p>
            <a:pPr marL="0" marR="0" algn="ctr" eaLnBrk="0" fontAlgn="base" hangingPunct="0">
              <a:spcBef>
                <a:spcPts val="0"/>
              </a:spcBef>
              <a:spcAft>
                <a:spcPts val="0"/>
              </a:spcAft>
            </a:pPr>
            <a:r>
              <a:rPr lang="en-US" sz="1600" b="1" kern="1200" dirty="0">
                <a:solidFill>
                  <a:srgbClr val="000000"/>
                </a:solidFill>
                <a:effectLst/>
                <a:latin typeface="Calibri" pitchFamily="34" charset="0"/>
                <a:ea typeface="Times New Roman"/>
                <a:cs typeface="Calibri" pitchFamily="34" charset="0"/>
              </a:rPr>
              <a:t>Industrial Recruitment</a:t>
            </a:r>
            <a:endParaRPr lang="en-US" sz="1600" dirty="0">
              <a:effectLst/>
              <a:latin typeface="Calibri" pitchFamily="34" charset="0"/>
              <a:ea typeface="Times New Roman"/>
              <a:cs typeface="Calibri" pitchFamily="34" charset="0"/>
            </a:endParaRPr>
          </a:p>
        </p:txBody>
      </p:sp>
      <p:sp>
        <p:nvSpPr>
          <p:cNvPr id="44" name="Text Box 15"/>
          <p:cNvSpPr txBox="1">
            <a:spLocks noChangeArrowheads="1"/>
          </p:cNvSpPr>
          <p:nvPr/>
        </p:nvSpPr>
        <p:spPr bwMode="auto">
          <a:xfrm>
            <a:off x="1340065" y="4155149"/>
            <a:ext cx="2753575" cy="584775"/>
          </a:xfrm>
          <a:prstGeom prst="rect">
            <a:avLst/>
          </a:prstGeom>
          <a:noFill/>
          <a:ln w="9525">
            <a:noFill/>
            <a:miter lim="800000"/>
            <a:headEnd/>
            <a:tailEnd/>
          </a:ln>
          <a:effectLst/>
        </p:spPr>
        <p:txBody>
          <a:bodyPr wrap="square" anchor="ctr">
            <a:spAutoFit/>
          </a:bodyPr>
          <a:lstStyle/>
          <a:p>
            <a:pPr marL="0" marR="0" algn="ctr" eaLnBrk="0" fontAlgn="base" hangingPunct="0">
              <a:spcBef>
                <a:spcPts val="0"/>
              </a:spcBef>
              <a:spcAft>
                <a:spcPts val="0"/>
              </a:spcAft>
            </a:pPr>
            <a:r>
              <a:rPr lang="en-US" sz="1600" b="1" kern="1200" dirty="0">
                <a:solidFill>
                  <a:srgbClr val="000000"/>
                </a:solidFill>
                <a:effectLst/>
                <a:latin typeface="Calibri" pitchFamily="34" charset="0"/>
                <a:ea typeface="Times New Roman"/>
                <a:cs typeface="Calibri" pitchFamily="34" charset="0"/>
              </a:rPr>
              <a:t>Small Business </a:t>
            </a:r>
            <a:endParaRPr lang="en-US" sz="1600" dirty="0">
              <a:effectLst/>
              <a:latin typeface="Calibri" pitchFamily="34" charset="0"/>
              <a:ea typeface="Times New Roman"/>
              <a:cs typeface="Calibri" pitchFamily="34" charset="0"/>
            </a:endParaRPr>
          </a:p>
          <a:p>
            <a:pPr marL="0" marR="0" algn="ctr" eaLnBrk="0" fontAlgn="base" hangingPunct="0">
              <a:spcBef>
                <a:spcPts val="0"/>
              </a:spcBef>
              <a:spcAft>
                <a:spcPts val="0"/>
              </a:spcAft>
            </a:pPr>
            <a:r>
              <a:rPr lang="en-US" sz="1600" b="1" kern="1200" dirty="0">
                <a:solidFill>
                  <a:srgbClr val="000000"/>
                </a:solidFill>
                <a:effectLst/>
                <a:latin typeface="Calibri" pitchFamily="34" charset="0"/>
                <a:ea typeface="Times New Roman"/>
                <a:cs typeface="Calibri" pitchFamily="34" charset="0"/>
              </a:rPr>
              <a:t>Startups</a:t>
            </a:r>
            <a:endParaRPr lang="en-US" sz="1600" dirty="0">
              <a:effectLst/>
              <a:latin typeface="Calibri" pitchFamily="34" charset="0"/>
              <a:ea typeface="Times New Roman"/>
              <a:cs typeface="Calibri" pitchFamily="34" charset="0"/>
            </a:endParaRPr>
          </a:p>
        </p:txBody>
      </p:sp>
      <p:sp>
        <p:nvSpPr>
          <p:cNvPr id="45" name="Text Box 16"/>
          <p:cNvSpPr txBox="1">
            <a:spLocks noChangeArrowheads="1"/>
          </p:cNvSpPr>
          <p:nvPr/>
        </p:nvSpPr>
        <p:spPr bwMode="auto">
          <a:xfrm>
            <a:off x="1561805" y="3376641"/>
            <a:ext cx="2342634" cy="338554"/>
          </a:xfrm>
          <a:prstGeom prst="rect">
            <a:avLst/>
          </a:prstGeom>
          <a:noFill/>
          <a:ln w="9525">
            <a:noFill/>
            <a:miter lim="800000"/>
            <a:headEnd/>
            <a:tailEnd/>
          </a:ln>
          <a:effectLst/>
        </p:spPr>
        <p:txBody>
          <a:bodyPr wrap="square" anchor="ctr">
            <a:spAutoFit/>
          </a:bodyPr>
          <a:lstStyle/>
          <a:p>
            <a:pPr marL="0" marR="0" algn="ctr" eaLnBrk="0" fontAlgn="base" hangingPunct="0">
              <a:spcBef>
                <a:spcPts val="0"/>
              </a:spcBef>
              <a:spcAft>
                <a:spcPts val="0"/>
              </a:spcAft>
            </a:pPr>
            <a:r>
              <a:rPr lang="en-US" sz="1600" b="1" kern="1200" dirty="0">
                <a:solidFill>
                  <a:srgbClr val="000000"/>
                </a:solidFill>
                <a:effectLst/>
                <a:latin typeface="Calibri" pitchFamily="34" charset="0"/>
                <a:ea typeface="Times New Roman"/>
                <a:cs typeface="Calibri" pitchFamily="34" charset="0"/>
              </a:rPr>
              <a:t>Expansion</a:t>
            </a:r>
            <a:endParaRPr lang="en-US" sz="1600" dirty="0">
              <a:effectLst/>
              <a:latin typeface="Calibri" pitchFamily="34" charset="0"/>
              <a:ea typeface="Times New Roman"/>
              <a:cs typeface="Calibri" pitchFamily="34" charset="0"/>
            </a:endParaRPr>
          </a:p>
        </p:txBody>
      </p:sp>
      <p:sp>
        <p:nvSpPr>
          <p:cNvPr id="28" name="Rectangle 27"/>
          <p:cNvSpPr>
            <a:spLocks noChangeArrowheads="1"/>
          </p:cNvSpPr>
          <p:nvPr/>
        </p:nvSpPr>
        <p:spPr bwMode="auto">
          <a:xfrm>
            <a:off x="4626141" y="1417193"/>
            <a:ext cx="4219858" cy="565300"/>
          </a:xfrm>
          <a:prstGeom prst="rect">
            <a:avLst/>
          </a:prstGeom>
          <a:noFill/>
          <a:ln w="9525">
            <a:noFill/>
            <a:miter lim="800000"/>
            <a:headEnd/>
            <a:tailEnd/>
          </a:ln>
          <a:effectLst/>
        </p:spPr>
        <p:txBody>
          <a:bodyPr wrap="square" anchor="ctr">
            <a:noAutofit/>
          </a:bodyPr>
          <a:lstStyle/>
          <a:p>
            <a:pPr marL="347345" marR="0" indent="-347345" algn="ctr" fontAlgn="base">
              <a:spcBef>
                <a:spcPts val="0"/>
              </a:spcBef>
              <a:spcAft>
                <a:spcPts val="0"/>
              </a:spcAft>
            </a:pPr>
            <a:r>
              <a:rPr lang="en-US" b="1" kern="1200" dirty="0">
                <a:solidFill>
                  <a:srgbClr val="000000"/>
                </a:solidFill>
                <a:effectLst/>
                <a:latin typeface="Calibri"/>
                <a:ea typeface="Times New Roman"/>
                <a:cs typeface="Times New Roman"/>
              </a:rPr>
              <a:t>New Model</a:t>
            </a:r>
            <a:endParaRPr lang="en-US" sz="2800" dirty="0">
              <a:effectLst/>
              <a:latin typeface="Times New Roman"/>
              <a:ea typeface="Times New Roman"/>
            </a:endParaRPr>
          </a:p>
        </p:txBody>
      </p:sp>
      <p:grpSp>
        <p:nvGrpSpPr>
          <p:cNvPr id="34" name="Group 33"/>
          <p:cNvGrpSpPr/>
          <p:nvPr/>
        </p:nvGrpSpPr>
        <p:grpSpPr>
          <a:xfrm flipV="1">
            <a:off x="4838734" y="2046101"/>
            <a:ext cx="3803039" cy="3826812"/>
            <a:chOff x="0" y="0"/>
            <a:chExt cx="1922145" cy="1582420"/>
          </a:xfrm>
          <a:solidFill>
            <a:schemeClr val="accent1">
              <a:lumMod val="20000"/>
              <a:lumOff val="80000"/>
            </a:schemeClr>
          </a:solidFill>
        </p:grpSpPr>
        <p:sp>
          <p:nvSpPr>
            <p:cNvPr id="38" name="Isosceles Triangle 37"/>
            <p:cNvSpPr/>
            <p:nvPr/>
          </p:nvSpPr>
          <p:spPr>
            <a:xfrm flipV="1">
              <a:off x="0" y="0"/>
              <a:ext cx="1922145" cy="1582420"/>
            </a:xfrm>
            <a:prstGeom prst="triangle">
              <a:avLst/>
            </a:prstGeom>
            <a:grpFill/>
            <a:ln w="158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100" dirty="0">
                  <a:effectLst/>
                  <a:ea typeface="Times New Roman"/>
                  <a:cs typeface="Times New Roman"/>
                </a:rPr>
                <a:t> </a:t>
              </a:r>
              <a:endParaRPr lang="en-US" sz="1100" dirty="0">
                <a:effectLst/>
                <a:ea typeface="Calibri"/>
                <a:cs typeface="Times New Roman"/>
              </a:endParaRPr>
            </a:p>
          </p:txBody>
        </p:sp>
        <p:cxnSp>
          <p:nvCxnSpPr>
            <p:cNvPr id="39" name="Straight Connector 38"/>
            <p:cNvCxnSpPr/>
            <p:nvPr/>
          </p:nvCxnSpPr>
          <p:spPr>
            <a:xfrm>
              <a:off x="248195" y="409302"/>
              <a:ext cx="1417320" cy="122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2515" y="849085"/>
              <a:ext cx="873702" cy="122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Text Box 12"/>
          <p:cNvSpPr txBox="1">
            <a:spLocks noChangeArrowheads="1"/>
          </p:cNvSpPr>
          <p:nvPr/>
        </p:nvSpPr>
        <p:spPr bwMode="auto">
          <a:xfrm>
            <a:off x="5080574" y="3198140"/>
            <a:ext cx="3305101" cy="338554"/>
          </a:xfrm>
          <a:prstGeom prst="rect">
            <a:avLst/>
          </a:prstGeom>
          <a:noFill/>
          <a:ln w="9525">
            <a:noFill/>
            <a:miter lim="800000"/>
            <a:headEnd/>
            <a:tailEnd/>
          </a:ln>
          <a:effectLst/>
        </p:spPr>
        <p:txBody>
          <a:bodyPr wrap="square" anchor="ctr">
            <a:spAutoFit/>
          </a:bodyPr>
          <a:lstStyle/>
          <a:p>
            <a:pPr marL="0" marR="0" algn="ctr" eaLnBrk="0" fontAlgn="base" hangingPunct="0">
              <a:spcBef>
                <a:spcPts val="0"/>
              </a:spcBef>
              <a:spcAft>
                <a:spcPts val="0"/>
              </a:spcAft>
            </a:pPr>
            <a:r>
              <a:rPr lang="en-US" sz="1600" b="1" dirty="0">
                <a:effectLst/>
                <a:latin typeface="Calibri" pitchFamily="34" charset="0"/>
                <a:ea typeface="Times New Roman"/>
                <a:cs typeface="Calibri" pitchFamily="34" charset="0"/>
              </a:rPr>
              <a:t>Attraction</a:t>
            </a:r>
            <a:endParaRPr lang="en-US" sz="1600" dirty="0">
              <a:effectLst/>
              <a:latin typeface="Calibri" pitchFamily="34" charset="0"/>
              <a:ea typeface="Times New Roman"/>
              <a:cs typeface="Calibri" pitchFamily="34" charset="0"/>
            </a:endParaRPr>
          </a:p>
        </p:txBody>
      </p:sp>
      <p:sp>
        <p:nvSpPr>
          <p:cNvPr id="36" name="Text Box 15"/>
          <p:cNvSpPr txBox="1">
            <a:spLocks noChangeArrowheads="1"/>
          </p:cNvSpPr>
          <p:nvPr/>
        </p:nvSpPr>
        <p:spPr bwMode="auto">
          <a:xfrm>
            <a:off x="5356017" y="5191880"/>
            <a:ext cx="2750871" cy="338554"/>
          </a:xfrm>
          <a:prstGeom prst="rect">
            <a:avLst/>
          </a:prstGeom>
          <a:noFill/>
          <a:ln w="9525">
            <a:noFill/>
            <a:miter lim="800000"/>
            <a:headEnd/>
            <a:tailEnd/>
          </a:ln>
          <a:effectLst/>
        </p:spPr>
        <p:txBody>
          <a:bodyPr wrap="square" anchor="ctr">
            <a:spAutoFit/>
          </a:bodyPr>
          <a:lstStyle/>
          <a:p>
            <a:pPr marL="0" marR="0" algn="ctr" eaLnBrk="0" fontAlgn="base" hangingPunct="0">
              <a:spcBef>
                <a:spcPts val="0"/>
              </a:spcBef>
              <a:spcAft>
                <a:spcPts val="0"/>
              </a:spcAft>
            </a:pPr>
            <a:r>
              <a:rPr lang="en-US" sz="1600" b="1" kern="1200" dirty="0">
                <a:solidFill>
                  <a:srgbClr val="000000"/>
                </a:solidFill>
                <a:effectLst/>
                <a:latin typeface="Calibri" pitchFamily="34" charset="0"/>
                <a:ea typeface="Times New Roman"/>
                <a:cs typeface="Calibri" pitchFamily="34" charset="0"/>
              </a:rPr>
              <a:t>Entrepreneurship</a:t>
            </a:r>
            <a:endParaRPr lang="en-US" sz="1600" dirty="0">
              <a:effectLst/>
              <a:latin typeface="Calibri" pitchFamily="34" charset="0"/>
              <a:ea typeface="Times New Roman"/>
              <a:cs typeface="Calibri" pitchFamily="34" charset="0"/>
            </a:endParaRPr>
          </a:p>
        </p:txBody>
      </p:sp>
      <p:sp>
        <p:nvSpPr>
          <p:cNvPr id="37" name="Text Box 16"/>
          <p:cNvSpPr txBox="1">
            <a:spLocks noChangeArrowheads="1"/>
          </p:cNvSpPr>
          <p:nvPr/>
        </p:nvSpPr>
        <p:spPr bwMode="auto">
          <a:xfrm>
            <a:off x="5560637" y="4149541"/>
            <a:ext cx="2341282" cy="338554"/>
          </a:xfrm>
          <a:prstGeom prst="rect">
            <a:avLst/>
          </a:prstGeom>
          <a:noFill/>
          <a:ln w="9525">
            <a:noFill/>
            <a:miter lim="800000"/>
            <a:headEnd/>
            <a:tailEnd/>
          </a:ln>
          <a:effectLst/>
        </p:spPr>
        <p:txBody>
          <a:bodyPr wrap="square" anchor="ctr">
            <a:spAutoFit/>
          </a:bodyPr>
          <a:lstStyle/>
          <a:p>
            <a:pPr marL="0" marR="0" algn="ctr" eaLnBrk="0" fontAlgn="base" hangingPunct="0">
              <a:spcBef>
                <a:spcPts val="0"/>
              </a:spcBef>
              <a:spcAft>
                <a:spcPts val="0"/>
              </a:spcAft>
            </a:pPr>
            <a:r>
              <a:rPr lang="en-US" sz="1600" b="1" kern="1200" dirty="0">
                <a:solidFill>
                  <a:srgbClr val="000000"/>
                </a:solidFill>
                <a:effectLst/>
                <a:latin typeface="Calibri" pitchFamily="34" charset="0"/>
                <a:ea typeface="Times New Roman"/>
                <a:cs typeface="Calibri" pitchFamily="34" charset="0"/>
              </a:rPr>
              <a:t>Retention</a:t>
            </a:r>
            <a:endParaRPr lang="en-US" sz="1600" dirty="0">
              <a:effectLst/>
              <a:latin typeface="Calibri" pitchFamily="34" charset="0"/>
              <a:ea typeface="Times New Roman"/>
              <a:cs typeface="Calibri" pitchFamily="34" charset="0"/>
            </a:endParaRPr>
          </a:p>
        </p:txBody>
      </p:sp>
      <p:sp>
        <p:nvSpPr>
          <p:cNvPr id="22" name="TextBox 21"/>
          <p:cNvSpPr txBox="1"/>
          <p:nvPr/>
        </p:nvSpPr>
        <p:spPr>
          <a:xfrm>
            <a:off x="2073158" y="6613449"/>
            <a:ext cx="6974958" cy="246221"/>
          </a:xfrm>
          <a:prstGeom prst="rect">
            <a:avLst/>
          </a:prstGeom>
          <a:noFill/>
        </p:spPr>
        <p:txBody>
          <a:bodyPr wrap="square" rtlCol="0">
            <a:spAutoFit/>
          </a:bodyPr>
          <a:lstStyle/>
          <a:p>
            <a:pPr algn="r"/>
            <a:r>
              <a:rPr lang="en-US" sz="1000" i="1" dirty="0" smtClean="0">
                <a:latin typeface="Calibri" pitchFamily="34" charset="0"/>
                <a:cs typeface="Calibri" pitchFamily="34" charset="0"/>
              </a:rPr>
              <a:t>Source: Dabson (2003)</a:t>
            </a:r>
            <a:endParaRPr lang="en-US" sz="1000" i="1" dirty="0">
              <a:latin typeface="Calibri" pitchFamily="34" charset="0"/>
              <a:cs typeface="Calibri" pitchFamily="34" charset="0"/>
            </a:endParaRPr>
          </a:p>
        </p:txBody>
      </p:sp>
      <p:sp>
        <p:nvSpPr>
          <p:cNvPr id="2" name="Slide Number Placeholder 1"/>
          <p:cNvSpPr>
            <a:spLocks noGrp="1"/>
          </p:cNvSpPr>
          <p:nvPr>
            <p:ph type="sldNum" sz="quarter" idx="10"/>
          </p:nvPr>
        </p:nvSpPr>
        <p:spPr>
          <a:xfrm>
            <a:off x="6934200" y="6402470"/>
            <a:ext cx="2133600" cy="457200"/>
          </a:xfrm>
        </p:spPr>
        <p:txBody>
          <a:bodyPr/>
          <a:lstStyle/>
          <a:p>
            <a:fld id="{43CFCD92-FB9E-4D3C-AF6A-A85478B05EF1}" type="slidenum">
              <a:rPr lang="en-US" smtClean="0"/>
              <a:pPr/>
              <a:t>27</a:t>
            </a:fld>
            <a:endParaRPr lang="en-US" dirty="0"/>
          </a:p>
        </p:txBody>
      </p:sp>
    </p:spTree>
    <p:extLst>
      <p:ext uri="{BB962C8B-B14F-4D97-AF65-F5344CB8AC3E}">
        <p14:creationId xmlns:p14="http://schemas.microsoft.com/office/powerpoint/2010/main" val="39089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22" y="274638"/>
            <a:ext cx="8991600" cy="715962"/>
          </a:xfrm>
        </p:spPr>
        <p:txBody>
          <a:bodyPr>
            <a:normAutofit/>
          </a:bodyPr>
          <a:lstStyle/>
          <a:p>
            <a:pPr algn="ctr"/>
            <a:r>
              <a:rPr lang="en-US" sz="2800" b="1" dirty="0" smtClean="0">
                <a:solidFill>
                  <a:schemeClr val="tx1"/>
                </a:solidFill>
                <a:latin typeface="Calibri" pitchFamily="34" charset="0"/>
                <a:cs typeface="Calibri" pitchFamily="34" charset="0"/>
              </a:rPr>
              <a:t>Types of Entrepreneurs</a:t>
            </a:r>
            <a:endParaRPr lang="en-US" sz="2800" b="1" dirty="0">
              <a:solidFill>
                <a:schemeClr val="tx1"/>
              </a:solidFill>
              <a:latin typeface="Calibri" pitchFamily="34" charset="0"/>
              <a:cs typeface="Calibri" pitchFamily="34" charset="0"/>
            </a:endParaRPr>
          </a:p>
        </p:txBody>
      </p:sp>
      <p:sp>
        <p:nvSpPr>
          <p:cNvPr id="3" name="Content Placeholder 2"/>
          <p:cNvSpPr>
            <a:spLocks noGrp="1"/>
          </p:cNvSpPr>
          <p:nvPr>
            <p:ph sz="half" idx="1"/>
          </p:nvPr>
        </p:nvSpPr>
        <p:spPr>
          <a:xfrm>
            <a:off x="533400" y="1371600"/>
            <a:ext cx="4038600" cy="4525963"/>
          </a:xfrm>
        </p:spPr>
        <p:txBody>
          <a:bodyPr>
            <a:normAutofit fontScale="62500" lnSpcReduction="20000"/>
          </a:bodyPr>
          <a:lstStyle/>
          <a:p>
            <a:pPr marL="0" indent="0">
              <a:lnSpc>
                <a:spcPct val="120000"/>
              </a:lnSpc>
              <a:spcBef>
                <a:spcPts val="800"/>
              </a:spcBef>
              <a:buNone/>
            </a:pPr>
            <a:r>
              <a:rPr lang="en-US" sz="2600" u="sng" dirty="0" smtClean="0">
                <a:latin typeface="Calibri" pitchFamily="34" charset="0"/>
                <a:cs typeface="Calibri" pitchFamily="34" charset="0"/>
              </a:rPr>
              <a:t>Survival </a:t>
            </a:r>
            <a:r>
              <a:rPr lang="en-US" sz="2600" u="sng" dirty="0">
                <a:latin typeface="Calibri" pitchFamily="34" charset="0"/>
                <a:cs typeface="Calibri" pitchFamily="34" charset="0"/>
              </a:rPr>
              <a:t>Entrepreneurs</a:t>
            </a:r>
            <a:endParaRPr lang="en-US" sz="2600" dirty="0">
              <a:latin typeface="Calibri" pitchFamily="34" charset="0"/>
              <a:cs typeface="Calibri" pitchFamily="34" charset="0"/>
            </a:endParaRPr>
          </a:p>
          <a:p>
            <a:pPr lvl="0">
              <a:lnSpc>
                <a:spcPct val="120000"/>
              </a:lnSpc>
              <a:spcBef>
                <a:spcPts val="800"/>
              </a:spcBef>
              <a:buFont typeface="Arial" pitchFamily="34" charset="0"/>
              <a:buChar char="•"/>
            </a:pPr>
            <a:r>
              <a:rPr lang="en-US" sz="2600" dirty="0">
                <a:latin typeface="Calibri" pitchFamily="34" charset="0"/>
                <a:cs typeface="Calibri" pitchFamily="34" charset="0"/>
              </a:rPr>
              <a:t>Subsistence income </a:t>
            </a:r>
            <a:r>
              <a:rPr lang="en-US" sz="2600" dirty="0" smtClean="0">
                <a:latin typeface="Calibri" pitchFamily="34" charset="0"/>
                <a:cs typeface="Calibri" pitchFamily="34" charset="0"/>
              </a:rPr>
              <a:t>goals;</a:t>
            </a:r>
            <a:endParaRPr lang="en-US" sz="2600" dirty="0">
              <a:latin typeface="Calibri" pitchFamily="34" charset="0"/>
              <a:cs typeface="Calibri" pitchFamily="34" charset="0"/>
            </a:endParaRPr>
          </a:p>
          <a:p>
            <a:pPr lvl="0">
              <a:lnSpc>
                <a:spcPct val="120000"/>
              </a:lnSpc>
              <a:spcBef>
                <a:spcPts val="800"/>
              </a:spcBef>
              <a:buFont typeface="Arial" pitchFamily="34" charset="0"/>
              <a:buChar char="•"/>
            </a:pPr>
            <a:r>
              <a:rPr lang="en-US" sz="2600" dirty="0">
                <a:latin typeface="Calibri" pitchFamily="34" charset="0"/>
                <a:cs typeface="Calibri" pitchFamily="34" charset="0"/>
              </a:rPr>
              <a:t>Related to professional </a:t>
            </a:r>
            <a:r>
              <a:rPr lang="en-US" sz="2600" dirty="0" smtClean="0">
                <a:latin typeface="Calibri" pitchFamily="34" charset="0"/>
                <a:cs typeface="Calibri" pitchFamily="34" charset="0"/>
              </a:rPr>
              <a:t>skill/knowledge;</a:t>
            </a:r>
            <a:endParaRPr lang="en-US" sz="2600" dirty="0">
              <a:latin typeface="Calibri" pitchFamily="34" charset="0"/>
              <a:cs typeface="Calibri" pitchFamily="34" charset="0"/>
            </a:endParaRPr>
          </a:p>
          <a:p>
            <a:pPr lvl="0">
              <a:lnSpc>
                <a:spcPct val="120000"/>
              </a:lnSpc>
              <a:spcBef>
                <a:spcPts val="800"/>
              </a:spcBef>
              <a:buFont typeface="Arial" pitchFamily="34" charset="0"/>
              <a:buChar char="•"/>
            </a:pPr>
            <a:r>
              <a:rPr lang="en-US" sz="2600" dirty="0">
                <a:latin typeface="Calibri" pitchFamily="34" charset="0"/>
                <a:cs typeface="Calibri" pitchFamily="34" charset="0"/>
              </a:rPr>
              <a:t>Tied to location not market </a:t>
            </a:r>
            <a:r>
              <a:rPr lang="en-US" sz="2600" dirty="0" smtClean="0">
                <a:latin typeface="Calibri" pitchFamily="34" charset="0"/>
                <a:cs typeface="Calibri" pitchFamily="34" charset="0"/>
              </a:rPr>
              <a:t>opportunity.</a:t>
            </a:r>
            <a:endParaRPr lang="en-US" sz="2600" dirty="0">
              <a:latin typeface="Calibri" pitchFamily="34" charset="0"/>
              <a:cs typeface="Calibri" pitchFamily="34" charset="0"/>
            </a:endParaRPr>
          </a:p>
          <a:p>
            <a:pPr marL="0" indent="0">
              <a:lnSpc>
                <a:spcPct val="120000"/>
              </a:lnSpc>
              <a:spcBef>
                <a:spcPts val="800"/>
              </a:spcBef>
              <a:buNone/>
            </a:pPr>
            <a:endParaRPr lang="en-US" sz="2600" dirty="0" smtClean="0">
              <a:latin typeface="Calibri" pitchFamily="34" charset="0"/>
              <a:cs typeface="Calibri" pitchFamily="34" charset="0"/>
            </a:endParaRPr>
          </a:p>
          <a:p>
            <a:pPr marL="0" indent="0">
              <a:lnSpc>
                <a:spcPct val="120000"/>
              </a:lnSpc>
              <a:spcBef>
                <a:spcPts val="800"/>
              </a:spcBef>
              <a:buNone/>
            </a:pPr>
            <a:endParaRPr lang="en-US" sz="2600" dirty="0">
              <a:latin typeface="Calibri" pitchFamily="34" charset="0"/>
              <a:cs typeface="Calibri" pitchFamily="34" charset="0"/>
            </a:endParaRPr>
          </a:p>
          <a:p>
            <a:pPr marL="0" indent="0">
              <a:lnSpc>
                <a:spcPct val="120000"/>
              </a:lnSpc>
              <a:spcBef>
                <a:spcPts val="800"/>
              </a:spcBef>
              <a:buNone/>
            </a:pPr>
            <a:r>
              <a:rPr lang="en-US" sz="2600" u="sng" dirty="0">
                <a:latin typeface="Calibri" pitchFamily="34" charset="0"/>
                <a:cs typeface="Calibri" pitchFamily="34" charset="0"/>
              </a:rPr>
              <a:t>Lifestyle Entrepreneurs</a:t>
            </a:r>
            <a:endParaRPr lang="en-US" sz="2600" dirty="0">
              <a:latin typeface="Calibri" pitchFamily="34" charset="0"/>
              <a:cs typeface="Calibri" pitchFamily="34" charset="0"/>
            </a:endParaRPr>
          </a:p>
          <a:p>
            <a:pPr lvl="0">
              <a:lnSpc>
                <a:spcPct val="120000"/>
              </a:lnSpc>
              <a:spcBef>
                <a:spcPts val="800"/>
              </a:spcBef>
              <a:buFont typeface="Arial" pitchFamily="34" charset="0"/>
              <a:buChar char="•"/>
            </a:pPr>
            <a:r>
              <a:rPr lang="en-US" sz="2600" dirty="0">
                <a:latin typeface="Calibri" pitchFamily="34" charset="0"/>
                <a:cs typeface="Calibri" pitchFamily="34" charset="0"/>
              </a:rPr>
              <a:t>Sacrifice business success for personal lifestyle </a:t>
            </a:r>
            <a:r>
              <a:rPr lang="en-US" sz="2600" dirty="0" smtClean="0">
                <a:latin typeface="Calibri" pitchFamily="34" charset="0"/>
                <a:cs typeface="Calibri" pitchFamily="34" charset="0"/>
              </a:rPr>
              <a:t>choices;</a:t>
            </a:r>
            <a:endParaRPr lang="en-US" sz="2600" dirty="0">
              <a:latin typeface="Calibri" pitchFamily="34" charset="0"/>
              <a:cs typeface="Calibri" pitchFamily="34" charset="0"/>
            </a:endParaRPr>
          </a:p>
          <a:p>
            <a:pPr lvl="0">
              <a:lnSpc>
                <a:spcPct val="120000"/>
              </a:lnSpc>
              <a:spcBef>
                <a:spcPts val="800"/>
              </a:spcBef>
              <a:buFont typeface="Arial" pitchFamily="34" charset="0"/>
              <a:buChar char="•"/>
            </a:pPr>
            <a:r>
              <a:rPr lang="en-US" sz="2600" dirty="0">
                <a:latin typeface="Calibri" pitchFamily="34" charset="0"/>
                <a:cs typeface="Calibri" pitchFamily="34" charset="0"/>
              </a:rPr>
              <a:t>Typically service sector </a:t>
            </a:r>
            <a:r>
              <a:rPr lang="en-US" sz="2600" dirty="0" smtClean="0">
                <a:latin typeface="Calibri" pitchFamily="34" charset="0"/>
                <a:cs typeface="Calibri" pitchFamily="34" charset="0"/>
              </a:rPr>
              <a:t>enterprises;</a:t>
            </a:r>
            <a:endParaRPr lang="en-US" sz="2600" dirty="0">
              <a:latin typeface="Calibri" pitchFamily="34" charset="0"/>
              <a:cs typeface="Calibri" pitchFamily="34" charset="0"/>
            </a:endParaRPr>
          </a:p>
          <a:p>
            <a:pPr lvl="0">
              <a:lnSpc>
                <a:spcPct val="120000"/>
              </a:lnSpc>
              <a:spcBef>
                <a:spcPts val="800"/>
              </a:spcBef>
              <a:buFont typeface="Arial" pitchFamily="34" charset="0"/>
              <a:buChar char="•"/>
            </a:pPr>
            <a:r>
              <a:rPr lang="en-US" sz="2600" dirty="0">
                <a:latin typeface="Calibri" pitchFamily="34" charset="0"/>
                <a:cs typeface="Calibri" pitchFamily="34" charset="0"/>
              </a:rPr>
              <a:t>Tied to location not market </a:t>
            </a:r>
            <a:r>
              <a:rPr lang="en-US" sz="2600" dirty="0" smtClean="0">
                <a:latin typeface="Calibri" pitchFamily="34" charset="0"/>
                <a:cs typeface="Calibri" pitchFamily="34" charset="0"/>
              </a:rPr>
              <a:t>opportunity;</a:t>
            </a:r>
            <a:endParaRPr lang="en-US" sz="2600" dirty="0">
              <a:latin typeface="Calibri" pitchFamily="34" charset="0"/>
              <a:cs typeface="Calibri" pitchFamily="34" charset="0"/>
            </a:endParaRPr>
          </a:p>
          <a:p>
            <a:pPr lvl="0">
              <a:lnSpc>
                <a:spcPct val="120000"/>
              </a:lnSpc>
              <a:spcBef>
                <a:spcPts val="800"/>
              </a:spcBef>
              <a:buFont typeface="Arial" pitchFamily="34" charset="0"/>
              <a:buChar char="•"/>
            </a:pPr>
            <a:r>
              <a:rPr lang="en-US" sz="2600" dirty="0">
                <a:latin typeface="Calibri" pitchFamily="34" charset="0"/>
                <a:cs typeface="Calibri" pitchFamily="34" charset="0"/>
              </a:rPr>
              <a:t>Often successful, but limited growth and </a:t>
            </a:r>
            <a:r>
              <a:rPr lang="en-US" sz="2600" dirty="0" smtClean="0">
                <a:latin typeface="Calibri" pitchFamily="34" charset="0"/>
                <a:cs typeface="Calibri" pitchFamily="34" charset="0"/>
              </a:rPr>
              <a:t>employment.</a:t>
            </a:r>
            <a:endParaRPr lang="en-US" sz="2600" dirty="0">
              <a:latin typeface="Calibri" pitchFamily="34" charset="0"/>
              <a:cs typeface="Calibri" pitchFamily="34" charset="0"/>
            </a:endParaRPr>
          </a:p>
          <a:p>
            <a:pPr marL="0" indent="0">
              <a:lnSpc>
                <a:spcPct val="120000"/>
              </a:lnSpc>
              <a:spcBef>
                <a:spcPts val="1200"/>
              </a:spcBef>
              <a:buNone/>
            </a:pPr>
            <a:endParaRPr lang="en-US" sz="1600" dirty="0">
              <a:latin typeface="Calibri" pitchFamily="34" charset="0"/>
              <a:cs typeface="Calibri" pitchFamily="34" charset="0"/>
            </a:endParaRPr>
          </a:p>
          <a:p>
            <a:endParaRPr lang="en-US" sz="1600" dirty="0">
              <a:latin typeface="Calibri" pitchFamily="34" charset="0"/>
              <a:cs typeface="Calibri" pitchFamily="34" charset="0"/>
            </a:endParaRPr>
          </a:p>
        </p:txBody>
      </p:sp>
      <p:sp>
        <p:nvSpPr>
          <p:cNvPr id="4" name="Content Placeholder 3"/>
          <p:cNvSpPr>
            <a:spLocks noGrp="1"/>
          </p:cNvSpPr>
          <p:nvPr>
            <p:ph sz="half" idx="2"/>
          </p:nvPr>
        </p:nvSpPr>
        <p:spPr>
          <a:xfrm>
            <a:off x="4876800" y="1371600"/>
            <a:ext cx="4038600" cy="4525963"/>
          </a:xfrm>
        </p:spPr>
        <p:txBody>
          <a:bodyPr>
            <a:noAutofit/>
          </a:bodyPr>
          <a:lstStyle/>
          <a:p>
            <a:pPr marL="0" indent="0">
              <a:lnSpc>
                <a:spcPct val="120000"/>
              </a:lnSpc>
              <a:spcBef>
                <a:spcPts val="1200"/>
              </a:spcBef>
              <a:buNone/>
            </a:pPr>
            <a:r>
              <a:rPr lang="en-US" sz="1600" u="sng" dirty="0">
                <a:latin typeface="Calibri" pitchFamily="34" charset="0"/>
                <a:cs typeface="Calibri" pitchFamily="34" charset="0"/>
              </a:rPr>
              <a:t>High Growth Entrepreneurs</a:t>
            </a:r>
            <a:endParaRPr lang="en-US" sz="1600" dirty="0">
              <a:latin typeface="Calibri" pitchFamily="34" charset="0"/>
              <a:cs typeface="Calibri" pitchFamily="34" charset="0"/>
            </a:endParaRPr>
          </a:p>
          <a:p>
            <a:pPr>
              <a:lnSpc>
                <a:spcPct val="120000"/>
              </a:lnSpc>
              <a:spcBef>
                <a:spcPts val="1200"/>
              </a:spcBef>
              <a:buFont typeface="Arial" pitchFamily="34" charset="0"/>
              <a:buChar char="•"/>
            </a:pPr>
            <a:r>
              <a:rPr lang="en-US" sz="1600" dirty="0">
                <a:latin typeface="Calibri" pitchFamily="34" charset="0"/>
                <a:cs typeface="Calibri" pitchFamily="34" charset="0"/>
              </a:rPr>
              <a:t>Profit and growth </a:t>
            </a:r>
            <a:r>
              <a:rPr lang="en-US" sz="1600" dirty="0" smtClean="0">
                <a:latin typeface="Calibri" pitchFamily="34" charset="0"/>
                <a:cs typeface="Calibri" pitchFamily="34" charset="0"/>
              </a:rPr>
              <a:t>driven;</a:t>
            </a:r>
            <a:endParaRPr lang="en-US" sz="1600" dirty="0">
              <a:latin typeface="Calibri" pitchFamily="34" charset="0"/>
              <a:cs typeface="Calibri" pitchFamily="34" charset="0"/>
            </a:endParaRPr>
          </a:p>
          <a:p>
            <a:pPr>
              <a:lnSpc>
                <a:spcPct val="120000"/>
              </a:lnSpc>
              <a:spcBef>
                <a:spcPts val="1200"/>
              </a:spcBef>
              <a:buFont typeface="Arial" pitchFamily="34" charset="0"/>
              <a:buChar char="•"/>
            </a:pPr>
            <a:r>
              <a:rPr lang="en-US" sz="1600" dirty="0">
                <a:latin typeface="Calibri" pitchFamily="34" charset="0"/>
                <a:cs typeface="Calibri" pitchFamily="34" charset="0"/>
              </a:rPr>
              <a:t>Priority placed on maximizing market </a:t>
            </a:r>
            <a:r>
              <a:rPr lang="en-US" sz="1600" dirty="0" smtClean="0">
                <a:latin typeface="Calibri" pitchFamily="34" charset="0"/>
                <a:cs typeface="Calibri" pitchFamily="34" charset="0"/>
              </a:rPr>
              <a:t>opportunities;</a:t>
            </a:r>
            <a:endParaRPr lang="en-US" sz="1600" dirty="0">
              <a:latin typeface="Calibri" pitchFamily="34" charset="0"/>
              <a:cs typeface="Calibri" pitchFamily="34" charset="0"/>
            </a:endParaRPr>
          </a:p>
          <a:p>
            <a:pPr>
              <a:lnSpc>
                <a:spcPct val="120000"/>
              </a:lnSpc>
              <a:spcBef>
                <a:spcPts val="1200"/>
              </a:spcBef>
              <a:buFont typeface="Arial" pitchFamily="34" charset="0"/>
              <a:buChar char="•"/>
            </a:pPr>
            <a:r>
              <a:rPr lang="en-US" sz="1600" dirty="0">
                <a:latin typeface="Calibri" pitchFamily="34" charset="0"/>
                <a:cs typeface="Calibri" pitchFamily="34" charset="0"/>
              </a:rPr>
              <a:t>Aggressively seeks our resources to fuel </a:t>
            </a:r>
            <a:r>
              <a:rPr lang="en-US" sz="1600" dirty="0" smtClean="0">
                <a:latin typeface="Calibri" pitchFamily="34" charset="0"/>
                <a:cs typeface="Calibri" pitchFamily="34" charset="0"/>
              </a:rPr>
              <a:t>growth;</a:t>
            </a:r>
            <a:endParaRPr lang="en-US" sz="1600" dirty="0">
              <a:latin typeface="Calibri" pitchFamily="34" charset="0"/>
              <a:cs typeface="Calibri" pitchFamily="34" charset="0"/>
            </a:endParaRPr>
          </a:p>
          <a:p>
            <a:pPr>
              <a:lnSpc>
                <a:spcPct val="120000"/>
              </a:lnSpc>
              <a:spcBef>
                <a:spcPts val="1200"/>
              </a:spcBef>
              <a:buFont typeface="Arial" pitchFamily="34" charset="0"/>
              <a:buChar char="•"/>
            </a:pPr>
            <a:r>
              <a:rPr lang="en-US" sz="1600" dirty="0">
                <a:latin typeface="Calibri" pitchFamily="34" charset="0"/>
                <a:cs typeface="Calibri" pitchFamily="34" charset="0"/>
              </a:rPr>
              <a:t>Creates jobs, wealth, tax base and reinvests in </a:t>
            </a:r>
            <a:r>
              <a:rPr lang="en-US" sz="1600" dirty="0" smtClean="0">
                <a:latin typeface="Calibri" pitchFamily="34" charset="0"/>
                <a:cs typeface="Calibri" pitchFamily="34" charset="0"/>
              </a:rPr>
              <a:t>community.</a:t>
            </a:r>
            <a:endParaRPr lang="en-US" sz="1600" dirty="0">
              <a:latin typeface="Calibri" pitchFamily="34" charset="0"/>
              <a:cs typeface="Calibri" pitchFamily="34" charset="0"/>
            </a:endParaRPr>
          </a:p>
          <a:p>
            <a:pPr marL="0" indent="0">
              <a:lnSpc>
                <a:spcPct val="120000"/>
              </a:lnSpc>
              <a:spcBef>
                <a:spcPts val="1200"/>
              </a:spcBef>
              <a:buNone/>
            </a:pPr>
            <a:endParaRPr lang="en-US" sz="800" dirty="0">
              <a:latin typeface="Calibri" pitchFamily="34" charset="0"/>
              <a:cs typeface="Calibri" pitchFamily="34" charset="0"/>
            </a:endParaRPr>
          </a:p>
          <a:p>
            <a:pPr marL="0" indent="0">
              <a:lnSpc>
                <a:spcPct val="120000"/>
              </a:lnSpc>
              <a:spcBef>
                <a:spcPts val="1200"/>
              </a:spcBef>
              <a:buNone/>
            </a:pPr>
            <a:r>
              <a:rPr lang="en-US" sz="1600" u="sng" dirty="0">
                <a:latin typeface="Calibri" pitchFamily="34" charset="0"/>
                <a:cs typeface="Calibri" pitchFamily="34" charset="0"/>
              </a:rPr>
              <a:t>Intrapreneurs</a:t>
            </a:r>
            <a:endParaRPr lang="en-US" sz="1600" dirty="0">
              <a:latin typeface="Calibri" pitchFamily="34" charset="0"/>
              <a:cs typeface="Calibri" pitchFamily="34" charset="0"/>
            </a:endParaRPr>
          </a:p>
          <a:p>
            <a:pPr>
              <a:lnSpc>
                <a:spcPct val="120000"/>
              </a:lnSpc>
              <a:spcBef>
                <a:spcPts val="1200"/>
              </a:spcBef>
              <a:buFont typeface="Arial" pitchFamily="34" charset="0"/>
              <a:buChar char="•"/>
            </a:pPr>
            <a:r>
              <a:rPr lang="en-US" sz="1600" dirty="0">
                <a:latin typeface="Calibri" pitchFamily="34" charset="0"/>
                <a:cs typeface="Calibri" pitchFamily="34" charset="0"/>
              </a:rPr>
              <a:t>Spin-offs of existing firms to address new market </a:t>
            </a:r>
            <a:r>
              <a:rPr lang="en-US" sz="1600" dirty="0" smtClean="0">
                <a:latin typeface="Calibri" pitchFamily="34" charset="0"/>
                <a:cs typeface="Calibri" pitchFamily="34" charset="0"/>
              </a:rPr>
              <a:t>opportunity.</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322356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2500" b="1" dirty="0" smtClean="0">
                <a:solidFill>
                  <a:schemeClr val="tx1"/>
                </a:solidFill>
                <a:latin typeface="Calibri" panose="020F0502020204030204" pitchFamily="34" charset="0"/>
              </a:rPr>
              <a:t>Economic Development Organizations as </a:t>
            </a:r>
            <a:br>
              <a:rPr lang="en-US" sz="2500" b="1" dirty="0" smtClean="0">
                <a:solidFill>
                  <a:schemeClr val="tx1"/>
                </a:solidFill>
                <a:latin typeface="Calibri" panose="020F0502020204030204" pitchFamily="34" charset="0"/>
              </a:rPr>
            </a:br>
            <a:r>
              <a:rPr lang="en-US" sz="2500" b="1" dirty="0" smtClean="0">
                <a:solidFill>
                  <a:schemeClr val="tx1"/>
                </a:solidFill>
                <a:latin typeface="Calibri" panose="020F0502020204030204" pitchFamily="34" charset="0"/>
              </a:rPr>
              <a:t>Part of an Entrepreneurial Development System (EDS)</a:t>
            </a:r>
            <a:endParaRPr lang="en-US" sz="2500" b="1" dirty="0">
              <a:solidFill>
                <a:schemeClr val="tx1"/>
              </a:solidFill>
              <a:latin typeface="Calibri" panose="020F0502020204030204" pitchFamily="34" charset="0"/>
            </a:endParaRPr>
          </a:p>
        </p:txBody>
      </p:sp>
      <p:sp>
        <p:nvSpPr>
          <p:cNvPr id="3" name="Content Placeholder 2"/>
          <p:cNvSpPr>
            <a:spLocks noGrp="1"/>
          </p:cNvSpPr>
          <p:nvPr>
            <p:ph sz="half" idx="1"/>
          </p:nvPr>
        </p:nvSpPr>
        <p:spPr>
          <a:xfrm>
            <a:off x="304800" y="1371600"/>
            <a:ext cx="8610600" cy="5105400"/>
          </a:xfrm>
        </p:spPr>
        <p:txBody>
          <a:bodyPr>
            <a:normAutofit fontScale="70000" lnSpcReduction="20000"/>
          </a:bodyPr>
          <a:lstStyle/>
          <a:p>
            <a:pPr marL="0" indent="0">
              <a:buNone/>
            </a:pPr>
            <a:r>
              <a:rPr lang="en-US" dirty="0" smtClean="0">
                <a:latin typeface="Calibri" panose="020F0502020204030204" pitchFamily="34" charset="0"/>
              </a:rPr>
              <a:t>EDOs have many important roles in an entrepreneurial development system:</a:t>
            </a:r>
          </a:p>
          <a:p>
            <a:pPr>
              <a:lnSpc>
                <a:spcPct val="120000"/>
              </a:lnSpc>
              <a:spcBef>
                <a:spcPts val="1800"/>
              </a:spcBef>
              <a:buFont typeface="Wingdings" panose="05000000000000000000" pitchFamily="2" charset="2"/>
              <a:buChar char="§"/>
            </a:pPr>
            <a:r>
              <a:rPr lang="en-US" dirty="0" smtClean="0">
                <a:latin typeface="Calibri" panose="020F0502020204030204" pitchFamily="34" charset="0"/>
              </a:rPr>
              <a:t>Help develop </a:t>
            </a:r>
            <a:r>
              <a:rPr lang="en-US" dirty="0">
                <a:latin typeface="Calibri" panose="020F0502020204030204" pitchFamily="34" charset="0"/>
              </a:rPr>
              <a:t>the </a:t>
            </a:r>
            <a:r>
              <a:rPr lang="en-US" dirty="0" smtClean="0">
                <a:latin typeface="Calibri" panose="020F0502020204030204" pitchFamily="34" charset="0"/>
              </a:rPr>
              <a:t>entrepreneurial infrastructure – Broadband, physical locations, business service development (insurance</a:t>
            </a:r>
            <a:r>
              <a:rPr lang="en-US" dirty="0">
                <a:latin typeface="Calibri" panose="020F0502020204030204" pitchFamily="34" charset="0"/>
              </a:rPr>
              <a:t>, banking, real estate, etc</a:t>
            </a:r>
            <a:r>
              <a:rPr lang="en-US" dirty="0" smtClean="0">
                <a:latin typeface="Calibri" panose="020F0502020204030204" pitchFamily="34" charset="0"/>
              </a:rPr>
              <a:t>.);</a:t>
            </a:r>
          </a:p>
          <a:p>
            <a:pPr>
              <a:lnSpc>
                <a:spcPct val="120000"/>
              </a:lnSpc>
              <a:spcBef>
                <a:spcPts val="1800"/>
              </a:spcBef>
              <a:buFont typeface="Wingdings" panose="05000000000000000000" pitchFamily="2" charset="2"/>
              <a:buChar char="§"/>
            </a:pPr>
            <a:r>
              <a:rPr lang="en-US" dirty="0">
                <a:latin typeface="Calibri" panose="020F0502020204030204" pitchFamily="34" charset="0"/>
              </a:rPr>
              <a:t>Identify current </a:t>
            </a:r>
            <a:r>
              <a:rPr lang="en-US" dirty="0" smtClean="0">
                <a:latin typeface="Calibri" panose="020F0502020204030204" pitchFamily="34" charset="0"/>
              </a:rPr>
              <a:t>entrepreneurs in the region – Serve as a conduit to other service providers;</a:t>
            </a:r>
          </a:p>
          <a:p>
            <a:pPr>
              <a:lnSpc>
                <a:spcPct val="120000"/>
              </a:lnSpc>
              <a:spcBef>
                <a:spcPts val="1800"/>
              </a:spcBef>
              <a:buFont typeface="Wingdings" panose="05000000000000000000" pitchFamily="2" charset="2"/>
              <a:buChar char="§"/>
            </a:pPr>
            <a:r>
              <a:rPr lang="en-US" dirty="0" smtClean="0">
                <a:latin typeface="Calibri" panose="020F0502020204030204" pitchFamily="34" charset="0"/>
              </a:rPr>
              <a:t>Workforce </a:t>
            </a:r>
            <a:r>
              <a:rPr lang="en-US" dirty="0">
                <a:latin typeface="Calibri" panose="020F0502020204030204" pitchFamily="34" charset="0"/>
              </a:rPr>
              <a:t>development</a:t>
            </a:r>
            <a:r>
              <a:rPr lang="en-US" dirty="0" smtClean="0">
                <a:latin typeface="Calibri" panose="020F0502020204030204" pitchFamily="34" charset="0"/>
              </a:rPr>
              <a:t>;</a:t>
            </a:r>
          </a:p>
          <a:p>
            <a:pPr>
              <a:lnSpc>
                <a:spcPct val="120000"/>
              </a:lnSpc>
              <a:spcBef>
                <a:spcPts val="1800"/>
              </a:spcBef>
              <a:buFont typeface="Wingdings" panose="05000000000000000000" pitchFamily="2" charset="2"/>
              <a:buChar char="§"/>
            </a:pPr>
            <a:r>
              <a:rPr lang="en-US" dirty="0" smtClean="0">
                <a:latin typeface="Calibri" panose="020F0502020204030204" pitchFamily="34" charset="0"/>
              </a:rPr>
              <a:t>EDOs </a:t>
            </a:r>
            <a:r>
              <a:rPr lang="en-US" dirty="0">
                <a:latin typeface="Calibri" panose="020F0502020204030204" pitchFamily="34" charset="0"/>
              </a:rPr>
              <a:t>can provide feedback on the effectiveness of </a:t>
            </a:r>
            <a:r>
              <a:rPr lang="en-US" dirty="0" smtClean="0">
                <a:latin typeface="Calibri" panose="020F0502020204030204" pitchFamily="34" charset="0"/>
              </a:rPr>
              <a:t>entrepreneurial programs in the region;</a:t>
            </a:r>
            <a:endParaRPr lang="en-US" dirty="0">
              <a:latin typeface="Calibri" panose="020F0502020204030204" pitchFamily="34" charset="0"/>
            </a:endParaRPr>
          </a:p>
          <a:p>
            <a:pPr>
              <a:lnSpc>
                <a:spcPct val="120000"/>
              </a:lnSpc>
              <a:spcBef>
                <a:spcPts val="1800"/>
              </a:spcBef>
              <a:buFont typeface="Wingdings" panose="05000000000000000000" pitchFamily="2" charset="2"/>
              <a:buChar char="§"/>
            </a:pPr>
            <a:r>
              <a:rPr lang="en-US" dirty="0" smtClean="0">
                <a:latin typeface="Calibri" panose="020F0502020204030204" pitchFamily="34" charset="0"/>
              </a:rPr>
              <a:t>Develop </a:t>
            </a:r>
            <a:r>
              <a:rPr lang="en-US" dirty="0">
                <a:latin typeface="Calibri" panose="020F0502020204030204" pitchFamily="34" charset="0"/>
              </a:rPr>
              <a:t>a “pipeline” of future </a:t>
            </a:r>
            <a:r>
              <a:rPr lang="en-US" dirty="0" smtClean="0">
                <a:latin typeface="Calibri" panose="020F0502020204030204" pitchFamily="34" charset="0"/>
              </a:rPr>
              <a:t>entrepreneurs – provide entrepreneurial education, recognition, and outreach programs;</a:t>
            </a:r>
            <a:endParaRPr lang="en-US" dirty="0">
              <a:latin typeface="Calibri" panose="020F0502020204030204" pitchFamily="34" charset="0"/>
            </a:endParaRPr>
          </a:p>
          <a:p>
            <a:pPr>
              <a:lnSpc>
                <a:spcPct val="120000"/>
              </a:lnSpc>
              <a:spcBef>
                <a:spcPts val="1800"/>
              </a:spcBef>
              <a:buFont typeface="Wingdings" panose="05000000000000000000" pitchFamily="2" charset="2"/>
              <a:buChar char="§"/>
            </a:pPr>
            <a:r>
              <a:rPr lang="en-US" dirty="0" smtClean="0">
                <a:latin typeface="Calibri" panose="020F0502020204030204" pitchFamily="34" charset="0"/>
              </a:rPr>
              <a:t>Provide </a:t>
            </a:r>
            <a:r>
              <a:rPr lang="en-US" dirty="0">
                <a:latin typeface="Calibri" panose="020F0502020204030204" pitchFamily="34" charset="0"/>
              </a:rPr>
              <a:t>p</a:t>
            </a:r>
            <a:r>
              <a:rPr lang="en-US" dirty="0" smtClean="0">
                <a:latin typeface="Calibri" panose="020F0502020204030204" pitchFamily="34" charset="0"/>
              </a:rPr>
              <a:t>otential support for specialized </a:t>
            </a:r>
            <a:r>
              <a:rPr lang="en-US" dirty="0">
                <a:latin typeface="Calibri" panose="020F0502020204030204" pitchFamily="34" charset="0"/>
              </a:rPr>
              <a:t>programs targeting a subset of entrepreneurs (e.g. Economic </a:t>
            </a:r>
            <a:r>
              <a:rPr lang="en-US" dirty="0" smtClean="0">
                <a:latin typeface="Calibri" panose="020F0502020204030204" pitchFamily="34" charset="0"/>
              </a:rPr>
              <a:t>Gardening </a:t>
            </a:r>
            <a:r>
              <a:rPr lang="en-US" sz="2200" baseline="30000" dirty="0" smtClean="0">
                <a:latin typeface="Calibri" panose="020F0502020204030204" pitchFamily="34" charset="0"/>
              </a:rPr>
              <a:t>TM</a:t>
            </a:r>
            <a:r>
              <a:rPr lang="en-US" dirty="0">
                <a:latin typeface="Calibri" panose="020F0502020204030204" pitchFamily="34" charset="0"/>
              </a:rPr>
              <a:t>, Scale Up, etc</a:t>
            </a:r>
            <a:r>
              <a:rPr lang="en-US" dirty="0" smtClean="0">
                <a:latin typeface="Calibri" panose="020F0502020204030204" pitchFamily="34" charset="0"/>
              </a:rPr>
              <a:t>.);</a:t>
            </a:r>
            <a:endParaRPr lang="en-US" dirty="0">
              <a:latin typeface="Calibri" panose="020F0502020204030204" pitchFamily="34" charset="0"/>
            </a:endParaRPr>
          </a:p>
          <a:p>
            <a:pPr marL="0" indent="0">
              <a:buNone/>
            </a:pPr>
            <a:endParaRPr lang="en-US" dirty="0">
              <a:latin typeface="Calibri" panose="020F0502020204030204" pitchFamily="34" charset="0"/>
            </a:endParaRPr>
          </a:p>
        </p:txBody>
      </p:sp>
      <p:sp>
        <p:nvSpPr>
          <p:cNvPr id="5" name="Rectangle 4"/>
          <p:cNvSpPr/>
          <p:nvPr/>
        </p:nvSpPr>
        <p:spPr>
          <a:xfrm>
            <a:off x="4876800" y="6596515"/>
            <a:ext cx="4021111" cy="246221"/>
          </a:xfrm>
          <a:prstGeom prst="rect">
            <a:avLst/>
          </a:prstGeom>
        </p:spPr>
        <p:txBody>
          <a:bodyPr wrap="square">
            <a:spAutoFit/>
          </a:bodyPr>
          <a:lstStyle/>
          <a:p>
            <a:r>
              <a:rPr lang="en-US" sz="1000" dirty="0" smtClean="0"/>
              <a:t>Source: Macke et al (2014), Center for Rural Entrepreneurship</a:t>
            </a:r>
            <a:endParaRPr lang="en-US" sz="1000" dirty="0"/>
          </a:p>
        </p:txBody>
      </p:sp>
    </p:spTree>
    <p:extLst>
      <p:ext uri="{BB962C8B-B14F-4D97-AF65-F5344CB8AC3E}">
        <p14:creationId xmlns:p14="http://schemas.microsoft.com/office/powerpoint/2010/main" val="3509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76200"/>
            <a:ext cx="9144000" cy="914400"/>
          </a:xfrm>
        </p:spPr>
        <p:txBody>
          <a:bodyPr>
            <a:noAutofit/>
          </a:bodyPr>
          <a:lstStyle/>
          <a:p>
            <a:pPr algn="ctr">
              <a:spcBef>
                <a:spcPts val="1200"/>
              </a:spcBef>
            </a:pPr>
            <a:r>
              <a:rPr lang="en-US" sz="2400" b="1" dirty="0" smtClean="0">
                <a:solidFill>
                  <a:schemeClr val="tx1"/>
                </a:solidFill>
                <a:latin typeface="Calibri" pitchFamily="34" charset="0"/>
                <a:cs typeface="Calibri" pitchFamily="34" charset="0"/>
              </a:rPr>
              <a:t>An </a:t>
            </a:r>
            <a:r>
              <a:rPr lang="en-US" sz="2400" b="1" dirty="0">
                <a:solidFill>
                  <a:schemeClr val="tx1"/>
                </a:solidFill>
                <a:latin typeface="Calibri" pitchFamily="34" charset="0"/>
                <a:cs typeface="Calibri" pitchFamily="34" charset="0"/>
              </a:rPr>
              <a:t>Emphasis on </a:t>
            </a:r>
            <a:r>
              <a:rPr lang="en-US" sz="2400" b="1" dirty="0" smtClean="0">
                <a:solidFill>
                  <a:schemeClr val="tx1"/>
                </a:solidFill>
                <a:latin typeface="Calibri" pitchFamily="34" charset="0"/>
                <a:cs typeface="Calibri" pitchFamily="34" charset="0"/>
              </a:rPr>
              <a:t>Economic Assets</a:t>
            </a:r>
            <a:br>
              <a:rPr lang="en-US" sz="2400" b="1" dirty="0" smtClean="0">
                <a:solidFill>
                  <a:schemeClr val="tx1"/>
                </a:solidFill>
                <a:latin typeface="Calibri" pitchFamily="34" charset="0"/>
                <a:cs typeface="Calibri" pitchFamily="34" charset="0"/>
              </a:rPr>
            </a:br>
            <a:r>
              <a:rPr lang="en-US" sz="2200" b="1" i="1" dirty="0" smtClean="0">
                <a:solidFill>
                  <a:schemeClr val="tx1"/>
                </a:solidFill>
                <a:latin typeface="Calibri" pitchFamily="34" charset="0"/>
                <a:cs typeface="Calibri" pitchFamily="34" charset="0"/>
              </a:rPr>
              <a:t>How many of these are available in or influenced by a single community?</a:t>
            </a:r>
            <a:endParaRPr lang="en-US" sz="2200" i="1" dirty="0">
              <a:solidFill>
                <a:schemeClr val="tx1">
                  <a:lumMod val="90000"/>
                  <a:lumOff val="10000"/>
                </a:schemeClr>
              </a:solidFill>
              <a:latin typeface="Calibri" pitchFamily="34" charset="0"/>
            </a:endParaRPr>
          </a:p>
        </p:txBody>
      </p:sp>
      <p:sp>
        <p:nvSpPr>
          <p:cNvPr id="160771" name="Rectangle 3"/>
          <p:cNvSpPr>
            <a:spLocks noGrp="1" noChangeArrowheads="1"/>
          </p:cNvSpPr>
          <p:nvPr>
            <p:ph type="body" idx="1"/>
          </p:nvPr>
        </p:nvSpPr>
        <p:spPr>
          <a:xfrm>
            <a:off x="228600" y="1219200"/>
            <a:ext cx="8915400" cy="5334000"/>
          </a:xfrm>
        </p:spPr>
        <p:txBody>
          <a:bodyPr>
            <a:noAutofit/>
          </a:bodyPr>
          <a:lstStyle/>
          <a:p>
            <a:pPr>
              <a:lnSpc>
                <a:spcPct val="80000"/>
              </a:lnSpc>
              <a:spcBef>
                <a:spcPts val="2100"/>
              </a:spcBef>
              <a:buClrTx/>
              <a:buSzPct val="100000"/>
              <a:buFont typeface="Arial" panose="020B0604020202020204" pitchFamily="34" charset="0"/>
              <a:buChar char="•"/>
            </a:pPr>
            <a:r>
              <a:rPr lang="en-US" sz="2000" b="1" dirty="0" smtClean="0">
                <a:latin typeface="Calibri" pitchFamily="34" charset="0"/>
                <a:ea typeface="Calibri" pitchFamily="34" charset="0"/>
                <a:cs typeface="Calibri" pitchFamily="34" charset="0"/>
              </a:rPr>
              <a:t>Human </a:t>
            </a:r>
            <a:r>
              <a:rPr lang="en-US" sz="2000" b="1" dirty="0">
                <a:latin typeface="Calibri" pitchFamily="34" charset="0"/>
                <a:ea typeface="Calibri" pitchFamily="34" charset="0"/>
                <a:cs typeface="Calibri" pitchFamily="34" charset="0"/>
              </a:rPr>
              <a:t>Capital - </a:t>
            </a:r>
            <a:r>
              <a:rPr lang="en-US" sz="2000" dirty="0">
                <a:latin typeface="Calibri" pitchFamily="34" charset="0"/>
                <a:cs typeface="Calibri" pitchFamily="34" charset="0"/>
              </a:rPr>
              <a:t>Knowledge and skills of the labor force, community residents, and local </a:t>
            </a:r>
            <a:r>
              <a:rPr lang="en-US" sz="2000" dirty="0" smtClean="0">
                <a:latin typeface="Calibri" pitchFamily="34" charset="0"/>
                <a:cs typeface="Calibri" pitchFamily="34" charset="0"/>
              </a:rPr>
              <a:t>institutions;</a:t>
            </a:r>
            <a:endParaRPr lang="en-US" sz="2000" dirty="0">
              <a:latin typeface="Calibri" pitchFamily="34" charset="0"/>
              <a:cs typeface="Arial" pitchFamily="34" charset="0"/>
            </a:endParaRPr>
          </a:p>
          <a:p>
            <a:pPr>
              <a:lnSpc>
                <a:spcPct val="90000"/>
              </a:lnSpc>
              <a:spcBef>
                <a:spcPts val="2100"/>
              </a:spcBef>
              <a:buClrTx/>
              <a:buSzPct val="100000"/>
              <a:buFont typeface="Arial" panose="020B0604020202020204" pitchFamily="34" charset="0"/>
              <a:buChar char="•"/>
            </a:pPr>
            <a:r>
              <a:rPr lang="en-US" sz="2000" b="1" i="1" dirty="0">
                <a:latin typeface="Calibri" pitchFamily="34" charset="0"/>
                <a:cs typeface="Arial" pitchFamily="34" charset="0"/>
              </a:rPr>
              <a:t>Research and Educational Institutions</a:t>
            </a:r>
            <a:r>
              <a:rPr lang="en-US" sz="2000" dirty="0">
                <a:latin typeface="Calibri" pitchFamily="34" charset="0"/>
                <a:cs typeface="Arial" pitchFamily="34" charset="0"/>
              </a:rPr>
              <a:t> – </a:t>
            </a:r>
            <a:r>
              <a:rPr lang="en-US" sz="2000" dirty="0" smtClean="0">
                <a:latin typeface="Calibri" pitchFamily="34" charset="0"/>
                <a:cs typeface="Arial" pitchFamily="34" charset="0"/>
              </a:rPr>
              <a:t>Create </a:t>
            </a:r>
            <a:r>
              <a:rPr lang="en-US" sz="2000" dirty="0">
                <a:latin typeface="Calibri" pitchFamily="34" charset="0"/>
                <a:cs typeface="Arial" pitchFamily="34" charset="0"/>
              </a:rPr>
              <a:t>innovation and </a:t>
            </a:r>
            <a:r>
              <a:rPr lang="en-US" sz="2000" dirty="0" smtClean="0">
                <a:latin typeface="Calibri" pitchFamily="34" charset="0"/>
                <a:cs typeface="Arial" pitchFamily="34" charset="0"/>
              </a:rPr>
              <a:t>develop human capital;</a:t>
            </a:r>
            <a:endParaRPr lang="en-US" sz="2000" dirty="0">
              <a:latin typeface="Calibri" pitchFamily="34" charset="0"/>
              <a:cs typeface="Arial" pitchFamily="34" charset="0"/>
            </a:endParaRPr>
          </a:p>
          <a:p>
            <a:pPr>
              <a:lnSpc>
                <a:spcPct val="80000"/>
              </a:lnSpc>
              <a:spcBef>
                <a:spcPts val="2100"/>
              </a:spcBef>
              <a:buClrTx/>
              <a:buSzPct val="100000"/>
              <a:buFont typeface="Arial" pitchFamily="34" charset="0"/>
              <a:buChar char="•"/>
            </a:pPr>
            <a:r>
              <a:rPr lang="en-US" sz="2000" b="1" i="1" dirty="0" smtClean="0">
                <a:latin typeface="Calibri" pitchFamily="34" charset="0"/>
                <a:cs typeface="Arial" pitchFamily="34" charset="0"/>
              </a:rPr>
              <a:t>Natural Capital</a:t>
            </a:r>
            <a:r>
              <a:rPr lang="en-US" sz="2000" dirty="0" smtClean="0">
                <a:latin typeface="Calibri" pitchFamily="34" charset="0"/>
                <a:cs typeface="Arial" pitchFamily="34" charset="0"/>
              </a:rPr>
              <a:t> </a:t>
            </a:r>
            <a:r>
              <a:rPr lang="en-US" sz="2000" dirty="0">
                <a:latin typeface="Calibri" pitchFamily="34" charset="0"/>
                <a:cs typeface="Arial" pitchFamily="34" charset="0"/>
              </a:rPr>
              <a:t>– </a:t>
            </a:r>
            <a:r>
              <a:rPr lang="en-US" sz="2000" dirty="0" smtClean="0">
                <a:latin typeface="Calibri" pitchFamily="34" charset="0"/>
                <a:cs typeface="Arial" pitchFamily="34" charset="0"/>
              </a:rPr>
              <a:t>A</a:t>
            </a:r>
            <a:r>
              <a:rPr lang="en-US" sz="2000" dirty="0" smtClean="0">
                <a:latin typeface="Calibri" pitchFamily="34" charset="0"/>
                <a:cs typeface="Calibri" pitchFamily="34" charset="0"/>
              </a:rPr>
              <a:t>ssets </a:t>
            </a:r>
            <a:r>
              <a:rPr lang="en-US" sz="2000" dirty="0">
                <a:latin typeface="Calibri" pitchFamily="34" charset="0"/>
                <a:cs typeface="Calibri" pitchFamily="34" charset="0"/>
              </a:rPr>
              <a:t>that are inherent to geographic location such as weather, natural resources, and </a:t>
            </a:r>
            <a:r>
              <a:rPr lang="en-US" sz="2000" dirty="0" smtClean="0">
                <a:latin typeface="Calibri" pitchFamily="34" charset="0"/>
                <a:cs typeface="Calibri" pitchFamily="34" charset="0"/>
              </a:rPr>
              <a:t>amenities;</a:t>
            </a:r>
            <a:endParaRPr lang="en-US" sz="2000" dirty="0">
              <a:latin typeface="Calibri" pitchFamily="34" charset="0"/>
              <a:cs typeface="Arial" pitchFamily="34" charset="0"/>
            </a:endParaRPr>
          </a:p>
          <a:p>
            <a:pPr>
              <a:lnSpc>
                <a:spcPct val="80000"/>
              </a:lnSpc>
              <a:spcBef>
                <a:spcPts val="2100"/>
              </a:spcBef>
              <a:buClrTx/>
              <a:buSzPct val="100000"/>
              <a:buFont typeface="Arial" pitchFamily="34" charset="0"/>
              <a:buChar char="•"/>
            </a:pPr>
            <a:r>
              <a:rPr lang="en-US" sz="2000" b="1" i="1" dirty="0" smtClean="0">
                <a:latin typeface="Calibri" pitchFamily="34" charset="0"/>
                <a:cs typeface="Arial" pitchFamily="34" charset="0"/>
              </a:rPr>
              <a:t>Industry Clusters and Concentrations </a:t>
            </a:r>
            <a:r>
              <a:rPr lang="en-US" sz="2000" dirty="0" smtClean="0">
                <a:latin typeface="Calibri" pitchFamily="34" charset="0"/>
                <a:cs typeface="Arial" pitchFamily="34" charset="0"/>
              </a:rPr>
              <a:t>-  Industries that form the basis for regional competitiveness;</a:t>
            </a:r>
            <a:endParaRPr lang="en-US" sz="2000" dirty="0">
              <a:latin typeface="Calibri" pitchFamily="34" charset="0"/>
              <a:cs typeface="Arial" pitchFamily="34" charset="0"/>
            </a:endParaRPr>
          </a:p>
          <a:p>
            <a:pPr>
              <a:lnSpc>
                <a:spcPct val="90000"/>
              </a:lnSpc>
              <a:spcBef>
                <a:spcPts val="2100"/>
              </a:spcBef>
              <a:buClrTx/>
              <a:buSzPct val="100000"/>
              <a:buFont typeface="Arial" panose="020B0604020202020204" pitchFamily="34" charset="0"/>
              <a:buChar char="•"/>
            </a:pPr>
            <a:r>
              <a:rPr lang="en-US" sz="2000" b="1" i="1" dirty="0" smtClean="0">
                <a:latin typeface="Calibri" pitchFamily="34" charset="0"/>
                <a:cs typeface="Arial" pitchFamily="34" charset="0"/>
              </a:rPr>
              <a:t>Infrastructure</a:t>
            </a:r>
            <a:r>
              <a:rPr lang="en-US" sz="2000" dirty="0" smtClean="0">
                <a:latin typeface="Calibri" pitchFamily="34" charset="0"/>
                <a:cs typeface="Arial" pitchFamily="34" charset="0"/>
              </a:rPr>
              <a:t> </a:t>
            </a:r>
            <a:r>
              <a:rPr lang="en-US" sz="2000" dirty="0">
                <a:latin typeface="Calibri" pitchFamily="34" charset="0"/>
                <a:cs typeface="Arial" pitchFamily="34" charset="0"/>
              </a:rPr>
              <a:t>– </a:t>
            </a:r>
            <a:r>
              <a:rPr lang="en-US" sz="2000" dirty="0" smtClean="0">
                <a:latin typeface="Calibri" pitchFamily="34" charset="0"/>
                <a:cs typeface="Arial" pitchFamily="34" charset="0"/>
              </a:rPr>
              <a:t>Highways, broadband, airports, etc.;</a:t>
            </a:r>
            <a:endParaRPr lang="en-US" sz="2000" dirty="0">
              <a:latin typeface="Calibri" pitchFamily="34" charset="0"/>
              <a:cs typeface="Arial" pitchFamily="34" charset="0"/>
            </a:endParaRPr>
          </a:p>
          <a:p>
            <a:pPr>
              <a:lnSpc>
                <a:spcPct val="90000"/>
              </a:lnSpc>
              <a:spcBef>
                <a:spcPts val="2100"/>
              </a:spcBef>
              <a:buClrTx/>
              <a:buSzPct val="100000"/>
              <a:buFont typeface="Arial" panose="020B0604020202020204" pitchFamily="34" charset="0"/>
              <a:buChar char="•"/>
            </a:pPr>
            <a:r>
              <a:rPr lang="en-US" sz="2000" b="1" i="1" dirty="0" smtClean="0">
                <a:latin typeface="Calibri" pitchFamily="34" charset="0"/>
                <a:cs typeface="Arial" pitchFamily="34" charset="0"/>
              </a:rPr>
              <a:t>Social </a:t>
            </a:r>
            <a:r>
              <a:rPr lang="en-US" sz="2000" b="1" i="1" dirty="0">
                <a:latin typeface="Calibri" pitchFamily="34" charset="0"/>
                <a:cs typeface="Arial" pitchFamily="34" charset="0"/>
              </a:rPr>
              <a:t>Capital</a:t>
            </a:r>
            <a:r>
              <a:rPr lang="en-US" sz="2000" dirty="0">
                <a:latin typeface="Calibri" pitchFamily="34" charset="0"/>
                <a:cs typeface="Arial" pitchFamily="34" charset="0"/>
              </a:rPr>
              <a:t> – N</a:t>
            </a:r>
            <a:r>
              <a:rPr lang="en-US" sz="2000" dirty="0" smtClean="0">
                <a:latin typeface="Calibri" pitchFamily="34" charset="0"/>
                <a:cs typeface="Calibri" pitchFamily="34" charset="0"/>
              </a:rPr>
              <a:t>etworks and connections </a:t>
            </a:r>
            <a:r>
              <a:rPr lang="en-US" sz="2000" dirty="0">
                <a:latin typeface="Calibri" pitchFamily="34" charset="0"/>
                <a:cs typeface="Calibri" pitchFamily="34" charset="0"/>
              </a:rPr>
              <a:t>among people and organizations</a:t>
            </a:r>
            <a:r>
              <a:rPr lang="en-US" sz="2000" dirty="0" smtClean="0">
                <a:latin typeface="Calibri" pitchFamily="34" charset="0"/>
                <a:cs typeface="Arial" pitchFamily="34" charset="0"/>
              </a:rPr>
              <a:t>;</a:t>
            </a:r>
            <a:endParaRPr lang="en-US" sz="2000" dirty="0">
              <a:latin typeface="Calibri" pitchFamily="34" charset="0"/>
              <a:cs typeface="Arial" pitchFamily="34" charset="0"/>
            </a:endParaRPr>
          </a:p>
          <a:p>
            <a:pPr>
              <a:lnSpc>
                <a:spcPct val="90000"/>
              </a:lnSpc>
              <a:spcBef>
                <a:spcPts val="2100"/>
              </a:spcBef>
              <a:buClrTx/>
              <a:buSzPct val="100000"/>
              <a:buFont typeface="Arial" panose="020B0604020202020204" pitchFamily="34" charset="0"/>
              <a:buChar char="•"/>
            </a:pPr>
            <a:r>
              <a:rPr lang="en-US" sz="2000" b="1" i="1" dirty="0" smtClean="0">
                <a:latin typeface="Calibri" pitchFamily="34" charset="0"/>
                <a:cs typeface="Arial" pitchFamily="34" charset="0"/>
              </a:rPr>
              <a:t>Quality </a:t>
            </a:r>
            <a:r>
              <a:rPr lang="en-US" sz="2000" b="1" i="1" dirty="0">
                <a:latin typeface="Calibri" pitchFamily="34" charset="0"/>
                <a:cs typeface="Arial" pitchFamily="34" charset="0"/>
              </a:rPr>
              <a:t>of Life</a:t>
            </a:r>
            <a:r>
              <a:rPr lang="en-US" sz="2000" dirty="0">
                <a:latin typeface="Calibri" pitchFamily="34" charset="0"/>
                <a:cs typeface="Arial" pitchFamily="34" charset="0"/>
              </a:rPr>
              <a:t> – </a:t>
            </a:r>
            <a:r>
              <a:rPr lang="en-US" sz="2000" dirty="0" smtClean="0">
                <a:latin typeface="Calibri" pitchFamily="34" charset="0"/>
                <a:cs typeface="Arial" pitchFamily="34" charset="0"/>
              </a:rPr>
              <a:t>Definition of QoL varies, but is an important factor driving where people and enterprises decide to locate;</a:t>
            </a:r>
            <a:endParaRPr lang="en-US" sz="2000" dirty="0">
              <a:latin typeface="Calibri" pitchFamily="34" charset="0"/>
              <a:cs typeface="Arial" pitchFamily="34" charset="0"/>
            </a:endParaRPr>
          </a:p>
          <a:p>
            <a:pPr>
              <a:lnSpc>
                <a:spcPct val="80000"/>
              </a:lnSpc>
              <a:spcBef>
                <a:spcPts val="2100"/>
              </a:spcBef>
              <a:buClrTx/>
              <a:buSzPct val="100000"/>
              <a:buFont typeface="Arial" pitchFamily="34" charset="0"/>
              <a:buChar char="•"/>
            </a:pPr>
            <a:r>
              <a:rPr lang="en-US" sz="2000" b="1" i="1" dirty="0" smtClean="0">
                <a:latin typeface="Calibri" pitchFamily="34" charset="0"/>
                <a:cs typeface="Arial" pitchFamily="34" charset="0"/>
              </a:rPr>
              <a:t>Others</a:t>
            </a:r>
            <a:r>
              <a:rPr lang="en-US" sz="2000" dirty="0" smtClean="0">
                <a:latin typeface="Calibri" pitchFamily="34" charset="0"/>
                <a:cs typeface="Arial" pitchFamily="34" charset="0"/>
              </a:rPr>
              <a:t> </a:t>
            </a:r>
            <a:r>
              <a:rPr lang="en-US" sz="2000" dirty="0">
                <a:latin typeface="Calibri" pitchFamily="34" charset="0"/>
                <a:cs typeface="Arial" pitchFamily="34" charset="0"/>
              </a:rPr>
              <a:t>– Financial capital, </a:t>
            </a:r>
            <a:r>
              <a:rPr lang="en-US" sz="2000" dirty="0" smtClean="0">
                <a:latin typeface="Calibri" pitchFamily="34" charset="0"/>
                <a:cs typeface="Arial" pitchFamily="34" charset="0"/>
              </a:rPr>
              <a:t>political capital; regulatory </a:t>
            </a:r>
            <a:r>
              <a:rPr lang="en-US" sz="2000" dirty="0">
                <a:latin typeface="Calibri" pitchFamily="34" charset="0"/>
                <a:cs typeface="Arial" pitchFamily="34" charset="0"/>
              </a:rPr>
              <a:t>environment, etc. </a:t>
            </a:r>
          </a:p>
        </p:txBody>
      </p:sp>
      <p:sp>
        <p:nvSpPr>
          <p:cNvPr id="4" name="Rectangle 3"/>
          <p:cNvSpPr/>
          <p:nvPr/>
        </p:nvSpPr>
        <p:spPr>
          <a:xfrm>
            <a:off x="6062066" y="6581000"/>
            <a:ext cx="3081934" cy="276999"/>
          </a:xfrm>
          <a:prstGeom prst="rect">
            <a:avLst/>
          </a:prstGeom>
        </p:spPr>
        <p:txBody>
          <a:bodyPr wrap="none">
            <a:spAutoFit/>
          </a:bodyPr>
          <a:lstStyle/>
          <a:p>
            <a:r>
              <a:rPr lang="en-US" sz="1200" dirty="0" smtClean="0">
                <a:latin typeface="Calibri" pitchFamily="34" charset="0"/>
                <a:cs typeface="Calibri" pitchFamily="34" charset="0"/>
              </a:rPr>
              <a:t>Partially adapted from Flora </a:t>
            </a:r>
            <a:r>
              <a:rPr lang="en-US" sz="1200" dirty="0">
                <a:latin typeface="Calibri" pitchFamily="34" charset="0"/>
                <a:cs typeface="Calibri" pitchFamily="34" charset="0"/>
              </a:rPr>
              <a:t>and Emery </a:t>
            </a:r>
            <a:r>
              <a:rPr lang="en-US" sz="1200" dirty="0" smtClean="0">
                <a:latin typeface="Calibri" pitchFamily="34" charset="0"/>
                <a:cs typeface="Calibri" pitchFamily="34" charset="0"/>
              </a:rPr>
              <a:t>(2006)</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26273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423350105"/>
              </p:ext>
            </p:extLst>
          </p:nvPr>
        </p:nvGraphicFramePr>
        <p:xfrm>
          <a:off x="13355" y="0"/>
          <a:ext cx="9144000" cy="6827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4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7" dur="50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457200"/>
          </a:xfrm>
        </p:spPr>
        <p:txBody>
          <a:bodyPr>
            <a:normAutofit fontScale="90000"/>
          </a:bodyPr>
          <a:lstStyle/>
          <a:p>
            <a:pPr algn="ctr"/>
            <a:r>
              <a:rPr lang="en-US" sz="2600" b="1" dirty="0" smtClean="0">
                <a:solidFill>
                  <a:schemeClr val="tx1"/>
                </a:solidFill>
                <a:latin typeface="Calibri" panose="020F0502020204030204" pitchFamily="34" charset="0"/>
              </a:rPr>
              <a:t>Thinking about Niches or Specializations - Industry Categories with Highest Location Quotients in Sauk County</a:t>
            </a:r>
            <a:endParaRPr lang="en-US" sz="2600" b="1" dirty="0">
              <a:solidFill>
                <a:schemeClr val="tx1"/>
              </a:solidFill>
              <a:latin typeface="Calibri" panose="020F0502020204030204" pitchFamily="34" charset="0"/>
            </a:endParaRPr>
          </a:p>
        </p:txBody>
      </p:sp>
      <p:graphicFrame>
        <p:nvGraphicFramePr>
          <p:cNvPr id="5" name="Group 128"/>
          <p:cNvGraphicFramePr>
            <a:graphicFrameLocks/>
          </p:cNvGraphicFramePr>
          <p:nvPr>
            <p:extLst>
              <p:ext uri="{D42A27DB-BD31-4B8C-83A1-F6EECF244321}">
                <p14:modId xmlns:p14="http://schemas.microsoft.com/office/powerpoint/2010/main" val="3526922567"/>
              </p:ext>
            </p:extLst>
          </p:nvPr>
        </p:nvGraphicFramePr>
        <p:xfrm>
          <a:off x="142974" y="914394"/>
          <a:ext cx="8877300" cy="5896857"/>
        </p:xfrm>
        <a:graphic>
          <a:graphicData uri="http://schemas.openxmlformats.org/drawingml/2006/table">
            <a:tbl>
              <a:tblPr firstRow="1" bandRow="1">
                <a:tableStyleId>{3B4B98B0-60AC-42C2-AFA5-B58CD77FA1E5}</a:tableStyleId>
              </a:tblPr>
              <a:tblGrid>
                <a:gridCol w="4048026"/>
                <a:gridCol w="1609758"/>
                <a:gridCol w="1609758"/>
                <a:gridCol w="1609758"/>
              </a:tblGrid>
              <a:tr h="42203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r>
                        <a:rPr kumimoji="1" lang="en-US" sz="1800" u="none" strike="noStrike" cap="none" normalizeH="0" baseline="0" dirty="0" smtClean="0">
                          <a:ln>
                            <a:noFill/>
                          </a:ln>
                          <a:effectLst/>
                          <a:latin typeface="Calibri" pitchFamily="34" charset="0"/>
                          <a:cs typeface="Calibri" pitchFamily="34" charset="0"/>
                        </a:rPr>
                        <a:t>NAICS and Industry Description</a:t>
                      </a:r>
                      <a:endParaRPr kumimoji="1" lang="en-US" sz="1800" b="1" i="0" u="none" strike="noStrike" cap="none" normalizeH="0" baseline="0" dirty="0" smtClean="0">
                        <a:ln>
                          <a:noFill/>
                        </a:ln>
                        <a:solidFill>
                          <a:schemeClr val="tx1"/>
                        </a:solidFill>
                        <a:effectLst/>
                        <a:latin typeface="Calibri" pitchFamily="34" charset="0"/>
                        <a:cs typeface="Calibri" pitchFamily="34" charset="0"/>
                      </a:endParaRPr>
                    </a:p>
                  </a:txBody>
                  <a:tcPr marR="45720" marT="0" marB="0" anchor="ctr" horzOverflow="overflow"/>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r>
                        <a:rPr kumimoji="1" lang="en-US" sz="1800" b="1" i="0" u="none" strike="noStrike" cap="none" normalizeH="0" baseline="0" dirty="0" smtClean="0">
                          <a:ln>
                            <a:noFill/>
                          </a:ln>
                          <a:solidFill>
                            <a:schemeClr val="tx1"/>
                          </a:solidFill>
                          <a:effectLst/>
                          <a:latin typeface="Calibri" pitchFamily="34" charset="0"/>
                          <a:cs typeface="Calibri" pitchFamily="34" charset="0"/>
                        </a:rPr>
                        <a:t>Sauk County Employment</a:t>
                      </a:r>
                    </a:p>
                  </a:txBody>
                  <a:tcPr marR="45720" marT="0" marB="0" anchor="ctr" horzOverflow="overflow"/>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u="none" strike="noStrike" cap="none" normalizeH="0" baseline="0" dirty="0" smtClean="0">
                          <a:ln>
                            <a:noFill/>
                          </a:ln>
                          <a:effectLst/>
                          <a:latin typeface="Calibri" pitchFamily="34" charset="0"/>
                          <a:cs typeface="Calibri" pitchFamily="34" charset="0"/>
                        </a:rPr>
                        <a:t>Sauk County Location Quotient</a:t>
                      </a:r>
                      <a:endParaRPr kumimoji="1" lang="en-US" sz="1800" b="1" i="0" u="none" strike="noStrike" cap="none" normalizeH="0" baseline="0" dirty="0" smtClean="0">
                        <a:ln>
                          <a:noFill/>
                        </a:ln>
                        <a:solidFill>
                          <a:schemeClr val="tx1"/>
                        </a:solidFill>
                        <a:effectLst/>
                        <a:latin typeface="Calibri" pitchFamily="34" charset="0"/>
                        <a:cs typeface="Calibri" pitchFamily="34" charset="0"/>
                      </a:endParaRPr>
                    </a:p>
                  </a:txBody>
                  <a:tcPr marL="9525" marR="9525" marT="9525" marB="0" anchor="ctr"/>
                </a:tc>
                <a:tc>
                  <a:txBody>
                    <a:bodyPr/>
                    <a:lstStyle/>
                    <a:p>
                      <a:pPr marL="0" marR="0" lvl="0" indent="0" algn="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800" b="1" i="0" u="none" strike="noStrike" cap="none" normalizeH="0" baseline="0" dirty="0" smtClean="0">
                          <a:ln>
                            <a:noFill/>
                          </a:ln>
                          <a:solidFill>
                            <a:schemeClr val="tx1"/>
                          </a:solidFill>
                          <a:effectLst/>
                          <a:latin typeface="Calibri" pitchFamily="34" charset="0"/>
                          <a:cs typeface="Calibri" pitchFamily="34" charset="0"/>
                        </a:rPr>
                        <a:t>South Central WI Location Quotient</a:t>
                      </a:r>
                    </a:p>
                  </a:txBody>
                  <a:tcPr marL="9525" marR="0"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326 Plastics &amp; Rubber Product Mfg.</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1,187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6.91</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2.35</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331 Primary Metal Mfg.</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737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6.89</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1.46</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721 Accommodations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2,535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6.69</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1.10</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327 Non-metal Mineral Product Mfg.</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664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6.50</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1.16</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323 Printing &amp; Related Services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721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4.94</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2.63</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112 Livestock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1,318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4.75</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1.94</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442 Furniture &amp; Home Furnishings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453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3.36</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1.01</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332 Fabricated Metal Product Mfg.</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1,220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3.27</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1.73</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113 Forestry &amp; Logging</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96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3.08</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0.29</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454 Non-store Retailers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1,215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2.82</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2.49</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713 Amusement,</a:t>
                      </a:r>
                      <a:r>
                        <a:rPr lang="en-US" sz="1800" b="0" i="0" u="none" strike="noStrike" baseline="0" dirty="0" smtClean="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Gambling</a:t>
                      </a:r>
                      <a:r>
                        <a:rPr lang="en-US" sz="1800" b="0" i="0" u="none" strike="noStrike" baseline="0" dirty="0" smtClean="0">
                          <a:solidFill>
                            <a:srgbClr val="000000"/>
                          </a:solidFill>
                          <a:effectLst/>
                          <a:latin typeface="Calibri" panose="020F0502020204030204" pitchFamily="34" charset="0"/>
                        </a:rPr>
                        <a:t> and </a:t>
                      </a:r>
                      <a:r>
                        <a:rPr lang="en-US" sz="1800" b="0" i="0" u="none" strike="noStrike" dirty="0" smtClean="0">
                          <a:solidFill>
                            <a:srgbClr val="000000"/>
                          </a:solidFill>
                          <a:effectLst/>
                          <a:latin typeface="Calibri" panose="020F0502020204030204" pitchFamily="34" charset="0"/>
                        </a:rPr>
                        <a:t>Recreation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1,357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2.63</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1.01</a:t>
                      </a:r>
                    </a:p>
                  </a:txBody>
                  <a:tcPr marL="9525" marR="9525" marT="9525" marB="0" anchor="ctr"/>
                </a:tc>
              </a:tr>
              <a:tr h="422031">
                <a:tc>
                  <a:txBody>
                    <a:bodyPr/>
                    <a:lstStyle/>
                    <a:p>
                      <a:pPr algn="l" fontAlgn="b"/>
                      <a:r>
                        <a:rPr lang="en-US" sz="1800" b="0" i="0" u="none" strike="noStrike" dirty="0" smtClean="0">
                          <a:solidFill>
                            <a:srgbClr val="000000"/>
                          </a:solidFill>
                          <a:effectLst/>
                          <a:latin typeface="Calibri" panose="020F0502020204030204" pitchFamily="34" charset="0"/>
                        </a:rPr>
                        <a:t>115 Agriculture and Forestry Services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405 </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2.42</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0.84</a:t>
                      </a:r>
                    </a:p>
                  </a:txBody>
                  <a:tcPr marL="9525" marR="9525" marT="9525" marB="0" anchor="ctr"/>
                </a:tc>
              </a:tr>
            </a:tbl>
          </a:graphicData>
        </a:graphic>
      </p:graphicFrame>
    </p:spTree>
    <p:extLst>
      <p:ext uri="{BB962C8B-B14F-4D97-AF65-F5344CB8AC3E}">
        <p14:creationId xmlns:p14="http://schemas.microsoft.com/office/powerpoint/2010/main" val="270005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2245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28600" y="685800"/>
            <a:ext cx="8763000" cy="5867400"/>
            <a:chOff x="685800" y="685800"/>
            <a:chExt cx="7997825" cy="5334000"/>
          </a:xfrm>
        </p:grpSpPr>
        <p:sp>
          <p:nvSpPr>
            <p:cNvPr id="5" name="AutoShape 90"/>
            <p:cNvSpPr>
              <a:spLocks noChangeShapeType="1"/>
            </p:cNvSpPr>
            <p:nvPr/>
          </p:nvSpPr>
          <p:spPr bwMode="auto">
            <a:xfrm flipV="1">
              <a:off x="5887720" y="4716935"/>
              <a:ext cx="420370" cy="1905"/>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9"/>
            <p:cNvSpPr>
              <a:spLocks noChangeShapeType="1"/>
            </p:cNvSpPr>
            <p:nvPr/>
          </p:nvSpPr>
          <p:spPr bwMode="auto">
            <a:xfrm>
              <a:off x="2646680" y="1032469"/>
              <a:ext cx="0" cy="4845743"/>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8"/>
            <p:cNvSpPr>
              <a:spLocks noChangeShapeType="1"/>
            </p:cNvSpPr>
            <p:nvPr/>
          </p:nvSpPr>
          <p:spPr bwMode="auto">
            <a:xfrm>
              <a:off x="6727825" y="913738"/>
              <a:ext cx="0" cy="4946061"/>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7"/>
            <p:cNvSpPr>
              <a:spLocks noChangeShapeType="1"/>
            </p:cNvSpPr>
            <p:nvPr/>
          </p:nvSpPr>
          <p:spPr bwMode="auto">
            <a:xfrm>
              <a:off x="2332355" y="1032469"/>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6"/>
            <p:cNvSpPr>
              <a:spLocks noChangeShapeType="1"/>
            </p:cNvSpPr>
            <p:nvPr/>
          </p:nvSpPr>
          <p:spPr bwMode="auto">
            <a:xfrm>
              <a:off x="2647315" y="1860410"/>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5"/>
            <p:cNvSpPr>
              <a:spLocks noChangeShapeType="1"/>
            </p:cNvSpPr>
            <p:nvPr/>
          </p:nvSpPr>
          <p:spPr bwMode="auto">
            <a:xfrm>
              <a:off x="2332355" y="1737870"/>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84"/>
            <p:cNvSpPr>
              <a:spLocks noChangeShapeType="1"/>
            </p:cNvSpPr>
            <p:nvPr/>
          </p:nvSpPr>
          <p:spPr bwMode="auto">
            <a:xfrm>
              <a:off x="6727825" y="911833"/>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83"/>
            <p:cNvSpPr>
              <a:spLocks noChangeShapeType="1"/>
            </p:cNvSpPr>
            <p:nvPr/>
          </p:nvSpPr>
          <p:spPr bwMode="auto">
            <a:xfrm>
              <a:off x="6727825" y="1445805"/>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82"/>
            <p:cNvSpPr>
              <a:spLocks noChangeShapeType="1"/>
            </p:cNvSpPr>
            <p:nvPr/>
          </p:nvSpPr>
          <p:spPr bwMode="auto">
            <a:xfrm>
              <a:off x="6412230" y="1885172"/>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81"/>
            <p:cNvSpPr>
              <a:spLocks noChangeShapeType="1"/>
            </p:cNvSpPr>
            <p:nvPr/>
          </p:nvSpPr>
          <p:spPr bwMode="auto">
            <a:xfrm>
              <a:off x="6727190" y="1975966"/>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80"/>
            <p:cNvSpPr>
              <a:spLocks noChangeShapeType="1"/>
            </p:cNvSpPr>
            <p:nvPr/>
          </p:nvSpPr>
          <p:spPr bwMode="auto">
            <a:xfrm>
              <a:off x="6727190" y="2511843"/>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79"/>
            <p:cNvSpPr>
              <a:spLocks noChangeShapeType="1"/>
            </p:cNvSpPr>
            <p:nvPr/>
          </p:nvSpPr>
          <p:spPr bwMode="auto">
            <a:xfrm>
              <a:off x="6412230" y="2653431"/>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AutoShape 78"/>
            <p:cNvSpPr>
              <a:spLocks noChangeShapeType="1"/>
            </p:cNvSpPr>
            <p:nvPr/>
          </p:nvSpPr>
          <p:spPr bwMode="auto">
            <a:xfrm>
              <a:off x="6727190" y="3055973"/>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77"/>
            <p:cNvSpPr>
              <a:spLocks noChangeShapeType="1"/>
            </p:cNvSpPr>
            <p:nvPr/>
          </p:nvSpPr>
          <p:spPr bwMode="auto">
            <a:xfrm>
              <a:off x="6412230" y="3437562"/>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AutoShape 76"/>
            <p:cNvSpPr>
              <a:spLocks noChangeShapeType="1"/>
            </p:cNvSpPr>
            <p:nvPr/>
          </p:nvSpPr>
          <p:spPr bwMode="auto">
            <a:xfrm>
              <a:off x="2332355" y="2536605"/>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AutoShape 75"/>
            <p:cNvSpPr>
              <a:spLocks noChangeShapeType="1"/>
            </p:cNvSpPr>
            <p:nvPr/>
          </p:nvSpPr>
          <p:spPr bwMode="auto">
            <a:xfrm>
              <a:off x="2647315" y="2661685"/>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74"/>
            <p:cNvSpPr>
              <a:spLocks noChangeShapeType="1"/>
            </p:cNvSpPr>
            <p:nvPr/>
          </p:nvSpPr>
          <p:spPr bwMode="auto">
            <a:xfrm>
              <a:off x="2332355" y="3247085"/>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73"/>
            <p:cNvSpPr>
              <a:spLocks noChangeShapeType="1"/>
            </p:cNvSpPr>
            <p:nvPr/>
          </p:nvSpPr>
          <p:spPr bwMode="auto">
            <a:xfrm>
              <a:off x="2646680" y="3403911"/>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72"/>
            <p:cNvSpPr>
              <a:spLocks noChangeShapeType="1"/>
            </p:cNvSpPr>
            <p:nvPr/>
          </p:nvSpPr>
          <p:spPr bwMode="auto">
            <a:xfrm>
              <a:off x="2332355" y="3858517"/>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AutoShape 71"/>
            <p:cNvSpPr>
              <a:spLocks noChangeShapeType="1"/>
            </p:cNvSpPr>
            <p:nvPr/>
          </p:nvSpPr>
          <p:spPr bwMode="auto">
            <a:xfrm>
              <a:off x="2647315" y="4182964"/>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AutoShape 70"/>
            <p:cNvSpPr>
              <a:spLocks noChangeShapeType="1"/>
            </p:cNvSpPr>
            <p:nvPr/>
          </p:nvSpPr>
          <p:spPr bwMode="auto">
            <a:xfrm>
              <a:off x="2646680" y="4956937"/>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69"/>
            <p:cNvSpPr>
              <a:spLocks noChangeShapeType="1"/>
            </p:cNvSpPr>
            <p:nvPr/>
          </p:nvSpPr>
          <p:spPr bwMode="auto">
            <a:xfrm>
              <a:off x="2332355" y="4477569"/>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AutoShape 68"/>
            <p:cNvSpPr>
              <a:spLocks noChangeShapeType="1"/>
            </p:cNvSpPr>
            <p:nvPr/>
          </p:nvSpPr>
          <p:spPr bwMode="auto">
            <a:xfrm>
              <a:off x="2332355" y="4976619"/>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AutoShape 67"/>
            <p:cNvSpPr>
              <a:spLocks noChangeShapeType="1"/>
            </p:cNvSpPr>
            <p:nvPr/>
          </p:nvSpPr>
          <p:spPr bwMode="auto">
            <a:xfrm>
              <a:off x="2331720" y="5480114"/>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AutoShape 66"/>
            <p:cNvSpPr>
              <a:spLocks noChangeShapeType="1"/>
            </p:cNvSpPr>
            <p:nvPr/>
          </p:nvSpPr>
          <p:spPr bwMode="auto">
            <a:xfrm>
              <a:off x="2332355" y="5878212"/>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AutoShape 65"/>
            <p:cNvSpPr>
              <a:spLocks noChangeShapeType="1"/>
            </p:cNvSpPr>
            <p:nvPr/>
          </p:nvSpPr>
          <p:spPr bwMode="auto">
            <a:xfrm>
              <a:off x="6727190" y="3603913"/>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AutoShape 64"/>
            <p:cNvSpPr>
              <a:spLocks noChangeShapeType="1"/>
            </p:cNvSpPr>
            <p:nvPr/>
          </p:nvSpPr>
          <p:spPr bwMode="auto">
            <a:xfrm>
              <a:off x="6727825" y="4132805"/>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 name="AutoShape 63"/>
            <p:cNvSpPr>
              <a:spLocks noChangeShapeType="1"/>
            </p:cNvSpPr>
            <p:nvPr/>
          </p:nvSpPr>
          <p:spPr bwMode="auto">
            <a:xfrm>
              <a:off x="6412230" y="4200107"/>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 name="AutoShape 62"/>
            <p:cNvSpPr>
              <a:spLocks noChangeShapeType="1"/>
            </p:cNvSpPr>
            <p:nvPr/>
          </p:nvSpPr>
          <p:spPr bwMode="auto">
            <a:xfrm>
              <a:off x="6412865" y="4981699"/>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 name="AutoShape 61"/>
            <p:cNvSpPr>
              <a:spLocks noChangeShapeType="1"/>
            </p:cNvSpPr>
            <p:nvPr/>
          </p:nvSpPr>
          <p:spPr bwMode="auto">
            <a:xfrm>
              <a:off x="6727190" y="4596934"/>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 name="AutoShape 60"/>
            <p:cNvSpPr>
              <a:spLocks noChangeShapeType="1"/>
            </p:cNvSpPr>
            <p:nvPr/>
          </p:nvSpPr>
          <p:spPr bwMode="auto">
            <a:xfrm>
              <a:off x="6727190" y="5044556"/>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 name="AutoShape 59"/>
            <p:cNvSpPr>
              <a:spLocks noChangeShapeType="1"/>
            </p:cNvSpPr>
            <p:nvPr/>
          </p:nvSpPr>
          <p:spPr bwMode="auto">
            <a:xfrm>
              <a:off x="6727825" y="5513130"/>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 name="AutoShape 58"/>
            <p:cNvSpPr>
              <a:spLocks noChangeShapeType="1"/>
            </p:cNvSpPr>
            <p:nvPr/>
          </p:nvSpPr>
          <p:spPr bwMode="auto">
            <a:xfrm>
              <a:off x="4607560" y="2669939"/>
              <a:ext cx="155575"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 name="AutoShape 57"/>
            <p:cNvSpPr>
              <a:spLocks noChangeShapeType="1"/>
            </p:cNvSpPr>
            <p:nvPr/>
          </p:nvSpPr>
          <p:spPr bwMode="auto">
            <a:xfrm>
              <a:off x="4607560" y="3437562"/>
              <a:ext cx="155575"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 name="AutoShape 56"/>
            <p:cNvSpPr>
              <a:spLocks noChangeShapeType="1"/>
            </p:cNvSpPr>
            <p:nvPr/>
          </p:nvSpPr>
          <p:spPr bwMode="auto">
            <a:xfrm>
              <a:off x="4612640" y="4205821"/>
              <a:ext cx="155575"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 name="AutoShape 55"/>
            <p:cNvSpPr>
              <a:spLocks noChangeShapeType="1"/>
            </p:cNvSpPr>
            <p:nvPr/>
          </p:nvSpPr>
          <p:spPr bwMode="auto">
            <a:xfrm>
              <a:off x="4612640" y="5242018"/>
              <a:ext cx="155575"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 name="AutoShape 54"/>
            <p:cNvSpPr>
              <a:spLocks noChangeShapeType="1"/>
            </p:cNvSpPr>
            <p:nvPr/>
          </p:nvSpPr>
          <p:spPr bwMode="auto">
            <a:xfrm rot="5400000">
              <a:off x="5545462" y="4325187"/>
              <a:ext cx="118731"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 name="AutoShape 53"/>
            <p:cNvSpPr>
              <a:spLocks noChangeShapeType="1"/>
            </p:cNvSpPr>
            <p:nvPr/>
          </p:nvSpPr>
          <p:spPr bwMode="auto">
            <a:xfrm rot="5400000">
              <a:off x="5545462" y="4941063"/>
              <a:ext cx="118731"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 name="AutoShape 52"/>
            <p:cNvSpPr>
              <a:spLocks noChangeShapeType="1"/>
            </p:cNvSpPr>
            <p:nvPr/>
          </p:nvSpPr>
          <p:spPr bwMode="auto">
            <a:xfrm rot="5400000">
              <a:off x="3716027" y="4322647"/>
              <a:ext cx="118731"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 name="AutoShape 51"/>
            <p:cNvSpPr>
              <a:spLocks noChangeShapeType="1"/>
            </p:cNvSpPr>
            <p:nvPr/>
          </p:nvSpPr>
          <p:spPr bwMode="auto">
            <a:xfrm rot="5400000">
              <a:off x="3716027" y="4920111"/>
              <a:ext cx="118731"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 name="AutoShape 50"/>
            <p:cNvSpPr>
              <a:spLocks noChangeArrowheads="1"/>
            </p:cNvSpPr>
            <p:nvPr/>
          </p:nvSpPr>
          <p:spPr bwMode="auto">
            <a:xfrm>
              <a:off x="686435" y="685800"/>
              <a:ext cx="1645920" cy="685718"/>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20" tIns="45720" rIns="4572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Dairy products – Cheese, fluid milk, butter, and dry, condensed &amp; evaporated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AutoShape 49"/>
            <p:cNvSpPr>
              <a:spLocks noChangeArrowheads="1"/>
            </p:cNvSpPr>
            <p:nvPr/>
          </p:nvSpPr>
          <p:spPr bwMode="auto">
            <a:xfrm>
              <a:off x="686435" y="1495329"/>
              <a:ext cx="1645920" cy="457146"/>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Sweeteners, flavorings, syrups and starches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AutoShape 48"/>
            <p:cNvSpPr>
              <a:spLocks noChangeArrowheads="1"/>
            </p:cNvSpPr>
            <p:nvPr/>
          </p:nvSpPr>
          <p:spPr bwMode="auto">
            <a:xfrm>
              <a:off x="686435" y="4325187"/>
              <a:ext cx="1645920" cy="274287"/>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Flour, malt and grains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AutoShape 47"/>
            <p:cNvSpPr>
              <a:spLocks noChangeArrowheads="1"/>
            </p:cNvSpPr>
            <p:nvPr/>
          </p:nvSpPr>
          <p:spPr bwMode="auto">
            <a:xfrm>
              <a:off x="685800" y="5332812"/>
              <a:ext cx="1645920" cy="274287"/>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Nuts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AutoShape 46"/>
            <p:cNvSpPr>
              <a:spLocks noChangeArrowheads="1"/>
            </p:cNvSpPr>
            <p:nvPr/>
          </p:nvSpPr>
          <p:spPr bwMode="auto">
            <a:xfrm>
              <a:off x="685800" y="5731544"/>
              <a:ext cx="1645920" cy="274287"/>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Eggs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AutoShape 45"/>
            <p:cNvSpPr>
              <a:spLocks noChangeArrowheads="1"/>
            </p:cNvSpPr>
            <p:nvPr/>
          </p:nvSpPr>
          <p:spPr bwMode="auto">
            <a:xfrm>
              <a:off x="685800" y="2076919"/>
              <a:ext cx="1645920" cy="896513"/>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27432" tIns="27432" rIns="27432"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Unprocessed, processed and rendered animal products from cattle, poultry, pork and seafood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AutoShape 44"/>
            <p:cNvSpPr>
              <a:spLocks noChangeArrowheads="1"/>
            </p:cNvSpPr>
            <p:nvPr/>
          </p:nvSpPr>
          <p:spPr bwMode="auto">
            <a:xfrm>
              <a:off x="686435" y="3097878"/>
              <a:ext cx="1645920" cy="274287"/>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Seasonings and dressings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AutoShape 43"/>
            <p:cNvSpPr>
              <a:spLocks noChangeArrowheads="1"/>
            </p:cNvSpPr>
            <p:nvPr/>
          </p:nvSpPr>
          <p:spPr bwMode="auto">
            <a:xfrm>
              <a:off x="686435" y="3496610"/>
              <a:ext cx="1645920" cy="704131"/>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Oilseed products – Soy, oils, shortening and margarine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AutoShape 42"/>
            <p:cNvSpPr>
              <a:spLocks noChangeArrowheads="1"/>
            </p:cNvSpPr>
            <p:nvPr/>
          </p:nvSpPr>
          <p:spPr bwMode="auto">
            <a:xfrm>
              <a:off x="685800" y="4723919"/>
              <a:ext cx="1645920" cy="484447"/>
            </a:xfrm>
            <a:prstGeom prst="roundRect">
              <a:avLst>
                <a:gd name="adj" fmla="val 16667"/>
              </a:avLst>
            </a:prstGeom>
            <a:solidFill>
              <a:srgbClr val="DBE5F1"/>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Vegetables and fruits – fresh and preserved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AutoShape 41"/>
            <p:cNvSpPr>
              <a:spLocks noChangeArrowheads="1"/>
            </p:cNvSpPr>
            <p:nvPr/>
          </p:nvSpPr>
          <p:spPr bwMode="auto">
            <a:xfrm>
              <a:off x="2962275" y="4692173"/>
              <a:ext cx="3450590" cy="548575"/>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Fruit and Vegetable Preserving &amp;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Specialty Food Manufacturing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48" name="Group 38"/>
            <p:cNvGrpSpPr>
              <a:grpSpLocks/>
            </p:cNvGrpSpPr>
            <p:nvPr/>
          </p:nvGrpSpPr>
          <p:grpSpPr bwMode="auto">
            <a:xfrm>
              <a:off x="2961640" y="1601361"/>
              <a:ext cx="3450590" cy="548575"/>
              <a:chOff x="5184" y="5159"/>
              <a:chExt cx="5434" cy="763"/>
            </a:xfrm>
          </p:grpSpPr>
          <p:sp>
            <p:nvSpPr>
              <p:cNvPr id="1083" name="AutoShape 40"/>
              <p:cNvSpPr>
                <a:spLocks noChangeArrowheads="1"/>
              </p:cNvSpPr>
              <p:nvPr/>
            </p:nvSpPr>
            <p:spPr bwMode="auto">
              <a:xfrm>
                <a:off x="5184" y="5159"/>
                <a:ext cx="2592" cy="763"/>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Animal Food Manufacturing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4" name="AutoShape 39"/>
              <p:cNvSpPr>
                <a:spLocks noChangeArrowheads="1"/>
              </p:cNvSpPr>
              <p:nvPr/>
            </p:nvSpPr>
            <p:spPr bwMode="auto">
              <a:xfrm>
                <a:off x="8026" y="5159"/>
                <a:ext cx="2592" cy="763"/>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Grain and Oilseed Milling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49" name="Group 35"/>
            <p:cNvGrpSpPr>
              <a:grpSpLocks/>
            </p:cNvGrpSpPr>
            <p:nvPr/>
          </p:nvGrpSpPr>
          <p:grpSpPr bwMode="auto">
            <a:xfrm>
              <a:off x="2961640" y="2374064"/>
              <a:ext cx="3450590" cy="548575"/>
              <a:chOff x="5184" y="6097"/>
              <a:chExt cx="5434" cy="763"/>
            </a:xfrm>
          </p:grpSpPr>
          <p:sp>
            <p:nvSpPr>
              <p:cNvPr id="1081" name="AutoShape 37"/>
              <p:cNvSpPr>
                <a:spLocks noChangeArrowheads="1"/>
              </p:cNvSpPr>
              <p:nvPr/>
            </p:nvSpPr>
            <p:spPr bwMode="auto">
              <a:xfrm>
                <a:off x="5184" y="6097"/>
                <a:ext cx="2592" cy="763"/>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Sugar and Confectionery Product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AutoShape 36"/>
              <p:cNvSpPr>
                <a:spLocks noChangeArrowheads="1"/>
              </p:cNvSpPr>
              <p:nvPr/>
            </p:nvSpPr>
            <p:spPr bwMode="auto">
              <a:xfrm>
                <a:off x="8026" y="6097"/>
                <a:ext cx="2592" cy="763"/>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Dairy Product Manufacturing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50" name="Group 32"/>
            <p:cNvGrpSpPr>
              <a:grpSpLocks/>
            </p:cNvGrpSpPr>
            <p:nvPr/>
          </p:nvGrpSpPr>
          <p:grpSpPr bwMode="auto">
            <a:xfrm>
              <a:off x="2961640" y="3146767"/>
              <a:ext cx="3450590" cy="548575"/>
              <a:chOff x="5184" y="7008"/>
              <a:chExt cx="5434" cy="764"/>
            </a:xfrm>
          </p:grpSpPr>
          <p:sp>
            <p:nvSpPr>
              <p:cNvPr id="1079" name="AutoShape 34"/>
              <p:cNvSpPr>
                <a:spLocks noChangeArrowheads="1"/>
              </p:cNvSpPr>
              <p:nvPr/>
            </p:nvSpPr>
            <p:spPr bwMode="auto">
              <a:xfrm>
                <a:off x="5184" y="7008"/>
                <a:ext cx="2592" cy="763"/>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Other Food Manufacturing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AutoShape 33"/>
              <p:cNvSpPr>
                <a:spLocks noChangeArrowheads="1"/>
              </p:cNvSpPr>
              <p:nvPr/>
            </p:nvSpPr>
            <p:spPr bwMode="auto">
              <a:xfrm>
                <a:off x="8026" y="7009"/>
                <a:ext cx="2592" cy="763"/>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Animal Slaughtering and Processing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51" name="Group 29"/>
            <p:cNvGrpSpPr>
              <a:grpSpLocks/>
            </p:cNvGrpSpPr>
            <p:nvPr/>
          </p:nvGrpSpPr>
          <p:grpSpPr bwMode="auto">
            <a:xfrm>
              <a:off x="2961640" y="3919470"/>
              <a:ext cx="3450590" cy="548575"/>
              <a:chOff x="5184" y="7924"/>
              <a:chExt cx="5434" cy="763"/>
            </a:xfrm>
          </p:grpSpPr>
          <p:sp>
            <p:nvSpPr>
              <p:cNvPr id="1077" name="AutoShape 31"/>
              <p:cNvSpPr>
                <a:spLocks noChangeArrowheads="1"/>
              </p:cNvSpPr>
              <p:nvPr/>
            </p:nvSpPr>
            <p:spPr bwMode="auto">
              <a:xfrm>
                <a:off x="5184" y="7924"/>
                <a:ext cx="2592" cy="763"/>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27432" tIns="27432" rIns="27432"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Seafood Product Preparation and Packaging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AutoShape 30"/>
              <p:cNvSpPr>
                <a:spLocks noChangeArrowheads="1"/>
              </p:cNvSpPr>
              <p:nvPr/>
            </p:nvSpPr>
            <p:spPr bwMode="auto">
              <a:xfrm>
                <a:off x="8026" y="7924"/>
                <a:ext cx="2592" cy="763"/>
              </a:xfrm>
              <a:prstGeom prst="roundRect">
                <a:avLst>
                  <a:gd name="adj" fmla="val 16667"/>
                </a:avLst>
              </a:prstGeom>
              <a:solidFill>
                <a:srgbClr val="EEECE1"/>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Bakeries and Tortilla Manufacturing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52" name="AutoShape 28"/>
            <p:cNvSpPr>
              <a:spLocks noChangeArrowheads="1"/>
            </p:cNvSpPr>
            <p:nvPr/>
          </p:nvSpPr>
          <p:spPr bwMode="auto">
            <a:xfrm>
              <a:off x="7037705" y="3370895"/>
              <a:ext cx="1645920" cy="457146"/>
            </a:xfrm>
            <a:prstGeom prst="roundRect">
              <a:avLst>
                <a:gd name="adj" fmla="val 16667"/>
              </a:avLst>
            </a:prstGeom>
            <a:solidFill>
              <a:srgbClr val="D3ECB9"/>
            </a:solidFill>
            <a:ln>
              <a:noFill/>
            </a:ln>
            <a:effectLst>
              <a:outerShdw dist="5388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27432" tIns="27432" rIns="27432"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Plastic and Stainless Steel Fixtures, Repair &amp; Service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AutoShape 27"/>
            <p:cNvSpPr>
              <a:spLocks noChangeArrowheads="1"/>
            </p:cNvSpPr>
            <p:nvPr/>
          </p:nvSpPr>
          <p:spPr bwMode="auto">
            <a:xfrm>
              <a:off x="7037705" y="1219137"/>
              <a:ext cx="1645920" cy="438733"/>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Legal, Accounting and Financial Services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AutoShape 26"/>
            <p:cNvSpPr>
              <a:spLocks noChangeArrowheads="1"/>
            </p:cNvSpPr>
            <p:nvPr/>
          </p:nvSpPr>
          <p:spPr bwMode="auto">
            <a:xfrm>
              <a:off x="7037705" y="1752473"/>
              <a:ext cx="1645920" cy="438733"/>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Engineering and Design Services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AutoShape 25"/>
            <p:cNvSpPr>
              <a:spLocks noChangeArrowheads="1"/>
            </p:cNvSpPr>
            <p:nvPr/>
          </p:nvSpPr>
          <p:spPr bwMode="auto">
            <a:xfrm>
              <a:off x="7037705" y="2285810"/>
              <a:ext cx="1645920" cy="457146"/>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Industrial Machinery Leasing and Repair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AutoShape 24"/>
            <p:cNvSpPr>
              <a:spLocks noChangeArrowheads="1"/>
            </p:cNvSpPr>
            <p:nvPr/>
          </p:nvSpPr>
          <p:spPr bwMode="auto">
            <a:xfrm>
              <a:off x="7037705" y="2837559"/>
              <a:ext cx="1645920" cy="438733"/>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Industrial Process Instruments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7" name="AutoShape 23"/>
            <p:cNvSpPr>
              <a:spLocks noChangeArrowheads="1"/>
            </p:cNvSpPr>
            <p:nvPr/>
          </p:nvSpPr>
          <p:spPr bwMode="auto">
            <a:xfrm>
              <a:off x="7037705" y="3922645"/>
              <a:ext cx="1645920" cy="438733"/>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27432" tIns="27432" rIns="27432"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Soaps, Cleaning Compounds and Lubricants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AutoShape 22"/>
            <p:cNvSpPr>
              <a:spLocks noChangeArrowheads="1"/>
            </p:cNvSpPr>
            <p:nvPr/>
          </p:nvSpPr>
          <p:spPr bwMode="auto">
            <a:xfrm>
              <a:off x="7037705" y="4824872"/>
              <a:ext cx="1645920" cy="457146"/>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Plastic, Metal, Glass and Paperboard Packaging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AutoShape 21"/>
            <p:cNvSpPr>
              <a:spLocks noChangeArrowheads="1"/>
            </p:cNvSpPr>
            <p:nvPr/>
          </p:nvSpPr>
          <p:spPr bwMode="auto">
            <a:xfrm>
              <a:off x="7037705" y="5376622"/>
              <a:ext cx="1645920" cy="274287"/>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Transportation Services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0" name="AutoShape 20"/>
            <p:cNvSpPr>
              <a:spLocks noChangeArrowheads="1"/>
            </p:cNvSpPr>
            <p:nvPr/>
          </p:nvSpPr>
          <p:spPr bwMode="auto">
            <a:xfrm>
              <a:off x="7037705" y="4455981"/>
              <a:ext cx="1645920" cy="274287"/>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Wholesale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1" name="AutoShape 19"/>
            <p:cNvSpPr>
              <a:spLocks noChangeArrowheads="1"/>
            </p:cNvSpPr>
            <p:nvPr/>
          </p:nvSpPr>
          <p:spPr bwMode="auto">
            <a:xfrm>
              <a:off x="7037705" y="5745513"/>
              <a:ext cx="1645920" cy="274287"/>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Printing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2" name="AutoShape 18"/>
            <p:cNvSpPr>
              <a:spLocks noChangeShapeType="1"/>
            </p:cNvSpPr>
            <p:nvPr/>
          </p:nvSpPr>
          <p:spPr bwMode="auto">
            <a:xfrm>
              <a:off x="6726555" y="5861069"/>
              <a:ext cx="314960"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063" name="Group 15"/>
            <p:cNvGrpSpPr>
              <a:grpSpLocks/>
            </p:cNvGrpSpPr>
            <p:nvPr/>
          </p:nvGrpSpPr>
          <p:grpSpPr bwMode="auto">
            <a:xfrm>
              <a:off x="3775710" y="2191206"/>
              <a:ext cx="1819910" cy="187303"/>
              <a:chOff x="6375" y="4553"/>
              <a:chExt cx="2866" cy="295"/>
            </a:xfrm>
          </p:grpSpPr>
          <p:sp>
            <p:nvSpPr>
              <p:cNvPr id="1075" name="AutoShape 17"/>
              <p:cNvSpPr>
                <a:spLocks noChangeShapeType="1"/>
              </p:cNvSpPr>
              <p:nvPr/>
            </p:nvSpPr>
            <p:spPr bwMode="auto">
              <a:xfrm rot="5400000">
                <a:off x="6231" y="4704"/>
                <a:ext cx="288"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 name="AutoShape 16"/>
              <p:cNvSpPr>
                <a:spLocks noChangeShapeType="1"/>
              </p:cNvSpPr>
              <p:nvPr/>
            </p:nvSpPr>
            <p:spPr bwMode="auto">
              <a:xfrm rot="5400000">
                <a:off x="9097" y="4697"/>
                <a:ext cx="288"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064" name="AutoShape 14"/>
            <p:cNvSpPr>
              <a:spLocks noChangeShapeType="1"/>
            </p:cNvSpPr>
            <p:nvPr/>
          </p:nvSpPr>
          <p:spPr bwMode="auto">
            <a:xfrm>
              <a:off x="4611370" y="1889617"/>
              <a:ext cx="155575"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065" name="Group 11"/>
            <p:cNvGrpSpPr>
              <a:grpSpLocks/>
            </p:cNvGrpSpPr>
            <p:nvPr/>
          </p:nvGrpSpPr>
          <p:grpSpPr bwMode="auto">
            <a:xfrm>
              <a:off x="3771265" y="2954385"/>
              <a:ext cx="1819910" cy="187303"/>
              <a:chOff x="6375" y="4553"/>
              <a:chExt cx="2866" cy="295"/>
            </a:xfrm>
          </p:grpSpPr>
          <p:sp>
            <p:nvSpPr>
              <p:cNvPr id="1073" name="AutoShape 13"/>
              <p:cNvSpPr>
                <a:spLocks noChangeShapeType="1"/>
              </p:cNvSpPr>
              <p:nvPr/>
            </p:nvSpPr>
            <p:spPr bwMode="auto">
              <a:xfrm rot="5400000">
                <a:off x="6231" y="4704"/>
                <a:ext cx="288"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 name="AutoShape 12"/>
              <p:cNvSpPr>
                <a:spLocks noChangeShapeType="1"/>
              </p:cNvSpPr>
              <p:nvPr/>
            </p:nvSpPr>
            <p:spPr bwMode="auto">
              <a:xfrm rot="5400000">
                <a:off x="9097" y="4697"/>
                <a:ext cx="288"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6" name="Group 8"/>
            <p:cNvGrpSpPr>
              <a:grpSpLocks/>
            </p:cNvGrpSpPr>
            <p:nvPr/>
          </p:nvGrpSpPr>
          <p:grpSpPr bwMode="auto">
            <a:xfrm>
              <a:off x="3766820" y="3734072"/>
              <a:ext cx="1819910" cy="187303"/>
              <a:chOff x="6375" y="4553"/>
              <a:chExt cx="2866" cy="295"/>
            </a:xfrm>
          </p:grpSpPr>
          <p:sp>
            <p:nvSpPr>
              <p:cNvPr id="1071" name="AutoShape 10"/>
              <p:cNvSpPr>
                <a:spLocks noChangeShapeType="1"/>
              </p:cNvSpPr>
              <p:nvPr/>
            </p:nvSpPr>
            <p:spPr bwMode="auto">
              <a:xfrm rot="5400000">
                <a:off x="6231" y="4704"/>
                <a:ext cx="288"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 name="AutoShape 9"/>
              <p:cNvSpPr>
                <a:spLocks noChangeShapeType="1"/>
              </p:cNvSpPr>
              <p:nvPr/>
            </p:nvSpPr>
            <p:spPr bwMode="auto">
              <a:xfrm rot="5400000">
                <a:off x="9097" y="4697"/>
                <a:ext cx="288"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7" name="Group 5"/>
            <p:cNvGrpSpPr>
              <a:grpSpLocks/>
            </p:cNvGrpSpPr>
            <p:nvPr/>
          </p:nvGrpSpPr>
          <p:grpSpPr bwMode="auto">
            <a:xfrm>
              <a:off x="3762375" y="4505505"/>
              <a:ext cx="1819910" cy="187303"/>
              <a:chOff x="6375" y="4553"/>
              <a:chExt cx="2866" cy="295"/>
            </a:xfrm>
          </p:grpSpPr>
          <p:sp>
            <p:nvSpPr>
              <p:cNvPr id="1069" name="AutoShape 7"/>
              <p:cNvSpPr>
                <a:spLocks noChangeShapeType="1"/>
              </p:cNvSpPr>
              <p:nvPr/>
            </p:nvSpPr>
            <p:spPr bwMode="auto">
              <a:xfrm rot="5400000">
                <a:off x="6231" y="4704"/>
                <a:ext cx="288"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 name="AutoShape 6"/>
              <p:cNvSpPr>
                <a:spLocks noChangeShapeType="1"/>
              </p:cNvSpPr>
              <p:nvPr/>
            </p:nvSpPr>
            <p:spPr bwMode="auto">
              <a:xfrm rot="5400000">
                <a:off x="9097" y="4697"/>
                <a:ext cx="288" cy="0"/>
              </a:xfrm>
              <a:prstGeom prst="straightConnector1">
                <a:avLst/>
              </a:prstGeom>
              <a:noFill/>
              <a:ln w="6350">
                <a:solidFill>
                  <a:srgbClr val="7F7F7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90" name="Title 1"/>
          <p:cNvSpPr>
            <a:spLocks noGrp="1"/>
          </p:cNvSpPr>
          <p:nvPr>
            <p:ph type="title"/>
          </p:nvPr>
        </p:nvSpPr>
        <p:spPr>
          <a:xfrm>
            <a:off x="0" y="47945"/>
            <a:ext cx="9144000" cy="635006"/>
          </a:xfrm>
        </p:spPr>
        <p:txBody>
          <a:bodyPr>
            <a:noAutofit/>
          </a:bodyPr>
          <a:lstStyle/>
          <a:p>
            <a:pPr algn="ctr"/>
            <a:r>
              <a:rPr lang="en-US" sz="2400" b="1" dirty="0" smtClean="0">
                <a:solidFill>
                  <a:schemeClr val="tx1">
                    <a:lumMod val="90000"/>
                    <a:lumOff val="10000"/>
                  </a:schemeClr>
                </a:solidFill>
                <a:latin typeface="Calibri" pitchFamily="34" charset="0"/>
                <a:cs typeface="Calibri" pitchFamily="34" charset="0"/>
              </a:rPr>
              <a:t>Sauk County as a Part of Regional Supply Chains</a:t>
            </a:r>
            <a:endParaRPr lang="en-US" sz="2400" b="1" dirty="0">
              <a:solidFill>
                <a:schemeClr val="tx1">
                  <a:lumMod val="90000"/>
                  <a:lumOff val="10000"/>
                </a:schemeClr>
              </a:solidFill>
              <a:latin typeface="Calibri" pitchFamily="34" charset="0"/>
              <a:cs typeface="Calibri" pitchFamily="34" charset="0"/>
            </a:endParaRPr>
          </a:p>
        </p:txBody>
      </p:sp>
      <p:sp>
        <p:nvSpPr>
          <p:cNvPr id="91" name="AutoShape 27"/>
          <p:cNvSpPr>
            <a:spLocks noChangeArrowheads="1"/>
          </p:cNvSpPr>
          <p:nvPr/>
        </p:nvSpPr>
        <p:spPr bwMode="auto">
          <a:xfrm>
            <a:off x="7188926" y="685800"/>
            <a:ext cx="1803390" cy="482606"/>
          </a:xfrm>
          <a:prstGeom prst="roundRect">
            <a:avLst>
              <a:gd name="adj" fmla="val 16667"/>
            </a:avLst>
          </a:prstGeom>
          <a:solidFill>
            <a:srgbClr val="D3ECB9"/>
          </a:solidFill>
          <a:ln>
            <a:noFill/>
          </a:ln>
          <a:effectLst>
            <a:outerShdw dist="71842"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27432" rIns="91440" bIns="27432" numCol="1" anchor="ctr" anchorCtr="0" compatLnSpc="1">
            <a:prstTxWarp prst="textNoShape">
              <a:avLst/>
            </a:prstTxWarp>
          </a:bodyPr>
          <a:lstStyle/>
          <a:p>
            <a:pPr algn="ctr"/>
            <a:r>
              <a:rPr lang="en-US" sz="1100" dirty="0">
                <a:latin typeface="Calibri" pitchFamily="34" charset="0"/>
                <a:cs typeface="Calibri" pitchFamily="34" charset="0"/>
              </a:rPr>
              <a:t>Computer Design and Programming Services</a:t>
            </a:r>
          </a:p>
        </p:txBody>
      </p:sp>
    </p:spTree>
    <p:extLst>
      <p:ext uri="{BB962C8B-B14F-4D97-AF65-F5344CB8AC3E}">
        <p14:creationId xmlns:p14="http://schemas.microsoft.com/office/powerpoint/2010/main" val="203484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6866792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97"/>
          <p:cNvSpPr txBox="1">
            <a:spLocks noChangeArrowheads="1"/>
          </p:cNvSpPr>
          <p:nvPr/>
        </p:nvSpPr>
        <p:spPr bwMode="auto">
          <a:xfrm>
            <a:off x="47625" y="6581001"/>
            <a:ext cx="9096375" cy="246221"/>
          </a:xfrm>
          <a:prstGeom prst="rect">
            <a:avLst/>
          </a:prstGeom>
          <a:noFill/>
          <a:ln w="9525">
            <a:noFill/>
            <a:miter lim="800000"/>
            <a:headEnd/>
            <a:tailEnd/>
          </a:ln>
          <a:effectLst/>
        </p:spPr>
        <p:txBody>
          <a:bodyPr wrap="square">
            <a:spAutoFit/>
          </a:bodyPr>
          <a:lstStyle/>
          <a:p>
            <a:pPr>
              <a:spcBef>
                <a:spcPct val="50000"/>
              </a:spcBef>
            </a:pPr>
            <a:r>
              <a:rPr lang="en-US" sz="1000" dirty="0" smtClean="0">
                <a:latin typeface="Calibri" pitchFamily="34" charset="0"/>
              </a:rPr>
              <a:t>Data Source:  Bureau of Economic Analysis</a:t>
            </a:r>
            <a:endParaRPr lang="en-US" sz="1000" dirty="0">
              <a:latin typeface="Calibri" pitchFamily="34" charset="0"/>
            </a:endParaRPr>
          </a:p>
        </p:txBody>
      </p:sp>
    </p:spTree>
    <p:extLst>
      <p:ext uri="{BB962C8B-B14F-4D97-AF65-F5344CB8AC3E}">
        <p14:creationId xmlns:p14="http://schemas.microsoft.com/office/powerpoint/2010/main" val="398193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2" dur="500"/>
                                        <p:tgtEl>
                                          <p:spTgt spid="4">
                                            <p:graphicEl>
                                              <a:chart seriesIdx="1"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15" dur="500"/>
                                        <p:tgtEl>
                                          <p:spTgt spid="4">
                                            <p:graphicEl>
                                              <a:chart seriesIdx="2" categoryIdx="-4" bldStep="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18"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19789284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97"/>
          <p:cNvSpPr txBox="1">
            <a:spLocks noChangeArrowheads="1"/>
          </p:cNvSpPr>
          <p:nvPr/>
        </p:nvSpPr>
        <p:spPr bwMode="auto">
          <a:xfrm>
            <a:off x="47625" y="6581001"/>
            <a:ext cx="9096375" cy="246221"/>
          </a:xfrm>
          <a:prstGeom prst="rect">
            <a:avLst/>
          </a:prstGeom>
          <a:noFill/>
          <a:ln w="9525">
            <a:noFill/>
            <a:miter lim="800000"/>
            <a:headEnd/>
            <a:tailEnd/>
          </a:ln>
          <a:effectLst/>
        </p:spPr>
        <p:txBody>
          <a:bodyPr wrap="square">
            <a:spAutoFit/>
          </a:bodyPr>
          <a:lstStyle/>
          <a:p>
            <a:pPr>
              <a:spcBef>
                <a:spcPct val="50000"/>
              </a:spcBef>
            </a:pPr>
            <a:r>
              <a:rPr lang="en-US" sz="1000" dirty="0" smtClean="0">
                <a:latin typeface="Calibri" pitchFamily="34" charset="0"/>
              </a:rPr>
              <a:t>Data Source:  Bureau of Economic Analysis</a:t>
            </a:r>
            <a:endParaRPr lang="en-US" sz="1000" dirty="0">
              <a:latin typeface="Calibri" pitchFamily="34" charset="0"/>
            </a:endParaRPr>
          </a:p>
        </p:txBody>
      </p:sp>
    </p:spTree>
    <p:extLst>
      <p:ext uri="{BB962C8B-B14F-4D97-AF65-F5344CB8AC3E}">
        <p14:creationId xmlns:p14="http://schemas.microsoft.com/office/powerpoint/2010/main" val="28018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fade">
                                      <p:cBhvr>
                                        <p:cTn id="7" dur="500"/>
                                        <p:tgtEl>
                                          <p:spTgt spid="2">
                                            <p:graphicEl>
                                              <a:chart seriesIdx="1"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fade">
                                      <p:cBhvr>
                                        <p:cTn id="10" dur="500"/>
                                        <p:tgtEl>
                                          <p:spTgt spid="2">
                                            <p:graphicEl>
                                              <a:chart seriesIdx="2"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fade">
                                      <p:cBhvr>
                                        <p:cTn id="13" dur="500"/>
                                        <p:tgtEl>
                                          <p:spTgt spid="2">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rmAutofit/>
          </a:bodyPr>
          <a:lstStyle/>
          <a:p>
            <a:r>
              <a:rPr lang="en-US" sz="2800" b="1" dirty="0" smtClean="0">
                <a:solidFill>
                  <a:schemeClr val="tx1"/>
                </a:solidFill>
                <a:latin typeface="Calibri" panose="020F0502020204030204" pitchFamily="34" charset="0"/>
              </a:rPr>
              <a:t>Examples of Regional Economic Development Activities</a:t>
            </a:r>
            <a:endParaRPr lang="en-US" sz="2800" b="1" dirty="0">
              <a:solidFill>
                <a:schemeClr val="tx1"/>
              </a:solidFill>
              <a:latin typeface="Calibri" panose="020F0502020204030204" pitchFamily="34" charset="0"/>
            </a:endParaRPr>
          </a:p>
        </p:txBody>
      </p:sp>
      <p:sp>
        <p:nvSpPr>
          <p:cNvPr id="3" name="Content Placeholder 2"/>
          <p:cNvSpPr>
            <a:spLocks noGrp="1"/>
          </p:cNvSpPr>
          <p:nvPr>
            <p:ph sz="half" idx="1"/>
          </p:nvPr>
        </p:nvSpPr>
        <p:spPr>
          <a:xfrm>
            <a:off x="304800" y="1143000"/>
            <a:ext cx="8305800" cy="5257800"/>
          </a:xfrm>
        </p:spPr>
        <p:txBody>
          <a:bodyPr>
            <a:noAutofit/>
          </a:bodyPr>
          <a:lstStyle/>
          <a:p>
            <a:pPr>
              <a:spcBef>
                <a:spcPts val="1400"/>
              </a:spcBef>
              <a:buFont typeface="Arial" panose="020B0604020202020204" pitchFamily="34" charset="0"/>
              <a:buChar char="•"/>
            </a:pPr>
            <a:r>
              <a:rPr lang="en-US" sz="2500" dirty="0" smtClean="0">
                <a:latin typeface="Calibri" panose="020F0502020204030204" pitchFamily="34" charset="0"/>
              </a:rPr>
              <a:t>Targeted Industry Development</a:t>
            </a:r>
          </a:p>
          <a:p>
            <a:pPr>
              <a:spcBef>
                <a:spcPts val="1400"/>
              </a:spcBef>
              <a:buFont typeface="Arial" panose="020B0604020202020204" pitchFamily="34" charset="0"/>
              <a:buChar char="•"/>
            </a:pPr>
            <a:r>
              <a:rPr lang="en-US" sz="2500" dirty="0" smtClean="0">
                <a:latin typeface="Calibri" panose="020F0502020204030204" pitchFamily="34" charset="0"/>
              </a:rPr>
              <a:t>Government Affairs</a:t>
            </a:r>
          </a:p>
          <a:p>
            <a:pPr>
              <a:spcBef>
                <a:spcPts val="1400"/>
              </a:spcBef>
              <a:buFont typeface="Arial" panose="020B0604020202020204" pitchFamily="34" charset="0"/>
              <a:buChar char="•"/>
            </a:pPr>
            <a:r>
              <a:rPr lang="en-US" sz="2500" dirty="0" smtClean="0">
                <a:latin typeface="Calibri" panose="020F0502020204030204" pitchFamily="34" charset="0"/>
              </a:rPr>
              <a:t>Marketing/Information Dissemination</a:t>
            </a:r>
          </a:p>
          <a:p>
            <a:pPr>
              <a:spcBef>
                <a:spcPts val="1400"/>
              </a:spcBef>
              <a:buFont typeface="Arial" panose="020B0604020202020204" pitchFamily="34" charset="0"/>
              <a:buChar char="•"/>
            </a:pPr>
            <a:r>
              <a:rPr lang="en-US" sz="2500" dirty="0" smtClean="0">
                <a:latin typeface="Calibri" panose="020F0502020204030204" pitchFamily="34" charset="0"/>
              </a:rPr>
              <a:t>Supply Chain Development</a:t>
            </a:r>
          </a:p>
          <a:p>
            <a:pPr>
              <a:spcBef>
                <a:spcPts val="1400"/>
              </a:spcBef>
              <a:buFont typeface="Arial" panose="020B0604020202020204" pitchFamily="34" charset="0"/>
              <a:buChar char="•"/>
            </a:pPr>
            <a:r>
              <a:rPr lang="en-US" sz="2500" dirty="0" smtClean="0">
                <a:latin typeface="Calibri" panose="020F0502020204030204" pitchFamily="34" charset="0"/>
              </a:rPr>
              <a:t>Export Assistance</a:t>
            </a:r>
          </a:p>
          <a:p>
            <a:pPr>
              <a:spcBef>
                <a:spcPts val="1400"/>
              </a:spcBef>
              <a:buFont typeface="Arial" panose="020B0604020202020204" pitchFamily="34" charset="0"/>
              <a:buChar char="•"/>
            </a:pPr>
            <a:r>
              <a:rPr lang="en-US" sz="2500" dirty="0" smtClean="0">
                <a:latin typeface="Calibri" panose="020F0502020204030204" pitchFamily="34" charset="0"/>
              </a:rPr>
              <a:t>Infrastructure Development</a:t>
            </a:r>
          </a:p>
          <a:p>
            <a:pPr>
              <a:spcBef>
                <a:spcPts val="1400"/>
              </a:spcBef>
              <a:buFont typeface="Arial" panose="020B0604020202020204" pitchFamily="34" charset="0"/>
              <a:buChar char="•"/>
            </a:pPr>
            <a:r>
              <a:rPr lang="en-US" sz="2500" dirty="0" smtClean="0">
                <a:latin typeface="Calibri" panose="020F0502020204030204" pitchFamily="34" charset="0"/>
              </a:rPr>
              <a:t>Workforce Development</a:t>
            </a:r>
          </a:p>
          <a:p>
            <a:pPr>
              <a:spcBef>
                <a:spcPts val="1400"/>
              </a:spcBef>
              <a:buFont typeface="Arial" panose="020B0604020202020204" pitchFamily="34" charset="0"/>
              <a:buChar char="•"/>
            </a:pPr>
            <a:r>
              <a:rPr lang="en-US" sz="2500" dirty="0" smtClean="0">
                <a:latin typeface="Calibri" panose="020F0502020204030204" pitchFamily="34" charset="0"/>
              </a:rPr>
              <a:t>Entrepreneurial Development</a:t>
            </a:r>
          </a:p>
          <a:p>
            <a:pPr>
              <a:spcBef>
                <a:spcPts val="1400"/>
              </a:spcBef>
              <a:buFont typeface="Arial" panose="020B0604020202020204" pitchFamily="34" charset="0"/>
              <a:buChar char="•"/>
            </a:pPr>
            <a:r>
              <a:rPr lang="en-US" sz="2500" dirty="0" smtClean="0">
                <a:latin typeface="Calibri" panose="020F0502020204030204" pitchFamily="34" charset="0"/>
              </a:rPr>
              <a:t>Networking/Social Capital Development</a:t>
            </a:r>
          </a:p>
        </p:txBody>
      </p:sp>
    </p:spTree>
    <p:extLst>
      <p:ext uri="{BB962C8B-B14F-4D97-AF65-F5344CB8AC3E}">
        <p14:creationId xmlns:p14="http://schemas.microsoft.com/office/powerpoint/2010/main" val="9414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95300" y="228600"/>
            <a:ext cx="8153400" cy="990600"/>
          </a:xfrm>
          <a:noFill/>
          <a:ln/>
        </p:spPr>
        <p:txBody>
          <a:bodyPr lIns="92075" tIns="46038" rIns="92075" bIns="46038"/>
          <a:lstStyle/>
          <a:p>
            <a:pPr algn="ctr"/>
            <a:r>
              <a:rPr lang="en-US" sz="2800" b="1" dirty="0" smtClean="0">
                <a:solidFill>
                  <a:schemeClr val="tx1">
                    <a:lumMod val="90000"/>
                    <a:lumOff val="10000"/>
                  </a:schemeClr>
                </a:solidFill>
                <a:latin typeface="Calibri" pitchFamily="34" charset="0"/>
              </a:rPr>
              <a:t>For More Information on Today’s Presentation</a:t>
            </a:r>
            <a:endParaRPr lang="en-US" sz="2800" b="1" dirty="0">
              <a:solidFill>
                <a:schemeClr val="tx1">
                  <a:lumMod val="90000"/>
                  <a:lumOff val="10000"/>
                </a:schemeClr>
              </a:solidFill>
              <a:latin typeface="Calibri" pitchFamily="34" charset="0"/>
            </a:endParaRPr>
          </a:p>
        </p:txBody>
      </p:sp>
      <p:sp>
        <p:nvSpPr>
          <p:cNvPr id="235523" name="Rectangle 3"/>
          <p:cNvSpPr>
            <a:spLocks noGrp="1" noChangeArrowheads="1"/>
          </p:cNvSpPr>
          <p:nvPr>
            <p:ph type="body" idx="4294967295"/>
          </p:nvPr>
        </p:nvSpPr>
        <p:spPr>
          <a:xfrm>
            <a:off x="342900" y="1600200"/>
            <a:ext cx="8458200" cy="4419600"/>
          </a:xfrm>
          <a:noFill/>
          <a:ln/>
        </p:spPr>
        <p:txBody>
          <a:bodyPr lIns="0" tIns="46038" rIns="0" bIns="46038" anchor="ctr" anchorCtr="1">
            <a:normAutofit fontScale="92500" lnSpcReduction="10000"/>
          </a:bodyPr>
          <a:lstStyle/>
          <a:p>
            <a:pPr lvl="1" algn="ctr">
              <a:buFontTx/>
              <a:buNone/>
            </a:pPr>
            <a:endParaRPr lang="en-US" dirty="0">
              <a:solidFill>
                <a:schemeClr val="tx1">
                  <a:lumMod val="90000"/>
                  <a:lumOff val="10000"/>
                </a:schemeClr>
              </a:solidFill>
            </a:endParaRPr>
          </a:p>
          <a:p>
            <a:pPr lvl="1" algn="ctr">
              <a:buFontTx/>
              <a:buNone/>
            </a:pPr>
            <a:r>
              <a:rPr lang="en-US" sz="2800" dirty="0" smtClean="0">
                <a:solidFill>
                  <a:schemeClr val="tx1">
                    <a:lumMod val="90000"/>
                    <a:lumOff val="10000"/>
                  </a:schemeClr>
                </a:solidFill>
                <a:latin typeface="Calibri" pitchFamily="34" charset="0"/>
              </a:rPr>
              <a:t>Matt Kures</a:t>
            </a:r>
          </a:p>
          <a:p>
            <a:pPr lvl="1" algn="ctr">
              <a:buFontTx/>
              <a:buNone/>
            </a:pPr>
            <a:r>
              <a:rPr lang="en-US" sz="2800" dirty="0" smtClean="0">
                <a:solidFill>
                  <a:schemeClr val="tx1">
                    <a:lumMod val="90000"/>
                    <a:lumOff val="10000"/>
                  </a:schemeClr>
                </a:solidFill>
                <a:latin typeface="Calibri" pitchFamily="34" charset="0"/>
              </a:rPr>
              <a:t>University of Wisconsin-Extension</a:t>
            </a:r>
            <a:endParaRPr lang="en-US" sz="2800" dirty="0">
              <a:solidFill>
                <a:schemeClr val="tx1">
                  <a:lumMod val="90000"/>
                  <a:lumOff val="10000"/>
                </a:schemeClr>
              </a:solidFill>
              <a:latin typeface="Calibri" pitchFamily="34" charset="0"/>
            </a:endParaRPr>
          </a:p>
          <a:p>
            <a:pPr lvl="1" algn="ctr">
              <a:buFontTx/>
              <a:buNone/>
            </a:pPr>
            <a:r>
              <a:rPr lang="en-US" sz="2800" dirty="0" smtClean="0">
                <a:solidFill>
                  <a:schemeClr val="tx1">
                    <a:lumMod val="90000"/>
                    <a:lumOff val="10000"/>
                  </a:schemeClr>
                </a:solidFill>
                <a:latin typeface="Calibri" pitchFamily="34" charset="0"/>
              </a:rPr>
              <a:t>Center for Community &amp; Economic Development</a:t>
            </a:r>
          </a:p>
          <a:p>
            <a:pPr lvl="1" algn="ctr">
              <a:buFontTx/>
              <a:buNone/>
            </a:pPr>
            <a:endParaRPr lang="en-US" sz="2800" dirty="0" smtClean="0">
              <a:solidFill>
                <a:schemeClr val="tx1">
                  <a:lumMod val="90000"/>
                  <a:lumOff val="10000"/>
                </a:schemeClr>
              </a:solidFill>
              <a:latin typeface="Calibri" pitchFamily="34" charset="0"/>
            </a:endParaRPr>
          </a:p>
          <a:p>
            <a:pPr lvl="1" algn="ctr">
              <a:buFontTx/>
              <a:buNone/>
            </a:pPr>
            <a:r>
              <a:rPr lang="en-US" sz="2800" dirty="0" smtClean="0">
                <a:solidFill>
                  <a:schemeClr val="tx1">
                    <a:lumMod val="90000"/>
                    <a:lumOff val="10000"/>
                  </a:schemeClr>
                </a:solidFill>
                <a:latin typeface="Calibri" pitchFamily="34" charset="0"/>
              </a:rPr>
              <a:t>cced.ces.uwex.edu</a:t>
            </a:r>
          </a:p>
          <a:p>
            <a:pPr lvl="1" algn="ctr">
              <a:buFontTx/>
              <a:buNone/>
            </a:pPr>
            <a:r>
              <a:rPr lang="en-US" sz="2800" dirty="0" smtClean="0">
                <a:solidFill>
                  <a:schemeClr val="tx1">
                    <a:lumMod val="90000"/>
                    <a:lumOff val="10000"/>
                  </a:schemeClr>
                </a:solidFill>
                <a:latin typeface="Calibri" pitchFamily="34" charset="0"/>
              </a:rPr>
              <a:t>twitter.com/uwexcced</a:t>
            </a:r>
          </a:p>
          <a:p>
            <a:pPr lvl="1" algn="ctr">
              <a:buFontTx/>
              <a:buNone/>
            </a:pPr>
            <a:endParaRPr lang="en-US" sz="2800" dirty="0" smtClean="0">
              <a:solidFill>
                <a:schemeClr val="tx1">
                  <a:lumMod val="90000"/>
                  <a:lumOff val="10000"/>
                </a:schemeClr>
              </a:solidFill>
              <a:latin typeface="Calibri" pitchFamily="34" charset="0"/>
            </a:endParaRPr>
          </a:p>
          <a:p>
            <a:pPr lvl="1" algn="ctr">
              <a:buFontTx/>
              <a:buNone/>
            </a:pPr>
            <a:r>
              <a:rPr lang="en-US" sz="2800" dirty="0" smtClean="0">
                <a:solidFill>
                  <a:schemeClr val="tx1">
                    <a:lumMod val="90000"/>
                    <a:lumOff val="10000"/>
                  </a:schemeClr>
                </a:solidFill>
                <a:latin typeface="Calibri" pitchFamily="34" charset="0"/>
              </a:rPr>
              <a:t>610 Langdon Street, Room 328, Madison, WI 53703</a:t>
            </a:r>
            <a:endParaRPr lang="en-US" sz="2800" dirty="0">
              <a:solidFill>
                <a:schemeClr val="tx1">
                  <a:lumMod val="90000"/>
                  <a:lumOff val="10000"/>
                </a:schemeClr>
              </a:solidFill>
              <a:latin typeface="Calibri" pitchFamily="34" charset="0"/>
            </a:endParaRPr>
          </a:p>
          <a:p>
            <a:pPr lvl="1" algn="ctr">
              <a:buFontTx/>
              <a:buNone/>
            </a:pPr>
            <a:r>
              <a:rPr lang="en-US" sz="2800" dirty="0" smtClean="0">
                <a:solidFill>
                  <a:schemeClr val="tx1">
                    <a:lumMod val="90000"/>
                    <a:lumOff val="10000"/>
                  </a:schemeClr>
                </a:solidFill>
                <a:latin typeface="Calibri" pitchFamily="34" charset="0"/>
              </a:rPr>
              <a:t>Phone  608-265-8258     matthew.kures@ces.uwex.edu</a:t>
            </a:r>
            <a:endParaRPr lang="en-US" sz="2800" dirty="0">
              <a:solidFill>
                <a:schemeClr val="tx1">
                  <a:lumMod val="90000"/>
                  <a:lumOff val="10000"/>
                </a:schemeClr>
              </a:solidFill>
              <a:latin typeface="Calibri" pitchFamily="34" charset="0"/>
            </a:endParaRPr>
          </a:p>
          <a:p>
            <a:pPr lvl="1" algn="ctr">
              <a:buFontTx/>
              <a:buNone/>
            </a:pPr>
            <a:endParaRPr lang="en-US" sz="2600" dirty="0">
              <a:solidFill>
                <a:schemeClr val="tx1">
                  <a:lumMod val="90000"/>
                  <a:lumOff val="10000"/>
                </a:schemeClr>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03427396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97"/>
          <p:cNvSpPr txBox="1">
            <a:spLocks noChangeArrowheads="1"/>
          </p:cNvSpPr>
          <p:nvPr/>
        </p:nvSpPr>
        <p:spPr bwMode="auto">
          <a:xfrm>
            <a:off x="47625" y="6581001"/>
            <a:ext cx="9096375" cy="246221"/>
          </a:xfrm>
          <a:prstGeom prst="rect">
            <a:avLst/>
          </a:prstGeom>
          <a:noFill/>
          <a:ln w="9525">
            <a:noFill/>
            <a:miter lim="800000"/>
            <a:headEnd/>
            <a:tailEnd/>
          </a:ln>
          <a:effectLst/>
        </p:spPr>
        <p:txBody>
          <a:bodyPr wrap="square">
            <a:spAutoFit/>
          </a:bodyPr>
          <a:lstStyle/>
          <a:p>
            <a:pPr>
              <a:spcBef>
                <a:spcPct val="50000"/>
              </a:spcBef>
            </a:pPr>
            <a:r>
              <a:rPr lang="en-US" sz="1000" dirty="0" smtClean="0">
                <a:latin typeface="Calibri" pitchFamily="34" charset="0"/>
              </a:rPr>
              <a:t>Data Source:  Bureau of Economic Analysis</a:t>
            </a:r>
            <a:endParaRPr lang="en-US" sz="1000" dirty="0">
              <a:latin typeface="Calibri" pitchFamily="34" charset="0"/>
            </a:endParaRPr>
          </a:p>
        </p:txBody>
      </p:sp>
    </p:spTree>
    <p:extLst>
      <p:ext uri="{BB962C8B-B14F-4D97-AF65-F5344CB8AC3E}">
        <p14:creationId xmlns:p14="http://schemas.microsoft.com/office/powerpoint/2010/main" val="362009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7" dur="500"/>
                                        <p:tgtEl>
                                          <p:spTgt spid="3">
                                            <p:graphicEl>
                                              <a:chart seriesIdx="1"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fade">
                                      <p:cBhvr>
                                        <p:cTn id="10" dur="500"/>
                                        <p:tgtEl>
                                          <p:spTgt spid="3">
                                            <p:graphicEl>
                                              <a:chart seriesIdx="2"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fade">
                                      <p:cBhvr>
                                        <p:cTn id="13" dur="500"/>
                                        <p:tgtEl>
                                          <p:spTgt spid="3">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96" y="0"/>
            <a:ext cx="8872007" cy="6858000"/>
          </a:xfrm>
          <a:prstGeom prst="rect">
            <a:avLst/>
          </a:prstGeom>
        </p:spPr>
      </p:pic>
    </p:spTree>
    <p:extLst>
      <p:ext uri="{BB962C8B-B14F-4D97-AF65-F5344CB8AC3E}">
        <p14:creationId xmlns:p14="http://schemas.microsoft.com/office/powerpoint/2010/main" val="4290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10787914"/>
              </p:ext>
            </p:extLst>
          </p:nvPr>
        </p:nvGraphicFramePr>
        <p:xfrm>
          <a:off x="6824" y="31844"/>
          <a:ext cx="9137176" cy="682615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97"/>
          <p:cNvSpPr txBox="1">
            <a:spLocks noChangeArrowheads="1"/>
          </p:cNvSpPr>
          <p:nvPr/>
        </p:nvSpPr>
        <p:spPr bwMode="auto">
          <a:xfrm>
            <a:off x="47625" y="6581001"/>
            <a:ext cx="9096375" cy="261610"/>
          </a:xfrm>
          <a:prstGeom prst="rect">
            <a:avLst/>
          </a:prstGeom>
          <a:noFill/>
          <a:ln w="9525">
            <a:noFill/>
            <a:miter lim="800000"/>
            <a:headEnd/>
            <a:tailEnd/>
          </a:ln>
          <a:effectLst/>
        </p:spPr>
        <p:txBody>
          <a:bodyPr wrap="square">
            <a:spAutoFit/>
          </a:bodyPr>
          <a:lstStyle/>
          <a:p>
            <a:pPr>
              <a:spcBef>
                <a:spcPct val="50000"/>
              </a:spcBef>
            </a:pPr>
            <a:r>
              <a:rPr lang="en-US" sz="1050" dirty="0" smtClean="0">
                <a:latin typeface="Calibri" pitchFamily="34" charset="0"/>
              </a:rPr>
              <a:t>Data Source:  Wisconsin Department of Administration Demographic Services Center</a:t>
            </a:r>
            <a:endParaRPr lang="en-US" sz="1050" dirty="0">
              <a:latin typeface="Calibri" pitchFamily="34" charset="0"/>
            </a:endParaRPr>
          </a:p>
        </p:txBody>
      </p:sp>
    </p:spTree>
    <p:extLst>
      <p:ext uri="{BB962C8B-B14F-4D97-AF65-F5344CB8AC3E}">
        <p14:creationId xmlns:p14="http://schemas.microsoft.com/office/powerpoint/2010/main" val="214635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2395527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78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19579547"/>
              </p:ext>
            </p:extLst>
          </p:nvPr>
        </p:nvGraphicFramePr>
        <p:xfrm>
          <a:off x="-14654"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8288" y="6611779"/>
            <a:ext cx="7866888" cy="246221"/>
          </a:xfrm>
          <a:prstGeom prst="rect">
            <a:avLst/>
          </a:prstGeom>
        </p:spPr>
        <p:txBody>
          <a:bodyPr wrap="square">
            <a:spAutoFit/>
          </a:bodyPr>
          <a:lstStyle/>
          <a:p>
            <a:r>
              <a:rPr lang="en-US" sz="1000" dirty="0" smtClean="0">
                <a:latin typeface="Calibri" pitchFamily="34" charset="0"/>
                <a:cs typeface="Calibri" pitchFamily="34" charset="0"/>
              </a:rPr>
              <a:t>Source: Age-Specific </a:t>
            </a:r>
            <a:r>
              <a:rPr lang="en-US" sz="1000" dirty="0">
                <a:latin typeface="Calibri" pitchFamily="34" charset="0"/>
                <a:cs typeface="Calibri" pitchFamily="34" charset="0"/>
              </a:rPr>
              <a:t>Net Migration Estimates for US Counties, 1950-2010. Applied Population Laboratory, </a:t>
            </a:r>
            <a:r>
              <a:rPr lang="en-US" sz="1000" dirty="0" smtClean="0">
                <a:latin typeface="Calibri" pitchFamily="34" charset="0"/>
                <a:cs typeface="Calibri" pitchFamily="34" charset="0"/>
              </a:rPr>
              <a:t>UW-Madison</a:t>
            </a:r>
            <a:r>
              <a:rPr lang="en-US" sz="1000" dirty="0">
                <a:latin typeface="Calibri" pitchFamily="34" charset="0"/>
                <a:cs typeface="Calibri" pitchFamily="34" charset="0"/>
              </a:rPr>
              <a:t>, 2013</a:t>
            </a:r>
          </a:p>
        </p:txBody>
      </p:sp>
    </p:spTree>
    <p:extLst>
      <p:ext uri="{BB962C8B-B14F-4D97-AF65-F5344CB8AC3E}">
        <p14:creationId xmlns:p14="http://schemas.microsoft.com/office/powerpoint/2010/main" val="6968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fade">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fade">
                                      <p:cBhvr>
                                        <p:cTn id="12" dur="500"/>
                                        <p:tgtEl>
                                          <p:spTgt spid="2">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fade">
                                      <p:cBhvr>
                                        <p:cTn id="17" dur="500"/>
                                        <p:tgtEl>
                                          <p:spTgt spid="2">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fade">
                                      <p:cBhvr>
                                        <p:cTn id="22" dur="500"/>
                                        <p:tgtEl>
                                          <p:spTgt spid="2">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5512"/>
            <a:ext cx="8308848" cy="838200"/>
          </a:xfrm>
          <a:prstGeom prst="rect">
            <a:avLst/>
          </a:prstGeom>
        </p:spPr>
        <p:txBody>
          <a:bodyPr anchor="ctr">
            <a:noAutofit/>
          </a:bodyPr>
          <a:lstStyle/>
          <a:p>
            <a:pPr lvl="0" algn="ctr" eaLnBrk="1" fontAlgn="auto" hangingPunct="1">
              <a:spcAft>
                <a:spcPts val="0"/>
              </a:spcAft>
              <a:defRPr/>
            </a:pPr>
            <a:r>
              <a:rPr lang="en-US" sz="2800" b="1" dirty="0">
                <a:solidFill>
                  <a:schemeClr val="tx1">
                    <a:lumMod val="90000"/>
                    <a:lumOff val="10000"/>
                  </a:schemeClr>
                </a:solidFill>
                <a:latin typeface="Calibri" pitchFamily="34" charset="0"/>
              </a:rPr>
              <a:t>Worker Flow for Sauk County</a:t>
            </a:r>
            <a:endParaRPr lang="en-US" sz="2800" b="1" i="1" dirty="0">
              <a:solidFill>
                <a:schemeClr val="tx1">
                  <a:lumMod val="90000"/>
                  <a:lumOff val="10000"/>
                </a:schemeClr>
              </a:solidFill>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48720562"/>
              </p:ext>
            </p:extLst>
          </p:nvPr>
        </p:nvGraphicFramePr>
        <p:xfrm>
          <a:off x="152400" y="1736078"/>
          <a:ext cx="4267200" cy="4740924"/>
        </p:xfrm>
        <a:graphic>
          <a:graphicData uri="http://schemas.openxmlformats.org/drawingml/2006/table">
            <a:tbl>
              <a:tblPr firstRow="1" bandRow="1">
                <a:tableStyleId>{3B4B98B0-60AC-42C2-AFA5-B58CD77FA1E5}</a:tableStyleId>
              </a:tblPr>
              <a:tblGrid>
                <a:gridCol w="2528711"/>
                <a:gridCol w="790222"/>
                <a:gridCol w="948267"/>
              </a:tblGrid>
              <a:tr h="395077">
                <a:tc>
                  <a:txBody>
                    <a:bodyPr/>
                    <a:lstStyle/>
                    <a:p>
                      <a:pPr algn="l" fontAlgn="b"/>
                      <a:r>
                        <a:rPr lang="en-US" sz="1700" b="1" i="0" u="none" strike="noStrike" dirty="0" smtClean="0">
                          <a:latin typeface="Calibri" pitchFamily="34" charset="0"/>
                          <a:cs typeface="Calibri" pitchFamily="34" charset="0"/>
                        </a:rPr>
                        <a:t>Place of Residence</a:t>
                      </a:r>
                    </a:p>
                  </a:txBody>
                  <a:tcPr marL="9525" marR="9525" marT="9525" marB="0" anchor="ctr"/>
                </a:tc>
                <a:tc>
                  <a:txBody>
                    <a:bodyPr/>
                    <a:lstStyle/>
                    <a:p>
                      <a:pPr algn="r" fontAlgn="b"/>
                      <a:r>
                        <a:rPr lang="en-US" sz="1700" u="none" strike="noStrike" dirty="0">
                          <a:latin typeface="Calibri" pitchFamily="34" charset="0"/>
                          <a:cs typeface="Calibri" pitchFamily="34" charset="0"/>
                        </a:rPr>
                        <a:t>Count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u="none" strike="noStrike" dirty="0">
                          <a:latin typeface="Calibri" pitchFamily="34" charset="0"/>
                          <a:cs typeface="Calibri" pitchFamily="34" charset="0"/>
                        </a:rPr>
                        <a:t>Share</a:t>
                      </a:r>
                      <a:endParaRPr lang="en-US" sz="1700" b="1" i="0" u="none" strike="noStrike" dirty="0">
                        <a:latin typeface="Calibri" pitchFamily="34" charset="0"/>
                        <a:cs typeface="Calibri" pitchFamily="34" charset="0"/>
                      </a:endParaRPr>
                    </a:p>
                  </a:txBody>
                  <a:tcPr marL="9525" marR="9525" marT="9525" marB="0" anchor="ctr"/>
                </a:tc>
              </a:tr>
              <a:tr h="395077">
                <a:tc>
                  <a:txBody>
                    <a:bodyPr/>
                    <a:lstStyle/>
                    <a:p>
                      <a:r>
                        <a:rPr lang="en-US" sz="1700" dirty="0">
                          <a:latin typeface="Calibri" pitchFamily="34" charset="0"/>
                          <a:cs typeface="Calibri" pitchFamily="34" charset="0"/>
                        </a:rPr>
                        <a:t>Sauk County, WI</a:t>
                      </a:r>
                    </a:p>
                  </a:txBody>
                  <a:tcPr anchor="ctr"/>
                </a:tc>
                <a:tc>
                  <a:txBody>
                    <a:bodyPr/>
                    <a:lstStyle/>
                    <a:p>
                      <a:pPr algn="r"/>
                      <a:r>
                        <a:rPr lang="en-US" sz="1700" dirty="0">
                          <a:latin typeface="Calibri" pitchFamily="34" charset="0"/>
                          <a:cs typeface="Calibri" pitchFamily="34" charset="0"/>
                        </a:rPr>
                        <a:t>14,756</a:t>
                      </a:r>
                    </a:p>
                  </a:txBody>
                  <a:tcPr anchor="ctr"/>
                </a:tc>
                <a:tc>
                  <a:txBody>
                    <a:bodyPr/>
                    <a:lstStyle/>
                    <a:p>
                      <a:pPr algn="r"/>
                      <a:r>
                        <a:rPr lang="en-US" sz="1700" dirty="0">
                          <a:latin typeface="Calibri" pitchFamily="34" charset="0"/>
                          <a:cs typeface="Calibri" pitchFamily="34" charset="0"/>
                        </a:rPr>
                        <a:t>50.3%</a:t>
                      </a:r>
                    </a:p>
                  </a:txBody>
                  <a:tcPr anchor="ctr"/>
                </a:tc>
              </a:tr>
              <a:tr h="395077">
                <a:tc>
                  <a:txBody>
                    <a:bodyPr/>
                    <a:lstStyle/>
                    <a:p>
                      <a:r>
                        <a:rPr lang="en-US" sz="1700" dirty="0">
                          <a:latin typeface="Calibri" pitchFamily="34" charset="0"/>
                          <a:cs typeface="Calibri" pitchFamily="34" charset="0"/>
                        </a:rPr>
                        <a:t>Dane County, WI</a:t>
                      </a:r>
                    </a:p>
                  </a:txBody>
                  <a:tcPr anchor="ctr"/>
                </a:tc>
                <a:tc>
                  <a:txBody>
                    <a:bodyPr/>
                    <a:lstStyle/>
                    <a:p>
                      <a:pPr algn="r"/>
                      <a:r>
                        <a:rPr lang="en-US" sz="1700" dirty="0">
                          <a:latin typeface="Calibri" pitchFamily="34" charset="0"/>
                          <a:cs typeface="Calibri" pitchFamily="34" charset="0"/>
                        </a:rPr>
                        <a:t>2,825</a:t>
                      </a:r>
                    </a:p>
                  </a:txBody>
                  <a:tcPr anchor="ctr"/>
                </a:tc>
                <a:tc>
                  <a:txBody>
                    <a:bodyPr/>
                    <a:lstStyle/>
                    <a:p>
                      <a:pPr algn="r"/>
                      <a:r>
                        <a:rPr lang="en-US" sz="1700" dirty="0">
                          <a:latin typeface="Calibri" pitchFamily="34" charset="0"/>
                          <a:cs typeface="Calibri" pitchFamily="34" charset="0"/>
                        </a:rPr>
                        <a:t>9.6%</a:t>
                      </a:r>
                    </a:p>
                  </a:txBody>
                  <a:tcPr anchor="ctr"/>
                </a:tc>
              </a:tr>
              <a:tr h="395077">
                <a:tc>
                  <a:txBody>
                    <a:bodyPr/>
                    <a:lstStyle/>
                    <a:p>
                      <a:r>
                        <a:rPr lang="en-US" sz="1700" dirty="0">
                          <a:latin typeface="Calibri" pitchFamily="34" charset="0"/>
                          <a:cs typeface="Calibri" pitchFamily="34" charset="0"/>
                        </a:rPr>
                        <a:t>Columbia County, WI</a:t>
                      </a:r>
                    </a:p>
                  </a:txBody>
                  <a:tcPr anchor="ctr"/>
                </a:tc>
                <a:tc>
                  <a:txBody>
                    <a:bodyPr/>
                    <a:lstStyle/>
                    <a:p>
                      <a:pPr algn="r"/>
                      <a:r>
                        <a:rPr lang="en-US" sz="1700" dirty="0">
                          <a:latin typeface="Calibri" pitchFamily="34" charset="0"/>
                          <a:cs typeface="Calibri" pitchFamily="34" charset="0"/>
                        </a:rPr>
                        <a:t>1,825</a:t>
                      </a:r>
                    </a:p>
                  </a:txBody>
                  <a:tcPr anchor="ctr"/>
                </a:tc>
                <a:tc>
                  <a:txBody>
                    <a:bodyPr/>
                    <a:lstStyle/>
                    <a:p>
                      <a:pPr algn="r"/>
                      <a:r>
                        <a:rPr lang="en-US" sz="1700" dirty="0">
                          <a:latin typeface="Calibri" pitchFamily="34" charset="0"/>
                          <a:cs typeface="Calibri" pitchFamily="34" charset="0"/>
                        </a:rPr>
                        <a:t>6.2%</a:t>
                      </a:r>
                    </a:p>
                  </a:txBody>
                  <a:tcPr anchor="ctr"/>
                </a:tc>
              </a:tr>
              <a:tr h="395077">
                <a:tc>
                  <a:txBody>
                    <a:bodyPr/>
                    <a:lstStyle/>
                    <a:p>
                      <a:r>
                        <a:rPr lang="en-US" sz="1700" dirty="0">
                          <a:latin typeface="Calibri" pitchFamily="34" charset="0"/>
                          <a:cs typeface="Calibri" pitchFamily="34" charset="0"/>
                        </a:rPr>
                        <a:t>Juneau County, WI</a:t>
                      </a:r>
                    </a:p>
                  </a:txBody>
                  <a:tcPr anchor="ctr"/>
                </a:tc>
                <a:tc>
                  <a:txBody>
                    <a:bodyPr/>
                    <a:lstStyle/>
                    <a:p>
                      <a:pPr algn="r"/>
                      <a:r>
                        <a:rPr lang="en-US" sz="1700" dirty="0">
                          <a:latin typeface="Calibri" pitchFamily="34" charset="0"/>
                          <a:cs typeface="Calibri" pitchFamily="34" charset="0"/>
                        </a:rPr>
                        <a:t>1,184</a:t>
                      </a:r>
                    </a:p>
                  </a:txBody>
                  <a:tcPr anchor="ctr"/>
                </a:tc>
                <a:tc>
                  <a:txBody>
                    <a:bodyPr/>
                    <a:lstStyle/>
                    <a:p>
                      <a:pPr algn="r"/>
                      <a:r>
                        <a:rPr lang="en-US" sz="1700" dirty="0">
                          <a:latin typeface="Calibri" pitchFamily="34" charset="0"/>
                          <a:cs typeface="Calibri" pitchFamily="34" charset="0"/>
                        </a:rPr>
                        <a:t>4.0%</a:t>
                      </a:r>
                    </a:p>
                  </a:txBody>
                  <a:tcPr anchor="ctr"/>
                </a:tc>
              </a:tr>
              <a:tr h="395077">
                <a:tc>
                  <a:txBody>
                    <a:bodyPr/>
                    <a:lstStyle/>
                    <a:p>
                      <a:r>
                        <a:rPr lang="en-US" sz="1700" dirty="0">
                          <a:latin typeface="Calibri" pitchFamily="34" charset="0"/>
                          <a:cs typeface="Calibri" pitchFamily="34" charset="0"/>
                        </a:rPr>
                        <a:t>Richland County, WI</a:t>
                      </a:r>
                    </a:p>
                  </a:txBody>
                  <a:tcPr anchor="ctr"/>
                </a:tc>
                <a:tc>
                  <a:txBody>
                    <a:bodyPr/>
                    <a:lstStyle/>
                    <a:p>
                      <a:pPr algn="r"/>
                      <a:r>
                        <a:rPr lang="en-US" sz="1700" dirty="0">
                          <a:latin typeface="Calibri" pitchFamily="34" charset="0"/>
                          <a:cs typeface="Calibri" pitchFamily="34" charset="0"/>
                        </a:rPr>
                        <a:t>999</a:t>
                      </a:r>
                    </a:p>
                  </a:txBody>
                  <a:tcPr anchor="ctr"/>
                </a:tc>
                <a:tc>
                  <a:txBody>
                    <a:bodyPr/>
                    <a:lstStyle/>
                    <a:p>
                      <a:pPr algn="r"/>
                      <a:r>
                        <a:rPr lang="en-US" sz="1700" dirty="0">
                          <a:latin typeface="Calibri" pitchFamily="34" charset="0"/>
                          <a:cs typeface="Calibri" pitchFamily="34" charset="0"/>
                        </a:rPr>
                        <a:t>3.4%</a:t>
                      </a:r>
                    </a:p>
                  </a:txBody>
                  <a:tcPr anchor="ctr"/>
                </a:tc>
              </a:tr>
              <a:tr h="395077">
                <a:tc>
                  <a:txBody>
                    <a:bodyPr/>
                    <a:lstStyle/>
                    <a:p>
                      <a:r>
                        <a:rPr lang="en-US" sz="1700" dirty="0">
                          <a:latin typeface="Calibri" pitchFamily="34" charset="0"/>
                          <a:cs typeface="Calibri" pitchFamily="34" charset="0"/>
                        </a:rPr>
                        <a:t>Adams County, WI</a:t>
                      </a:r>
                    </a:p>
                  </a:txBody>
                  <a:tcPr anchor="ctr"/>
                </a:tc>
                <a:tc>
                  <a:txBody>
                    <a:bodyPr/>
                    <a:lstStyle/>
                    <a:p>
                      <a:pPr algn="r"/>
                      <a:r>
                        <a:rPr lang="en-US" sz="1700" dirty="0">
                          <a:latin typeface="Calibri" pitchFamily="34" charset="0"/>
                          <a:cs typeface="Calibri" pitchFamily="34" charset="0"/>
                        </a:rPr>
                        <a:t>671</a:t>
                      </a:r>
                    </a:p>
                  </a:txBody>
                  <a:tcPr anchor="ctr"/>
                </a:tc>
                <a:tc>
                  <a:txBody>
                    <a:bodyPr/>
                    <a:lstStyle/>
                    <a:p>
                      <a:pPr algn="r"/>
                      <a:r>
                        <a:rPr lang="en-US" sz="1700" dirty="0">
                          <a:latin typeface="Calibri" pitchFamily="34" charset="0"/>
                          <a:cs typeface="Calibri" pitchFamily="34" charset="0"/>
                        </a:rPr>
                        <a:t>2.3%</a:t>
                      </a:r>
                    </a:p>
                  </a:txBody>
                  <a:tcPr anchor="ctr"/>
                </a:tc>
              </a:tr>
              <a:tr h="395077">
                <a:tc>
                  <a:txBody>
                    <a:bodyPr/>
                    <a:lstStyle/>
                    <a:p>
                      <a:r>
                        <a:rPr lang="en-US" sz="1700" dirty="0">
                          <a:latin typeface="Calibri" pitchFamily="34" charset="0"/>
                          <a:cs typeface="Calibri" pitchFamily="34" charset="0"/>
                        </a:rPr>
                        <a:t>Iowa County, WI</a:t>
                      </a:r>
                    </a:p>
                  </a:txBody>
                  <a:tcPr anchor="ctr"/>
                </a:tc>
                <a:tc>
                  <a:txBody>
                    <a:bodyPr/>
                    <a:lstStyle/>
                    <a:p>
                      <a:pPr algn="r"/>
                      <a:r>
                        <a:rPr lang="en-US" sz="1700" dirty="0">
                          <a:latin typeface="Calibri" pitchFamily="34" charset="0"/>
                          <a:cs typeface="Calibri" pitchFamily="34" charset="0"/>
                        </a:rPr>
                        <a:t>625</a:t>
                      </a:r>
                    </a:p>
                  </a:txBody>
                  <a:tcPr anchor="ctr"/>
                </a:tc>
                <a:tc>
                  <a:txBody>
                    <a:bodyPr/>
                    <a:lstStyle/>
                    <a:p>
                      <a:pPr algn="r"/>
                      <a:r>
                        <a:rPr lang="en-US" sz="1700" dirty="0">
                          <a:latin typeface="Calibri" pitchFamily="34" charset="0"/>
                          <a:cs typeface="Calibri" pitchFamily="34" charset="0"/>
                        </a:rPr>
                        <a:t>2.1%</a:t>
                      </a:r>
                    </a:p>
                  </a:txBody>
                  <a:tcPr anchor="ctr"/>
                </a:tc>
              </a:tr>
              <a:tr h="395077">
                <a:tc>
                  <a:txBody>
                    <a:bodyPr/>
                    <a:lstStyle/>
                    <a:p>
                      <a:r>
                        <a:rPr lang="en-US" sz="1700" dirty="0">
                          <a:latin typeface="Calibri" pitchFamily="34" charset="0"/>
                          <a:cs typeface="Calibri" pitchFamily="34" charset="0"/>
                        </a:rPr>
                        <a:t>Monroe County, WI</a:t>
                      </a:r>
                    </a:p>
                  </a:txBody>
                  <a:tcPr anchor="ctr"/>
                </a:tc>
                <a:tc>
                  <a:txBody>
                    <a:bodyPr/>
                    <a:lstStyle/>
                    <a:p>
                      <a:pPr algn="r"/>
                      <a:r>
                        <a:rPr lang="en-US" sz="1700" dirty="0">
                          <a:latin typeface="Calibri" pitchFamily="34" charset="0"/>
                          <a:cs typeface="Calibri" pitchFamily="34" charset="0"/>
                        </a:rPr>
                        <a:t>415</a:t>
                      </a:r>
                    </a:p>
                  </a:txBody>
                  <a:tcPr anchor="ctr"/>
                </a:tc>
                <a:tc>
                  <a:txBody>
                    <a:bodyPr/>
                    <a:lstStyle/>
                    <a:p>
                      <a:pPr algn="r"/>
                      <a:r>
                        <a:rPr lang="en-US" sz="1700" dirty="0">
                          <a:latin typeface="Calibri" pitchFamily="34" charset="0"/>
                          <a:cs typeface="Calibri" pitchFamily="34" charset="0"/>
                        </a:rPr>
                        <a:t>1.4%</a:t>
                      </a:r>
                    </a:p>
                  </a:txBody>
                  <a:tcPr anchor="ctr"/>
                </a:tc>
              </a:tr>
              <a:tr h="395077">
                <a:tc>
                  <a:txBody>
                    <a:bodyPr/>
                    <a:lstStyle/>
                    <a:p>
                      <a:r>
                        <a:rPr lang="en-US" sz="1700" dirty="0">
                          <a:latin typeface="Calibri" pitchFamily="34" charset="0"/>
                          <a:cs typeface="Calibri" pitchFamily="34" charset="0"/>
                        </a:rPr>
                        <a:t>Grant County, WI</a:t>
                      </a:r>
                    </a:p>
                  </a:txBody>
                  <a:tcPr anchor="ctr"/>
                </a:tc>
                <a:tc>
                  <a:txBody>
                    <a:bodyPr/>
                    <a:lstStyle/>
                    <a:p>
                      <a:pPr algn="r"/>
                      <a:r>
                        <a:rPr lang="en-US" sz="1700" dirty="0">
                          <a:latin typeface="Calibri" pitchFamily="34" charset="0"/>
                          <a:cs typeface="Calibri" pitchFamily="34" charset="0"/>
                        </a:rPr>
                        <a:t>373</a:t>
                      </a:r>
                    </a:p>
                  </a:txBody>
                  <a:tcPr anchor="ctr"/>
                </a:tc>
                <a:tc>
                  <a:txBody>
                    <a:bodyPr/>
                    <a:lstStyle/>
                    <a:p>
                      <a:pPr algn="r"/>
                      <a:r>
                        <a:rPr lang="en-US" sz="1700" dirty="0">
                          <a:latin typeface="Calibri" pitchFamily="34" charset="0"/>
                          <a:cs typeface="Calibri" pitchFamily="34" charset="0"/>
                        </a:rPr>
                        <a:t>1.3%</a:t>
                      </a:r>
                    </a:p>
                  </a:txBody>
                  <a:tcPr anchor="ctr"/>
                </a:tc>
              </a:tr>
              <a:tr h="395077">
                <a:tc>
                  <a:txBody>
                    <a:bodyPr/>
                    <a:lstStyle/>
                    <a:p>
                      <a:r>
                        <a:rPr lang="en-US" sz="1700" dirty="0">
                          <a:latin typeface="Calibri" pitchFamily="34" charset="0"/>
                          <a:cs typeface="Calibri" pitchFamily="34" charset="0"/>
                        </a:rPr>
                        <a:t>Vernon County, WI</a:t>
                      </a:r>
                    </a:p>
                  </a:txBody>
                  <a:tcPr anchor="ctr"/>
                </a:tc>
                <a:tc>
                  <a:txBody>
                    <a:bodyPr/>
                    <a:lstStyle/>
                    <a:p>
                      <a:pPr algn="r"/>
                      <a:r>
                        <a:rPr lang="en-US" sz="1700" dirty="0">
                          <a:latin typeface="Calibri" pitchFamily="34" charset="0"/>
                          <a:cs typeface="Calibri" pitchFamily="34" charset="0"/>
                        </a:rPr>
                        <a:t>362</a:t>
                      </a:r>
                    </a:p>
                  </a:txBody>
                  <a:tcPr anchor="ctr"/>
                </a:tc>
                <a:tc>
                  <a:txBody>
                    <a:bodyPr/>
                    <a:lstStyle/>
                    <a:p>
                      <a:pPr algn="r"/>
                      <a:r>
                        <a:rPr lang="en-US" sz="1700" dirty="0">
                          <a:latin typeface="Calibri" pitchFamily="34" charset="0"/>
                          <a:cs typeface="Calibri" pitchFamily="34" charset="0"/>
                        </a:rPr>
                        <a:t>1.2%</a:t>
                      </a:r>
                    </a:p>
                  </a:txBody>
                  <a:tcPr anchor="ctr"/>
                </a:tc>
              </a:tr>
              <a:tr h="395077">
                <a:tc>
                  <a:txBody>
                    <a:bodyPr/>
                    <a:lstStyle/>
                    <a:p>
                      <a:r>
                        <a:rPr lang="en-US" sz="1700" dirty="0">
                          <a:latin typeface="Calibri" pitchFamily="34" charset="0"/>
                          <a:cs typeface="Calibri" pitchFamily="34" charset="0"/>
                        </a:rPr>
                        <a:t>All Other Locations</a:t>
                      </a:r>
                    </a:p>
                  </a:txBody>
                  <a:tcPr anchor="ctr"/>
                </a:tc>
                <a:tc>
                  <a:txBody>
                    <a:bodyPr/>
                    <a:lstStyle/>
                    <a:p>
                      <a:pPr algn="r"/>
                      <a:r>
                        <a:rPr lang="en-US" sz="1700" dirty="0">
                          <a:latin typeface="Calibri" pitchFamily="34" charset="0"/>
                          <a:cs typeface="Calibri" pitchFamily="34" charset="0"/>
                        </a:rPr>
                        <a:t>5,290</a:t>
                      </a:r>
                    </a:p>
                  </a:txBody>
                  <a:tcPr anchor="ctr"/>
                </a:tc>
                <a:tc>
                  <a:txBody>
                    <a:bodyPr/>
                    <a:lstStyle/>
                    <a:p>
                      <a:pPr algn="r"/>
                      <a:r>
                        <a:rPr lang="en-US" sz="1700" dirty="0">
                          <a:latin typeface="Calibri" pitchFamily="34" charset="0"/>
                          <a:cs typeface="Calibri" pitchFamily="34" charset="0"/>
                        </a:rPr>
                        <a:t>18.0%</a:t>
                      </a:r>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62606354"/>
              </p:ext>
            </p:extLst>
          </p:nvPr>
        </p:nvGraphicFramePr>
        <p:xfrm>
          <a:off x="4648200" y="1736223"/>
          <a:ext cx="4343400" cy="4740768"/>
        </p:xfrm>
        <a:graphic>
          <a:graphicData uri="http://schemas.openxmlformats.org/drawingml/2006/table">
            <a:tbl>
              <a:tblPr firstRow="1" bandRow="1">
                <a:tableStyleId>{3B4B98B0-60AC-42C2-AFA5-B58CD77FA1E5}</a:tableStyleId>
              </a:tblPr>
              <a:tblGrid>
                <a:gridCol w="2527069"/>
                <a:gridCol w="947651"/>
                <a:gridCol w="868680"/>
              </a:tblGrid>
              <a:tr h="395064">
                <a:tc>
                  <a:txBody>
                    <a:bodyPr/>
                    <a:lstStyle/>
                    <a:p>
                      <a:pPr algn="l" fontAlgn="b"/>
                      <a:r>
                        <a:rPr lang="en-US" sz="1700" b="1" i="0" u="none" strike="noStrike" dirty="0" smtClean="0">
                          <a:latin typeface="Calibri" pitchFamily="34" charset="0"/>
                          <a:cs typeface="Calibri" pitchFamily="34" charset="0"/>
                        </a:rPr>
                        <a:t>Place</a:t>
                      </a:r>
                      <a:r>
                        <a:rPr lang="en-US" sz="1700" b="1" i="0" u="none" strike="noStrike" baseline="0" dirty="0" smtClean="0">
                          <a:latin typeface="Calibri" pitchFamily="34" charset="0"/>
                          <a:cs typeface="Calibri" pitchFamily="34" charset="0"/>
                        </a:rPr>
                        <a:t> of Employment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b="1" u="none" strike="noStrike" dirty="0">
                          <a:latin typeface="Calibri" pitchFamily="34" charset="0"/>
                          <a:cs typeface="Calibri" pitchFamily="34" charset="0"/>
                        </a:rPr>
                        <a:t>Count</a:t>
                      </a:r>
                      <a:endParaRPr lang="en-US" sz="1700" b="1" i="0" u="none" strike="noStrike" dirty="0">
                        <a:latin typeface="Calibri" pitchFamily="34" charset="0"/>
                        <a:cs typeface="Calibri" pitchFamily="34" charset="0"/>
                      </a:endParaRPr>
                    </a:p>
                  </a:txBody>
                  <a:tcPr marL="9525" marR="9525" marT="9525" marB="0" anchor="ctr"/>
                </a:tc>
                <a:tc>
                  <a:txBody>
                    <a:bodyPr/>
                    <a:lstStyle/>
                    <a:p>
                      <a:pPr algn="r" fontAlgn="b"/>
                      <a:r>
                        <a:rPr lang="en-US" sz="1700" b="1" u="none" strike="noStrike" dirty="0">
                          <a:latin typeface="Calibri" pitchFamily="34" charset="0"/>
                          <a:cs typeface="Calibri" pitchFamily="34" charset="0"/>
                        </a:rPr>
                        <a:t>Share</a:t>
                      </a:r>
                      <a:endParaRPr lang="en-US" sz="1700" b="1" i="0" u="none" strike="noStrike" dirty="0">
                        <a:latin typeface="Calibri" pitchFamily="34" charset="0"/>
                        <a:cs typeface="Calibri" pitchFamily="34" charset="0"/>
                      </a:endParaRPr>
                    </a:p>
                  </a:txBody>
                  <a:tcPr marL="9525" marR="9525" marT="9525" marB="0" anchor="ctr"/>
                </a:tc>
              </a:tr>
              <a:tr h="395064">
                <a:tc>
                  <a:txBody>
                    <a:bodyPr/>
                    <a:lstStyle/>
                    <a:p>
                      <a:r>
                        <a:rPr lang="en-US" sz="1700" dirty="0">
                          <a:latin typeface="Calibri" pitchFamily="34" charset="0"/>
                          <a:cs typeface="Calibri" pitchFamily="34" charset="0"/>
                        </a:rPr>
                        <a:t>Sauk County, WI</a:t>
                      </a:r>
                    </a:p>
                  </a:txBody>
                  <a:tcPr anchor="ctr"/>
                </a:tc>
                <a:tc>
                  <a:txBody>
                    <a:bodyPr/>
                    <a:lstStyle/>
                    <a:p>
                      <a:pPr algn="r"/>
                      <a:r>
                        <a:rPr lang="en-US" sz="1700" dirty="0">
                          <a:latin typeface="Calibri" pitchFamily="34" charset="0"/>
                          <a:cs typeface="Calibri" pitchFamily="34" charset="0"/>
                        </a:rPr>
                        <a:t>14,756</a:t>
                      </a:r>
                    </a:p>
                  </a:txBody>
                  <a:tcPr anchor="ctr"/>
                </a:tc>
                <a:tc>
                  <a:txBody>
                    <a:bodyPr/>
                    <a:lstStyle/>
                    <a:p>
                      <a:pPr algn="r"/>
                      <a:r>
                        <a:rPr lang="en-US" sz="1700" dirty="0">
                          <a:latin typeface="Calibri" pitchFamily="34" charset="0"/>
                          <a:cs typeface="Calibri" pitchFamily="34" charset="0"/>
                        </a:rPr>
                        <a:t>50.8%</a:t>
                      </a:r>
                    </a:p>
                  </a:txBody>
                  <a:tcPr anchor="ctr"/>
                </a:tc>
              </a:tr>
              <a:tr h="395064">
                <a:tc>
                  <a:txBody>
                    <a:bodyPr/>
                    <a:lstStyle/>
                    <a:p>
                      <a:r>
                        <a:rPr lang="en-US" sz="1700" dirty="0">
                          <a:latin typeface="Calibri" pitchFamily="34" charset="0"/>
                          <a:cs typeface="Calibri" pitchFamily="34" charset="0"/>
                        </a:rPr>
                        <a:t>Dane County, WI</a:t>
                      </a:r>
                    </a:p>
                  </a:txBody>
                  <a:tcPr anchor="ctr"/>
                </a:tc>
                <a:tc>
                  <a:txBody>
                    <a:bodyPr/>
                    <a:lstStyle/>
                    <a:p>
                      <a:pPr algn="r"/>
                      <a:r>
                        <a:rPr lang="en-US" sz="1700" dirty="0">
                          <a:latin typeface="Calibri" pitchFamily="34" charset="0"/>
                          <a:cs typeface="Calibri" pitchFamily="34" charset="0"/>
                        </a:rPr>
                        <a:t>5,705</a:t>
                      </a:r>
                    </a:p>
                  </a:txBody>
                  <a:tcPr anchor="ctr"/>
                </a:tc>
                <a:tc>
                  <a:txBody>
                    <a:bodyPr/>
                    <a:lstStyle/>
                    <a:p>
                      <a:pPr algn="r"/>
                      <a:r>
                        <a:rPr lang="en-US" sz="1700" dirty="0">
                          <a:latin typeface="Calibri" pitchFamily="34" charset="0"/>
                          <a:cs typeface="Calibri" pitchFamily="34" charset="0"/>
                        </a:rPr>
                        <a:t>19.6%</a:t>
                      </a:r>
                    </a:p>
                  </a:txBody>
                  <a:tcPr anchor="ctr"/>
                </a:tc>
              </a:tr>
              <a:tr h="395064">
                <a:tc>
                  <a:txBody>
                    <a:bodyPr/>
                    <a:lstStyle/>
                    <a:p>
                      <a:r>
                        <a:rPr lang="en-US" sz="1700" dirty="0">
                          <a:latin typeface="Calibri" pitchFamily="34" charset="0"/>
                          <a:cs typeface="Calibri" pitchFamily="34" charset="0"/>
                        </a:rPr>
                        <a:t>Columbia County, WI</a:t>
                      </a:r>
                    </a:p>
                  </a:txBody>
                  <a:tcPr anchor="ctr"/>
                </a:tc>
                <a:tc>
                  <a:txBody>
                    <a:bodyPr/>
                    <a:lstStyle/>
                    <a:p>
                      <a:pPr algn="r"/>
                      <a:r>
                        <a:rPr lang="en-US" sz="1700" dirty="0">
                          <a:latin typeface="Calibri" pitchFamily="34" charset="0"/>
                          <a:cs typeface="Calibri" pitchFamily="34" charset="0"/>
                        </a:rPr>
                        <a:t>2,870</a:t>
                      </a:r>
                    </a:p>
                  </a:txBody>
                  <a:tcPr anchor="ctr"/>
                </a:tc>
                <a:tc>
                  <a:txBody>
                    <a:bodyPr/>
                    <a:lstStyle/>
                    <a:p>
                      <a:pPr algn="r"/>
                      <a:r>
                        <a:rPr lang="en-US" sz="1700" dirty="0">
                          <a:latin typeface="Calibri" pitchFamily="34" charset="0"/>
                          <a:cs typeface="Calibri" pitchFamily="34" charset="0"/>
                        </a:rPr>
                        <a:t>9.9%</a:t>
                      </a:r>
                    </a:p>
                  </a:txBody>
                  <a:tcPr anchor="ctr"/>
                </a:tc>
              </a:tr>
              <a:tr h="395064">
                <a:tc>
                  <a:txBody>
                    <a:bodyPr/>
                    <a:lstStyle/>
                    <a:p>
                      <a:r>
                        <a:rPr lang="en-US" sz="1700" dirty="0">
                          <a:latin typeface="Calibri" pitchFamily="34" charset="0"/>
                          <a:cs typeface="Calibri" pitchFamily="34" charset="0"/>
                        </a:rPr>
                        <a:t>Milwaukee County, WI</a:t>
                      </a:r>
                    </a:p>
                  </a:txBody>
                  <a:tcPr anchor="ctr"/>
                </a:tc>
                <a:tc>
                  <a:txBody>
                    <a:bodyPr/>
                    <a:lstStyle/>
                    <a:p>
                      <a:pPr algn="r"/>
                      <a:r>
                        <a:rPr lang="en-US" sz="1700" dirty="0">
                          <a:latin typeface="Calibri" pitchFamily="34" charset="0"/>
                          <a:cs typeface="Calibri" pitchFamily="34" charset="0"/>
                        </a:rPr>
                        <a:t>1,005</a:t>
                      </a:r>
                    </a:p>
                  </a:txBody>
                  <a:tcPr anchor="ctr"/>
                </a:tc>
                <a:tc>
                  <a:txBody>
                    <a:bodyPr/>
                    <a:lstStyle/>
                    <a:p>
                      <a:pPr algn="r"/>
                      <a:r>
                        <a:rPr lang="en-US" sz="1700" dirty="0">
                          <a:latin typeface="Calibri" pitchFamily="34" charset="0"/>
                          <a:cs typeface="Calibri" pitchFamily="34" charset="0"/>
                        </a:rPr>
                        <a:t>3.5%</a:t>
                      </a:r>
                    </a:p>
                  </a:txBody>
                  <a:tcPr anchor="ctr"/>
                </a:tc>
              </a:tr>
              <a:tr h="395064">
                <a:tc>
                  <a:txBody>
                    <a:bodyPr/>
                    <a:lstStyle/>
                    <a:p>
                      <a:r>
                        <a:rPr lang="en-US" sz="1700" dirty="0">
                          <a:latin typeface="Calibri" pitchFamily="34" charset="0"/>
                          <a:cs typeface="Calibri" pitchFamily="34" charset="0"/>
                        </a:rPr>
                        <a:t>Waukesha County, WI</a:t>
                      </a:r>
                    </a:p>
                  </a:txBody>
                  <a:tcPr anchor="ctr"/>
                </a:tc>
                <a:tc>
                  <a:txBody>
                    <a:bodyPr/>
                    <a:lstStyle/>
                    <a:p>
                      <a:pPr algn="r"/>
                      <a:r>
                        <a:rPr lang="en-US" sz="1700" dirty="0">
                          <a:latin typeface="Calibri" pitchFamily="34" charset="0"/>
                          <a:cs typeface="Calibri" pitchFamily="34" charset="0"/>
                        </a:rPr>
                        <a:t>831</a:t>
                      </a:r>
                    </a:p>
                  </a:txBody>
                  <a:tcPr anchor="ctr"/>
                </a:tc>
                <a:tc>
                  <a:txBody>
                    <a:bodyPr/>
                    <a:lstStyle/>
                    <a:p>
                      <a:pPr algn="r"/>
                      <a:r>
                        <a:rPr lang="en-US" sz="1700" dirty="0">
                          <a:latin typeface="Calibri" pitchFamily="34" charset="0"/>
                          <a:cs typeface="Calibri" pitchFamily="34" charset="0"/>
                        </a:rPr>
                        <a:t>2.9%</a:t>
                      </a:r>
                    </a:p>
                  </a:txBody>
                  <a:tcPr anchor="ctr"/>
                </a:tc>
              </a:tr>
              <a:tr h="395064">
                <a:tc>
                  <a:txBody>
                    <a:bodyPr/>
                    <a:lstStyle/>
                    <a:p>
                      <a:r>
                        <a:rPr lang="en-US" sz="1700" dirty="0">
                          <a:latin typeface="Calibri" pitchFamily="34" charset="0"/>
                          <a:cs typeface="Calibri" pitchFamily="34" charset="0"/>
                        </a:rPr>
                        <a:t>Iowa County, WI</a:t>
                      </a:r>
                    </a:p>
                  </a:txBody>
                  <a:tcPr anchor="ctr"/>
                </a:tc>
                <a:tc>
                  <a:txBody>
                    <a:bodyPr/>
                    <a:lstStyle/>
                    <a:p>
                      <a:pPr algn="r"/>
                      <a:r>
                        <a:rPr lang="en-US" sz="1700" dirty="0">
                          <a:latin typeface="Calibri" pitchFamily="34" charset="0"/>
                          <a:cs typeface="Calibri" pitchFamily="34" charset="0"/>
                        </a:rPr>
                        <a:t>557</a:t>
                      </a:r>
                    </a:p>
                  </a:txBody>
                  <a:tcPr anchor="ctr"/>
                </a:tc>
                <a:tc>
                  <a:txBody>
                    <a:bodyPr/>
                    <a:lstStyle/>
                    <a:p>
                      <a:pPr algn="r"/>
                      <a:r>
                        <a:rPr lang="en-US" sz="1700" dirty="0">
                          <a:latin typeface="Calibri" pitchFamily="34" charset="0"/>
                          <a:cs typeface="Calibri" pitchFamily="34" charset="0"/>
                        </a:rPr>
                        <a:t>1.9%</a:t>
                      </a:r>
                    </a:p>
                  </a:txBody>
                  <a:tcPr anchor="ctr"/>
                </a:tc>
              </a:tr>
              <a:tr h="395064">
                <a:tc>
                  <a:txBody>
                    <a:bodyPr/>
                    <a:lstStyle/>
                    <a:p>
                      <a:r>
                        <a:rPr lang="en-US" sz="1700" dirty="0">
                          <a:latin typeface="Calibri" pitchFamily="34" charset="0"/>
                          <a:cs typeface="Calibri" pitchFamily="34" charset="0"/>
                        </a:rPr>
                        <a:t>Richland County, WI</a:t>
                      </a:r>
                    </a:p>
                  </a:txBody>
                  <a:tcPr anchor="ctr"/>
                </a:tc>
                <a:tc>
                  <a:txBody>
                    <a:bodyPr/>
                    <a:lstStyle/>
                    <a:p>
                      <a:pPr algn="r"/>
                      <a:r>
                        <a:rPr lang="en-US" sz="1700" dirty="0">
                          <a:latin typeface="Calibri" pitchFamily="34" charset="0"/>
                          <a:cs typeface="Calibri" pitchFamily="34" charset="0"/>
                        </a:rPr>
                        <a:t>358</a:t>
                      </a:r>
                    </a:p>
                  </a:txBody>
                  <a:tcPr anchor="ctr"/>
                </a:tc>
                <a:tc>
                  <a:txBody>
                    <a:bodyPr/>
                    <a:lstStyle/>
                    <a:p>
                      <a:pPr algn="r"/>
                      <a:r>
                        <a:rPr lang="en-US" sz="1700" dirty="0">
                          <a:latin typeface="Calibri" pitchFamily="34" charset="0"/>
                          <a:cs typeface="Calibri" pitchFamily="34" charset="0"/>
                        </a:rPr>
                        <a:t>1.2%</a:t>
                      </a:r>
                    </a:p>
                  </a:txBody>
                  <a:tcPr anchor="ctr"/>
                </a:tc>
              </a:tr>
              <a:tr h="395064">
                <a:tc>
                  <a:txBody>
                    <a:bodyPr/>
                    <a:lstStyle/>
                    <a:p>
                      <a:r>
                        <a:rPr lang="fr-FR" sz="1700" dirty="0">
                          <a:latin typeface="Calibri" pitchFamily="34" charset="0"/>
                          <a:cs typeface="Calibri" pitchFamily="34" charset="0"/>
                        </a:rPr>
                        <a:t>Fond du Lac County, WI</a:t>
                      </a:r>
                    </a:p>
                  </a:txBody>
                  <a:tcPr anchor="ctr"/>
                </a:tc>
                <a:tc>
                  <a:txBody>
                    <a:bodyPr/>
                    <a:lstStyle/>
                    <a:p>
                      <a:pPr algn="r"/>
                      <a:r>
                        <a:rPr lang="en-US" sz="1700" dirty="0">
                          <a:latin typeface="Calibri" pitchFamily="34" charset="0"/>
                          <a:cs typeface="Calibri" pitchFamily="34" charset="0"/>
                        </a:rPr>
                        <a:t>314</a:t>
                      </a:r>
                    </a:p>
                  </a:txBody>
                  <a:tcPr anchor="ctr"/>
                </a:tc>
                <a:tc>
                  <a:txBody>
                    <a:bodyPr/>
                    <a:lstStyle/>
                    <a:p>
                      <a:pPr algn="r"/>
                      <a:r>
                        <a:rPr lang="en-US" sz="1700" dirty="0">
                          <a:latin typeface="Calibri" pitchFamily="34" charset="0"/>
                          <a:cs typeface="Calibri" pitchFamily="34" charset="0"/>
                        </a:rPr>
                        <a:t>1.1%</a:t>
                      </a:r>
                    </a:p>
                  </a:txBody>
                  <a:tcPr anchor="ctr"/>
                </a:tc>
              </a:tr>
              <a:tr h="395064">
                <a:tc>
                  <a:txBody>
                    <a:bodyPr/>
                    <a:lstStyle/>
                    <a:p>
                      <a:r>
                        <a:rPr lang="en-US" sz="1700" dirty="0">
                          <a:latin typeface="Calibri" pitchFamily="34" charset="0"/>
                          <a:cs typeface="Calibri" pitchFamily="34" charset="0"/>
                        </a:rPr>
                        <a:t>Rock County, WI</a:t>
                      </a:r>
                    </a:p>
                  </a:txBody>
                  <a:tcPr anchor="ctr"/>
                </a:tc>
                <a:tc>
                  <a:txBody>
                    <a:bodyPr/>
                    <a:lstStyle/>
                    <a:p>
                      <a:pPr algn="r"/>
                      <a:r>
                        <a:rPr lang="en-US" sz="1700" dirty="0">
                          <a:latin typeface="Calibri" pitchFamily="34" charset="0"/>
                          <a:cs typeface="Calibri" pitchFamily="34" charset="0"/>
                        </a:rPr>
                        <a:t>302</a:t>
                      </a:r>
                    </a:p>
                  </a:txBody>
                  <a:tcPr anchor="ctr"/>
                </a:tc>
                <a:tc>
                  <a:txBody>
                    <a:bodyPr/>
                    <a:lstStyle/>
                    <a:p>
                      <a:pPr algn="r"/>
                      <a:r>
                        <a:rPr lang="en-US" sz="1700" dirty="0">
                          <a:latin typeface="Calibri" pitchFamily="34" charset="0"/>
                          <a:cs typeface="Calibri" pitchFamily="34" charset="0"/>
                        </a:rPr>
                        <a:t>1.0%</a:t>
                      </a:r>
                    </a:p>
                  </a:txBody>
                  <a:tcPr anchor="ctr"/>
                </a:tc>
              </a:tr>
              <a:tr h="395064">
                <a:tc>
                  <a:txBody>
                    <a:bodyPr/>
                    <a:lstStyle/>
                    <a:p>
                      <a:r>
                        <a:rPr lang="en-US" sz="1700" dirty="0">
                          <a:latin typeface="Calibri" pitchFamily="34" charset="0"/>
                          <a:cs typeface="Calibri" pitchFamily="34" charset="0"/>
                        </a:rPr>
                        <a:t>Juneau County, WI</a:t>
                      </a:r>
                    </a:p>
                  </a:txBody>
                  <a:tcPr anchor="ctr"/>
                </a:tc>
                <a:tc>
                  <a:txBody>
                    <a:bodyPr/>
                    <a:lstStyle/>
                    <a:p>
                      <a:pPr algn="r"/>
                      <a:r>
                        <a:rPr lang="en-US" sz="1700" dirty="0">
                          <a:latin typeface="Calibri" pitchFamily="34" charset="0"/>
                          <a:cs typeface="Calibri" pitchFamily="34" charset="0"/>
                        </a:rPr>
                        <a:t>296</a:t>
                      </a:r>
                    </a:p>
                  </a:txBody>
                  <a:tcPr anchor="ctr"/>
                </a:tc>
                <a:tc>
                  <a:txBody>
                    <a:bodyPr/>
                    <a:lstStyle/>
                    <a:p>
                      <a:pPr algn="r"/>
                      <a:r>
                        <a:rPr lang="en-US" sz="1700" dirty="0">
                          <a:latin typeface="Calibri" pitchFamily="34" charset="0"/>
                          <a:cs typeface="Calibri" pitchFamily="34" charset="0"/>
                        </a:rPr>
                        <a:t>1.0%</a:t>
                      </a:r>
                    </a:p>
                  </a:txBody>
                  <a:tcPr anchor="ctr"/>
                </a:tc>
              </a:tr>
              <a:tr h="395064">
                <a:tc>
                  <a:txBody>
                    <a:bodyPr/>
                    <a:lstStyle/>
                    <a:p>
                      <a:r>
                        <a:rPr lang="en-US" sz="1700" dirty="0">
                          <a:latin typeface="Calibri" pitchFamily="34" charset="0"/>
                          <a:cs typeface="Calibri" pitchFamily="34" charset="0"/>
                        </a:rPr>
                        <a:t>All Other Locations</a:t>
                      </a:r>
                    </a:p>
                  </a:txBody>
                  <a:tcPr anchor="ctr"/>
                </a:tc>
                <a:tc>
                  <a:txBody>
                    <a:bodyPr/>
                    <a:lstStyle/>
                    <a:p>
                      <a:pPr algn="r"/>
                      <a:r>
                        <a:rPr lang="en-US" sz="1700" dirty="0">
                          <a:latin typeface="Calibri" pitchFamily="34" charset="0"/>
                          <a:cs typeface="Calibri" pitchFamily="34" charset="0"/>
                        </a:rPr>
                        <a:t>2,061</a:t>
                      </a:r>
                    </a:p>
                  </a:txBody>
                  <a:tcPr anchor="ctr"/>
                </a:tc>
                <a:tc>
                  <a:txBody>
                    <a:bodyPr/>
                    <a:lstStyle/>
                    <a:p>
                      <a:pPr algn="r"/>
                      <a:r>
                        <a:rPr lang="en-US" sz="1700" dirty="0">
                          <a:latin typeface="Calibri" pitchFamily="34" charset="0"/>
                          <a:cs typeface="Calibri" pitchFamily="34" charset="0"/>
                        </a:rPr>
                        <a:t>7.1%</a:t>
                      </a:r>
                    </a:p>
                  </a:txBody>
                  <a:tcPr anchor="ctr"/>
                </a:tc>
              </a:tr>
            </a:tbl>
          </a:graphicData>
        </a:graphic>
      </p:graphicFrame>
      <p:sp>
        <p:nvSpPr>
          <p:cNvPr id="5" name="TextBox 4"/>
          <p:cNvSpPr txBox="1"/>
          <p:nvPr/>
        </p:nvSpPr>
        <p:spPr>
          <a:xfrm>
            <a:off x="76200" y="1046872"/>
            <a:ext cx="4459224" cy="646331"/>
          </a:xfrm>
          <a:prstGeom prst="rect">
            <a:avLst/>
          </a:prstGeom>
          <a:noFill/>
        </p:spPr>
        <p:txBody>
          <a:bodyPr wrap="square" rtlCol="0">
            <a:spAutoFit/>
          </a:bodyPr>
          <a:lstStyle/>
          <a:p>
            <a:r>
              <a:rPr lang="en-US" sz="1800" b="1" dirty="0">
                <a:latin typeface="Calibri" pitchFamily="34" charset="0"/>
              </a:rPr>
              <a:t>Employees Working in Sauk County </a:t>
            </a:r>
            <a:endParaRPr lang="en-US" sz="1800" b="1" dirty="0" smtClean="0">
              <a:latin typeface="Calibri" pitchFamily="34" charset="0"/>
            </a:endParaRPr>
          </a:p>
          <a:p>
            <a:r>
              <a:rPr lang="en-US" sz="1800" b="1" i="1" dirty="0" smtClean="0">
                <a:latin typeface="Calibri" pitchFamily="34" charset="0"/>
              </a:rPr>
              <a:t>County </a:t>
            </a:r>
            <a:r>
              <a:rPr lang="en-US" sz="1800" b="1" i="1" dirty="0">
                <a:latin typeface="Calibri" pitchFamily="34" charset="0"/>
              </a:rPr>
              <a:t>of Residence (n = 29,325)</a:t>
            </a:r>
          </a:p>
        </p:txBody>
      </p:sp>
      <p:sp>
        <p:nvSpPr>
          <p:cNvPr id="6" name="TextBox 5"/>
          <p:cNvSpPr txBox="1"/>
          <p:nvPr/>
        </p:nvSpPr>
        <p:spPr>
          <a:xfrm>
            <a:off x="4648200" y="1046872"/>
            <a:ext cx="4495800" cy="646331"/>
          </a:xfrm>
          <a:prstGeom prst="rect">
            <a:avLst/>
          </a:prstGeom>
          <a:noFill/>
        </p:spPr>
        <p:txBody>
          <a:bodyPr wrap="square" rtlCol="0">
            <a:spAutoFit/>
          </a:bodyPr>
          <a:lstStyle/>
          <a:p>
            <a:r>
              <a:rPr lang="en-US" sz="1800" b="1" dirty="0">
                <a:latin typeface="Calibri" pitchFamily="34" charset="0"/>
                <a:cs typeface="Calibri" pitchFamily="34" charset="0"/>
              </a:rPr>
              <a:t>Employees Residing in Sauk County </a:t>
            </a:r>
          </a:p>
          <a:p>
            <a:r>
              <a:rPr lang="en-US" sz="1800" b="1" i="1" dirty="0">
                <a:latin typeface="Calibri" pitchFamily="34" charset="0"/>
                <a:cs typeface="Calibri" pitchFamily="34" charset="0"/>
              </a:rPr>
              <a:t>County of Employment (n= 29,055)</a:t>
            </a:r>
          </a:p>
        </p:txBody>
      </p:sp>
      <p:sp>
        <p:nvSpPr>
          <p:cNvPr id="8" name="Text Box 97"/>
          <p:cNvSpPr txBox="1">
            <a:spLocks noChangeArrowheads="1"/>
          </p:cNvSpPr>
          <p:nvPr/>
        </p:nvSpPr>
        <p:spPr bwMode="auto">
          <a:xfrm>
            <a:off x="-11349" y="6611779"/>
            <a:ext cx="4676775" cy="246221"/>
          </a:xfrm>
          <a:prstGeom prst="rect">
            <a:avLst/>
          </a:prstGeom>
          <a:noFill/>
          <a:ln w="9525">
            <a:noFill/>
            <a:miter lim="800000"/>
            <a:headEnd/>
            <a:tailEnd/>
          </a:ln>
          <a:effectLst/>
        </p:spPr>
        <p:txBody>
          <a:bodyPr wrap="square">
            <a:spAutoFit/>
          </a:bodyPr>
          <a:lstStyle/>
          <a:p>
            <a:pPr>
              <a:spcBef>
                <a:spcPct val="50000"/>
              </a:spcBef>
            </a:pPr>
            <a:r>
              <a:rPr lang="en-US" sz="1000" dirty="0" smtClean="0">
                <a:latin typeface="Calibri" pitchFamily="34" charset="0"/>
              </a:rPr>
              <a:t>Data Source: U.S. Census Bureau OnTheMap LODES Data</a:t>
            </a:r>
            <a:endParaRPr lang="en-US" sz="1000" dirty="0">
              <a:latin typeface="Calibri" pitchFamily="34" charset="0"/>
            </a:endParaRPr>
          </a:p>
        </p:txBody>
      </p:sp>
    </p:spTree>
    <p:extLst>
      <p:ext uri="{BB962C8B-B14F-4D97-AF65-F5344CB8AC3E}">
        <p14:creationId xmlns:p14="http://schemas.microsoft.com/office/powerpoint/2010/main" val="336417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9" presetClass="emph" presetSubtype="0" grpId="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3"/>
                                        </p:tgtEl>
                                        <p:attrNameLst>
                                          <p:attrName>style.opacity</p:attrName>
                                        </p:attrNameLst>
                                      </p:cBhvr>
                                      <p:to>
                                        <p:strVal val="0.25"/>
                                      </p:to>
                                    </p:set>
                                    <p:animEffect filter="image" prLst="opacity: 0.25">
                                      <p:cBhvr rctx="IE">
                                        <p:cTn id="1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Median">
  <a:themeElements>
    <a:clrScheme name="Custom 6">
      <a:dk1>
        <a:srgbClr val="20180A"/>
      </a:dk1>
      <a:lt1>
        <a:sysClr val="window" lastClr="FFFFFF"/>
      </a:lt1>
      <a:dk2>
        <a:srgbClr val="FFFFFF"/>
      </a:dk2>
      <a:lt2>
        <a:srgbClr val="EBDDC3"/>
      </a:lt2>
      <a:accent1>
        <a:srgbClr val="548BB7"/>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6_Median">
  <a:themeElements>
    <a:clrScheme name="Custom 6">
      <a:dk1>
        <a:srgbClr val="20180A"/>
      </a:dk1>
      <a:lt1>
        <a:sysClr val="window" lastClr="FFFFFF"/>
      </a:lt1>
      <a:dk2>
        <a:srgbClr val="FFFFFF"/>
      </a:dk2>
      <a:lt2>
        <a:srgbClr val="EBDDC3"/>
      </a:lt2>
      <a:accent1>
        <a:srgbClr val="548BB7"/>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dian">
  <a:themeElements>
    <a:clrScheme name="Custom 4">
      <a:dk1>
        <a:sysClr val="windowText" lastClr="000000"/>
      </a:dk1>
      <a:lt1>
        <a:sysClr val="window" lastClr="FFFFFF"/>
      </a:lt1>
      <a:dk2>
        <a:srgbClr val="424456"/>
      </a:dk2>
      <a:lt2>
        <a:srgbClr val="DEDEDE"/>
      </a:lt2>
      <a:accent1>
        <a:srgbClr val="92D050"/>
      </a:accent1>
      <a:accent2>
        <a:srgbClr val="006CB6"/>
      </a:accent2>
      <a:accent3>
        <a:srgbClr val="A04DA3"/>
      </a:accent3>
      <a:accent4>
        <a:srgbClr val="C4652D"/>
      </a:accent4>
      <a:accent5>
        <a:srgbClr val="8B5D3D"/>
      </a:accent5>
      <a:accent6>
        <a:srgbClr val="5C92B5"/>
      </a:accent6>
      <a:hlink>
        <a:srgbClr val="67AFBD"/>
      </a:hlink>
      <a:folHlink>
        <a:srgbClr val="C2A87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Median">
  <a:themeElements>
    <a:clrScheme name="Custom 6">
      <a:dk1>
        <a:srgbClr val="20180A"/>
      </a:dk1>
      <a:lt1>
        <a:sysClr val="window" lastClr="FFFFFF"/>
      </a:lt1>
      <a:dk2>
        <a:srgbClr val="FFFFFF"/>
      </a:dk2>
      <a:lt2>
        <a:srgbClr val="EBDDC3"/>
      </a:lt2>
      <a:accent1>
        <a:srgbClr val="548BB7"/>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edian">
  <a:themeElements>
    <a:clrScheme name="Custom 6">
      <a:dk1>
        <a:srgbClr val="20180A"/>
      </a:dk1>
      <a:lt1>
        <a:sysClr val="window" lastClr="FFFFFF"/>
      </a:lt1>
      <a:dk2>
        <a:srgbClr val="FFFFFF"/>
      </a:dk2>
      <a:lt2>
        <a:srgbClr val="EBDDC3"/>
      </a:lt2>
      <a:accent1>
        <a:srgbClr val="548BB7"/>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Median">
  <a:themeElements>
    <a:clrScheme name="Custom 6">
      <a:dk1>
        <a:srgbClr val="20180A"/>
      </a:dk1>
      <a:lt1>
        <a:sysClr val="window" lastClr="FFFFFF"/>
      </a:lt1>
      <a:dk2>
        <a:srgbClr val="FFFFFF"/>
      </a:dk2>
      <a:lt2>
        <a:srgbClr val="EBDDC3"/>
      </a:lt2>
      <a:accent1>
        <a:srgbClr val="548BB7"/>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Median">
  <a:themeElements>
    <a:clrScheme name="Custom 6">
      <a:dk1>
        <a:srgbClr val="20180A"/>
      </a:dk1>
      <a:lt1>
        <a:sysClr val="window" lastClr="FFFFFF"/>
      </a:lt1>
      <a:dk2>
        <a:srgbClr val="FFFFFF"/>
      </a:dk2>
      <a:lt2>
        <a:srgbClr val="EBDDC3"/>
      </a:lt2>
      <a:accent1>
        <a:srgbClr val="548BB7"/>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20498</TotalTime>
  <Words>2440</Words>
  <Application>Microsoft Office PowerPoint</Application>
  <PresentationFormat>On-screen Show (4:3)</PresentationFormat>
  <Paragraphs>598</Paragraphs>
  <Slides>37</Slides>
  <Notes>8</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37</vt:i4>
      </vt:variant>
    </vt:vector>
  </HeadingPairs>
  <TitlesOfParts>
    <vt:vector size="57" baseType="lpstr">
      <vt:lpstr>MS Mincho</vt:lpstr>
      <vt:lpstr>Arial</vt:lpstr>
      <vt:lpstr>Calibri</vt:lpstr>
      <vt:lpstr>Tahoma</vt:lpstr>
      <vt:lpstr>Times New Roman</vt:lpstr>
      <vt:lpstr>Tw Cen MT</vt:lpstr>
      <vt:lpstr>Wingdings</vt:lpstr>
      <vt:lpstr>Wingdings 2</vt:lpstr>
      <vt:lpstr>2_Median</vt:lpstr>
      <vt:lpstr>1_Median</vt:lpstr>
      <vt:lpstr>3_Median</vt:lpstr>
      <vt:lpstr>Custom Design</vt:lpstr>
      <vt:lpstr>4_Median</vt:lpstr>
      <vt:lpstr>Median</vt:lpstr>
      <vt:lpstr>1_Custom Design</vt:lpstr>
      <vt:lpstr>2_Custom Design</vt:lpstr>
      <vt:lpstr>5_Median</vt:lpstr>
      <vt:lpstr>6_Median</vt:lpstr>
      <vt:lpstr>3_Custom Design</vt:lpstr>
      <vt:lpstr>4_Custom Design</vt:lpstr>
      <vt:lpstr>PowerPoint Presentation</vt:lpstr>
      <vt:lpstr>Using Economic and Demographic Data</vt:lpstr>
      <vt:lpstr>An Emphasis on Economic Assets How many of these are available in or influenced by a single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 Distribution – 2010 Census</vt:lpstr>
      <vt:lpstr>Sauk County Age Distribution Comparison –  2010 Census to 2030 Projection</vt:lpstr>
      <vt:lpstr>PowerPoint Presentation</vt:lpstr>
      <vt:lpstr>PowerPoint Presentation</vt:lpstr>
      <vt:lpstr>PowerPoint Presentation</vt:lpstr>
      <vt:lpstr>PowerPoint Presentation</vt:lpstr>
      <vt:lpstr>PowerPoint Presentation</vt:lpstr>
      <vt:lpstr>Building Partnerships among Workforce Development  Organizations and Stakeholders</vt:lpstr>
      <vt:lpstr>PowerPoint Presentation</vt:lpstr>
      <vt:lpstr>PowerPoint Presentation</vt:lpstr>
      <vt:lpstr>PowerPoint Presentation</vt:lpstr>
      <vt:lpstr>Business Stages</vt:lpstr>
      <vt:lpstr>PowerPoint Presentation</vt:lpstr>
      <vt:lpstr>PowerPoint Presentation</vt:lpstr>
      <vt:lpstr>PowerPoint Presentation</vt:lpstr>
      <vt:lpstr>PowerPoint Presentation</vt:lpstr>
      <vt:lpstr>Types of Entrepreneurs</vt:lpstr>
      <vt:lpstr>Economic Development Organizations as  Part of an Entrepreneurial Development System (EDS)</vt:lpstr>
      <vt:lpstr>PowerPoint Presentation</vt:lpstr>
      <vt:lpstr>Thinking about Niches or Specializations - Industry Categories with Highest Location Quotients in Sauk County</vt:lpstr>
      <vt:lpstr>PowerPoint Presentation</vt:lpstr>
      <vt:lpstr>Sauk County as a Part of Regional Supply Chains</vt:lpstr>
      <vt:lpstr>PowerPoint Presentation</vt:lpstr>
      <vt:lpstr>PowerPoint Presentation</vt:lpstr>
      <vt:lpstr>Examples of Regional Economic Development Activities</vt:lpstr>
      <vt:lpstr>For More Information on Today’s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Trends</dc:title>
  <dc:creator>Matt Kures</dc:creator>
  <cp:lastModifiedBy>Lynn Zick</cp:lastModifiedBy>
  <cp:revision>1867</cp:revision>
  <cp:lastPrinted>2012-09-10T14:50:22Z</cp:lastPrinted>
  <dcterms:created xsi:type="dcterms:W3CDTF">2008-05-20T16:37:30Z</dcterms:created>
  <dcterms:modified xsi:type="dcterms:W3CDTF">2015-01-30T16:06:58Z</dcterms:modified>
</cp:coreProperties>
</file>