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848" r:id="rId1"/>
  </p:sldMasterIdLst>
  <p:sldIdLst>
    <p:sldId id="256" r:id="rId2"/>
    <p:sldId id="257" r:id="rId3"/>
    <p:sldId id="258" r:id="rId4"/>
    <p:sldId id="259" r:id="rId5"/>
    <p:sldId id="260" r:id="rId6"/>
    <p:sldId id="261" r:id="rId7"/>
    <p:sldId id="262" r:id="rId8"/>
    <p:sldId id="264" r:id="rId9"/>
    <p:sldId id="265" r:id="rId10"/>
    <p:sldId id="267" r:id="rId11"/>
    <p:sldId id="268" r:id="rId12"/>
    <p:sldId id="270" r:id="rId13"/>
    <p:sldId id="271" r:id="rId14"/>
    <p:sldId id="272" r:id="rId15"/>
    <p:sldId id="273" r:id="rId16"/>
    <p:sldId id="274" r:id="rId17"/>
    <p:sldId id="275" r:id="rId18"/>
    <p:sldId id="276" r:id="rId19"/>
    <p:sldId id="277" r:id="rId20"/>
    <p:sldId id="278" r:id="rId21"/>
    <p:sldId id="292"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3" r:id="rId35"/>
    <p:sldId id="294" r:id="rId36"/>
    <p:sldId id="279"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28" r:id="rId71"/>
  </p:sldIdLst>
  <p:sldSz cx="7772400" cy="50292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B5B9"/>
    <a:srgbClr val="8EB5BE"/>
    <a:srgbClr val="3D788D"/>
    <a:srgbClr val="C9E1E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7" d="100"/>
          <a:sy n="147" d="100"/>
        </p:scale>
        <p:origin x="1200" y="12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1054" y="1844041"/>
            <a:ext cx="5610383" cy="1659373"/>
          </a:xfrm>
        </p:spPr>
        <p:txBody>
          <a:bodyPr anchor="b">
            <a:normAutofit/>
          </a:bodyPr>
          <a:lstStyle>
            <a:lvl1pPr>
              <a:defRPr sz="3960"/>
            </a:lvl1pPr>
          </a:lstStyle>
          <a:p>
            <a:r>
              <a:rPr lang="en-US" smtClean="0"/>
              <a:t>Click to edit Master title style</a:t>
            </a:r>
            <a:endParaRPr lang="en-US" dirty="0"/>
          </a:p>
        </p:txBody>
      </p:sp>
      <p:sp>
        <p:nvSpPr>
          <p:cNvPr id="3" name="Subtitle 2"/>
          <p:cNvSpPr>
            <a:spLocks noGrp="1"/>
          </p:cNvSpPr>
          <p:nvPr>
            <p:ph type="subTitle" idx="1"/>
          </p:nvPr>
        </p:nvSpPr>
        <p:spPr>
          <a:xfrm>
            <a:off x="1651054" y="3503412"/>
            <a:ext cx="5610383" cy="825941"/>
          </a:xfrm>
        </p:spPr>
        <p:txBody>
          <a:bodyPr anchor="t"/>
          <a:lstStyle>
            <a:lvl1pPr marL="0" indent="0" algn="l">
              <a:buNone/>
              <a:defRPr>
                <a:solidFill>
                  <a:schemeClr val="tx1">
                    <a:lumMod val="65000"/>
                    <a:lumOff val="35000"/>
                  </a:schemeClr>
                </a:solidFill>
              </a:defRPr>
            </a:lvl1pPr>
            <a:lvl2pPr marL="335265" indent="0" algn="ctr">
              <a:buNone/>
              <a:defRPr>
                <a:solidFill>
                  <a:schemeClr val="tx1">
                    <a:tint val="75000"/>
                  </a:schemeClr>
                </a:solidFill>
              </a:defRPr>
            </a:lvl2pPr>
            <a:lvl3pPr marL="670530" indent="0" algn="ctr">
              <a:buNone/>
              <a:defRPr>
                <a:solidFill>
                  <a:schemeClr val="tx1">
                    <a:tint val="75000"/>
                  </a:schemeClr>
                </a:solidFill>
              </a:defRPr>
            </a:lvl3pPr>
            <a:lvl4pPr marL="1005794" indent="0" algn="ctr">
              <a:buNone/>
              <a:defRPr>
                <a:solidFill>
                  <a:schemeClr val="tx1">
                    <a:tint val="75000"/>
                  </a:schemeClr>
                </a:solidFill>
              </a:defRPr>
            </a:lvl4pPr>
            <a:lvl5pPr marL="1341059" indent="0" algn="ctr">
              <a:buNone/>
              <a:defRPr>
                <a:solidFill>
                  <a:schemeClr val="tx1">
                    <a:tint val="75000"/>
                  </a:schemeClr>
                </a:solidFill>
              </a:defRPr>
            </a:lvl5pPr>
            <a:lvl6pPr marL="1676324" indent="0" algn="ctr">
              <a:buNone/>
              <a:defRPr>
                <a:solidFill>
                  <a:schemeClr val="tx1">
                    <a:tint val="75000"/>
                  </a:schemeClr>
                </a:solidFill>
              </a:defRPr>
            </a:lvl6pPr>
            <a:lvl7pPr marL="2011589" indent="0" algn="ctr">
              <a:buNone/>
              <a:defRPr>
                <a:solidFill>
                  <a:schemeClr val="tx1">
                    <a:tint val="75000"/>
                  </a:schemeClr>
                </a:solidFill>
              </a:defRPr>
            </a:lvl7pPr>
            <a:lvl8pPr marL="2346853" indent="0" algn="ctr">
              <a:buNone/>
              <a:defRPr>
                <a:solidFill>
                  <a:schemeClr val="tx1">
                    <a:tint val="75000"/>
                  </a:schemeClr>
                </a:solidFill>
              </a:defRPr>
            </a:lvl8pPr>
            <a:lvl9pPr marL="2682118"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26961" y="3168850"/>
            <a:ext cx="1186152" cy="573306"/>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359834" y="3321664"/>
            <a:ext cx="497231" cy="267758"/>
          </a:xfrm>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2223620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651053" y="447040"/>
            <a:ext cx="5603187" cy="2285829"/>
          </a:xfrm>
        </p:spPr>
        <p:txBody>
          <a:bodyPr anchor="ctr">
            <a:normAutofit/>
          </a:bodyPr>
          <a:lstStyle>
            <a:lvl1pPr algn="l">
              <a:defRPr sz="352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651053" y="3192967"/>
            <a:ext cx="5603187" cy="1140967"/>
          </a:xfrm>
        </p:spPr>
        <p:txBody>
          <a:bodyPr anchor="ctr">
            <a:normAutofit/>
          </a:bodyPr>
          <a:lstStyle>
            <a:lvl1pPr marL="0" indent="0" algn="l">
              <a:buNone/>
              <a:defRPr sz="1320">
                <a:solidFill>
                  <a:schemeClr val="tx1">
                    <a:lumMod val="65000"/>
                    <a:lumOff val="35000"/>
                  </a:schemeClr>
                </a:solidFill>
              </a:defRPr>
            </a:lvl1pPr>
            <a:lvl2pPr marL="335265" indent="0">
              <a:buNone/>
              <a:defRPr sz="1320">
                <a:solidFill>
                  <a:schemeClr val="tx1">
                    <a:tint val="75000"/>
                  </a:schemeClr>
                </a:solidFill>
              </a:defRPr>
            </a:lvl2pPr>
            <a:lvl3pPr marL="670530" indent="0">
              <a:buNone/>
              <a:defRPr sz="1173">
                <a:solidFill>
                  <a:schemeClr val="tx1">
                    <a:tint val="75000"/>
                  </a:schemeClr>
                </a:solidFill>
              </a:defRPr>
            </a:lvl3pPr>
            <a:lvl4pPr marL="1005794" indent="0">
              <a:buNone/>
              <a:defRPr sz="1027">
                <a:solidFill>
                  <a:schemeClr val="tx1">
                    <a:tint val="75000"/>
                  </a:schemeClr>
                </a:solidFill>
              </a:defRPr>
            </a:lvl4pPr>
            <a:lvl5pPr marL="1341059" indent="0">
              <a:buNone/>
              <a:defRPr sz="1027">
                <a:solidFill>
                  <a:schemeClr val="tx1">
                    <a:tint val="75000"/>
                  </a:schemeClr>
                </a:solidFill>
              </a:defRPr>
            </a:lvl5pPr>
            <a:lvl6pPr marL="1676324" indent="0">
              <a:buNone/>
              <a:defRPr sz="1027">
                <a:solidFill>
                  <a:schemeClr val="tx1">
                    <a:tint val="75000"/>
                  </a:schemeClr>
                </a:solidFill>
              </a:defRPr>
            </a:lvl6pPr>
            <a:lvl7pPr marL="2011589" indent="0">
              <a:buNone/>
              <a:defRPr sz="1027">
                <a:solidFill>
                  <a:schemeClr val="tx1">
                    <a:tint val="75000"/>
                  </a:schemeClr>
                </a:solidFill>
              </a:defRPr>
            </a:lvl7pPr>
            <a:lvl8pPr marL="2346853" indent="0">
              <a:buNone/>
              <a:defRPr sz="1027">
                <a:solidFill>
                  <a:schemeClr val="tx1">
                    <a:tint val="75000"/>
                  </a:schemeClr>
                </a:solidFill>
              </a:defRPr>
            </a:lvl8pPr>
            <a:lvl9pPr marL="2682118" indent="0">
              <a:buNone/>
              <a:defRPr sz="1027">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49" y="2322120"/>
            <a:ext cx="1154603" cy="37253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434544" y="2379037"/>
            <a:ext cx="497231" cy="267758"/>
          </a:xfrm>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1876145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9905" y="447040"/>
            <a:ext cx="5193149" cy="2123440"/>
          </a:xfrm>
        </p:spPr>
        <p:txBody>
          <a:bodyPr anchor="ctr">
            <a:normAutofit/>
          </a:bodyPr>
          <a:lstStyle>
            <a:lvl1pPr algn="l">
              <a:defRPr sz="352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053576" y="2570480"/>
            <a:ext cx="4805805" cy="279400"/>
          </a:xfrm>
        </p:spPr>
        <p:txBody>
          <a:bodyPr anchor="ctr">
            <a:noAutofit/>
          </a:bodyPr>
          <a:lstStyle>
            <a:lvl1pPr marL="0" indent="0">
              <a:buFontTx/>
              <a:buNone/>
              <a:defRPr sz="1173">
                <a:solidFill>
                  <a:schemeClr val="tx1">
                    <a:lumMod val="50000"/>
                    <a:lumOff val="50000"/>
                  </a:schemeClr>
                </a:solidFill>
              </a:defRPr>
            </a:lvl1pPr>
            <a:lvl2pPr marL="335265" indent="0">
              <a:buFontTx/>
              <a:buNone/>
              <a:defRPr/>
            </a:lvl2pPr>
            <a:lvl3pPr marL="670530" indent="0">
              <a:buFontTx/>
              <a:buNone/>
              <a:defRPr/>
            </a:lvl3pPr>
            <a:lvl4pPr marL="1005794" indent="0">
              <a:buFontTx/>
              <a:buNone/>
              <a:defRPr/>
            </a:lvl4pPr>
            <a:lvl5pPr marL="1341059" indent="0">
              <a:buFontTx/>
              <a:buNone/>
              <a:defRPr/>
            </a:lvl5pPr>
          </a:lstStyle>
          <a:p>
            <a:pPr lvl="0"/>
            <a:r>
              <a:rPr lang="en-US" smtClean="0"/>
              <a:t>Edit Master text styles</a:t>
            </a:r>
          </a:p>
        </p:txBody>
      </p:sp>
      <p:sp>
        <p:nvSpPr>
          <p:cNvPr id="3" name="Text Placeholder 2"/>
          <p:cNvSpPr>
            <a:spLocks noGrp="1"/>
          </p:cNvSpPr>
          <p:nvPr>
            <p:ph type="body" idx="1"/>
          </p:nvPr>
        </p:nvSpPr>
        <p:spPr>
          <a:xfrm>
            <a:off x="1651053" y="3192967"/>
            <a:ext cx="5603187" cy="1140967"/>
          </a:xfrm>
        </p:spPr>
        <p:txBody>
          <a:bodyPr anchor="ctr">
            <a:normAutofit/>
          </a:bodyPr>
          <a:lstStyle>
            <a:lvl1pPr marL="0" indent="0" algn="l">
              <a:buNone/>
              <a:defRPr sz="1320">
                <a:solidFill>
                  <a:schemeClr val="tx1">
                    <a:lumMod val="65000"/>
                    <a:lumOff val="35000"/>
                  </a:schemeClr>
                </a:solidFill>
              </a:defRPr>
            </a:lvl1pPr>
            <a:lvl2pPr marL="335265" indent="0">
              <a:buNone/>
              <a:defRPr sz="1320">
                <a:solidFill>
                  <a:schemeClr val="tx1">
                    <a:tint val="75000"/>
                  </a:schemeClr>
                </a:solidFill>
              </a:defRPr>
            </a:lvl2pPr>
            <a:lvl3pPr marL="670530" indent="0">
              <a:buNone/>
              <a:defRPr sz="1173">
                <a:solidFill>
                  <a:schemeClr val="tx1">
                    <a:tint val="75000"/>
                  </a:schemeClr>
                </a:solidFill>
              </a:defRPr>
            </a:lvl3pPr>
            <a:lvl4pPr marL="1005794" indent="0">
              <a:buNone/>
              <a:defRPr sz="1027">
                <a:solidFill>
                  <a:schemeClr val="tx1">
                    <a:tint val="75000"/>
                  </a:schemeClr>
                </a:solidFill>
              </a:defRPr>
            </a:lvl4pPr>
            <a:lvl5pPr marL="1341059" indent="0">
              <a:buNone/>
              <a:defRPr sz="1027">
                <a:solidFill>
                  <a:schemeClr val="tx1">
                    <a:tint val="75000"/>
                  </a:schemeClr>
                </a:solidFill>
              </a:defRPr>
            </a:lvl5pPr>
            <a:lvl6pPr marL="1676324" indent="0">
              <a:buNone/>
              <a:defRPr sz="1027">
                <a:solidFill>
                  <a:schemeClr val="tx1">
                    <a:tint val="75000"/>
                  </a:schemeClr>
                </a:solidFill>
              </a:defRPr>
            </a:lvl6pPr>
            <a:lvl7pPr marL="2011589" indent="0">
              <a:buNone/>
              <a:defRPr sz="1027">
                <a:solidFill>
                  <a:schemeClr val="tx1">
                    <a:tint val="75000"/>
                  </a:schemeClr>
                </a:solidFill>
              </a:defRPr>
            </a:lvl7pPr>
            <a:lvl8pPr marL="2346853" indent="0">
              <a:buNone/>
              <a:defRPr sz="1027">
                <a:solidFill>
                  <a:schemeClr val="tx1">
                    <a:tint val="75000"/>
                  </a:schemeClr>
                </a:solidFill>
              </a:defRPr>
            </a:lvl8pPr>
            <a:lvl9pPr marL="2682118" indent="0">
              <a:buNone/>
              <a:defRPr sz="1027">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49" y="2322120"/>
            <a:ext cx="1154603" cy="37253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434544" y="2379037"/>
            <a:ext cx="497231" cy="267758"/>
          </a:xfrm>
        </p:spPr>
        <p:txBody>
          <a:bodyPr/>
          <a:lstStyle/>
          <a:p>
            <a:fld id="{B6F15528-21DE-4FAA-801E-634DDDAF4B2B}" type="slidenum">
              <a:rPr lang="en-US" smtClean="0"/>
              <a:t>‹#›</a:t>
            </a:fld>
            <a:endParaRPr lang="en-US" dirty="0"/>
          </a:p>
        </p:txBody>
      </p:sp>
      <p:sp>
        <p:nvSpPr>
          <p:cNvPr id="14" name="TextBox 13"/>
          <p:cNvSpPr txBox="1"/>
          <p:nvPr/>
        </p:nvSpPr>
        <p:spPr>
          <a:xfrm>
            <a:off x="1537069" y="475204"/>
            <a:ext cx="388721" cy="428836"/>
          </a:xfrm>
          <a:prstGeom prst="rect">
            <a:avLst/>
          </a:prstGeom>
        </p:spPr>
        <p:txBody>
          <a:bodyPr vert="horz" lIns="67056" tIns="33528" rIns="67056" bIns="33528" rtlCol="0" anchor="ctr">
            <a:noAutofit/>
          </a:bodyPr>
          <a:lstStyle/>
          <a:p>
            <a:pPr lvl="0"/>
            <a:r>
              <a:rPr lang="en-US" sz="5866" baseline="0" dirty="0">
                <a:ln w="3175" cmpd="sng">
                  <a:noFill/>
                </a:ln>
                <a:solidFill>
                  <a:schemeClr val="accent1"/>
                </a:solidFill>
                <a:effectLst/>
                <a:latin typeface="Arial"/>
              </a:rPr>
              <a:t>“</a:t>
            </a:r>
          </a:p>
        </p:txBody>
      </p:sp>
      <p:sp>
        <p:nvSpPr>
          <p:cNvPr id="15" name="TextBox 14"/>
          <p:cNvSpPr txBox="1"/>
          <p:nvPr/>
        </p:nvSpPr>
        <p:spPr>
          <a:xfrm>
            <a:off x="6944104" y="2130558"/>
            <a:ext cx="388721" cy="428836"/>
          </a:xfrm>
          <a:prstGeom prst="rect">
            <a:avLst/>
          </a:prstGeom>
        </p:spPr>
        <p:txBody>
          <a:bodyPr vert="horz" lIns="67056" tIns="33528" rIns="67056" bIns="33528" rtlCol="0" anchor="ctr">
            <a:noAutofit/>
          </a:bodyPr>
          <a:lstStyle/>
          <a:p>
            <a:pPr lvl="0"/>
            <a:r>
              <a:rPr lang="en-US" sz="5866"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74694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651053" y="1788161"/>
            <a:ext cx="5603187" cy="1998220"/>
          </a:xfrm>
        </p:spPr>
        <p:txBody>
          <a:bodyPr anchor="b">
            <a:normAutofit/>
          </a:bodyPr>
          <a:lstStyle>
            <a:lvl1pPr algn="l">
              <a:defRPr sz="352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651053" y="3799840"/>
            <a:ext cx="5603187" cy="53505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9" y="3601151"/>
            <a:ext cx="1154603" cy="37253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434544" y="3654265"/>
            <a:ext cx="497231" cy="267758"/>
          </a:xfrm>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4205904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1859905" y="447040"/>
            <a:ext cx="5193149" cy="2123440"/>
          </a:xfrm>
        </p:spPr>
        <p:txBody>
          <a:bodyPr anchor="ctr">
            <a:normAutofit/>
          </a:bodyPr>
          <a:lstStyle>
            <a:lvl1pPr algn="l">
              <a:defRPr sz="352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651053" y="3185160"/>
            <a:ext cx="5685048" cy="614680"/>
          </a:xfrm>
        </p:spPr>
        <p:txBody>
          <a:bodyPr anchor="b">
            <a:noAutofit/>
          </a:bodyPr>
          <a:lstStyle>
            <a:lvl1pPr marL="0" indent="0">
              <a:buFontTx/>
              <a:buNone/>
              <a:defRPr sz="1760">
                <a:solidFill>
                  <a:schemeClr val="accent1"/>
                </a:solidFill>
              </a:defRPr>
            </a:lvl1pPr>
            <a:lvl2pPr marL="335265" indent="0">
              <a:buFontTx/>
              <a:buNone/>
              <a:defRPr/>
            </a:lvl2pPr>
            <a:lvl3pPr marL="670530" indent="0">
              <a:buFontTx/>
              <a:buNone/>
              <a:defRPr/>
            </a:lvl3pPr>
            <a:lvl4pPr marL="1005794" indent="0">
              <a:buFontTx/>
              <a:buNone/>
              <a:defRPr/>
            </a:lvl4pPr>
            <a:lvl5pPr marL="1341059"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651053" y="3799840"/>
            <a:ext cx="5685048" cy="53505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49" y="3601151"/>
            <a:ext cx="1154603" cy="37253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434544" y="3654265"/>
            <a:ext cx="497231" cy="267758"/>
          </a:xfrm>
        </p:spPr>
        <p:txBody>
          <a:bodyPr/>
          <a:lstStyle/>
          <a:p>
            <a:fld id="{B6F15528-21DE-4FAA-801E-634DDDAF4B2B}" type="slidenum">
              <a:rPr lang="en-US" smtClean="0"/>
              <a:t>‹#›</a:t>
            </a:fld>
            <a:endParaRPr lang="en-US" dirty="0"/>
          </a:p>
        </p:txBody>
      </p:sp>
      <p:sp>
        <p:nvSpPr>
          <p:cNvPr id="11" name="TextBox 10"/>
          <p:cNvSpPr txBox="1"/>
          <p:nvPr/>
        </p:nvSpPr>
        <p:spPr>
          <a:xfrm>
            <a:off x="1537069" y="475204"/>
            <a:ext cx="388721" cy="428836"/>
          </a:xfrm>
          <a:prstGeom prst="rect">
            <a:avLst/>
          </a:prstGeom>
        </p:spPr>
        <p:txBody>
          <a:bodyPr vert="horz" lIns="67056" tIns="33528" rIns="67056" bIns="33528" rtlCol="0" anchor="ctr">
            <a:noAutofit/>
          </a:bodyPr>
          <a:lstStyle/>
          <a:p>
            <a:pPr lvl="0"/>
            <a:r>
              <a:rPr lang="en-US" sz="5866" baseline="0" dirty="0">
                <a:ln w="3175" cmpd="sng">
                  <a:noFill/>
                </a:ln>
                <a:solidFill>
                  <a:schemeClr val="accent1"/>
                </a:solidFill>
                <a:effectLst/>
                <a:latin typeface="Arial"/>
              </a:rPr>
              <a:t>“</a:t>
            </a:r>
          </a:p>
        </p:txBody>
      </p:sp>
      <p:sp>
        <p:nvSpPr>
          <p:cNvPr id="12" name="TextBox 11"/>
          <p:cNvSpPr txBox="1"/>
          <p:nvPr/>
        </p:nvSpPr>
        <p:spPr>
          <a:xfrm>
            <a:off x="6944104" y="2130558"/>
            <a:ext cx="388721" cy="428836"/>
          </a:xfrm>
          <a:prstGeom prst="rect">
            <a:avLst/>
          </a:prstGeom>
        </p:spPr>
        <p:txBody>
          <a:bodyPr vert="horz" lIns="67056" tIns="33528" rIns="67056" bIns="33528" rtlCol="0" anchor="ctr">
            <a:noAutofit/>
          </a:bodyPr>
          <a:lstStyle/>
          <a:p>
            <a:pPr lvl="0"/>
            <a:r>
              <a:rPr lang="en-US" sz="5866"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83727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651054" y="460098"/>
            <a:ext cx="5603186" cy="2112015"/>
          </a:xfrm>
        </p:spPr>
        <p:txBody>
          <a:bodyPr anchor="ctr">
            <a:normAutofit/>
          </a:bodyPr>
          <a:lstStyle>
            <a:lvl1pPr algn="l">
              <a:defRPr sz="352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651053" y="3185160"/>
            <a:ext cx="5603187" cy="614680"/>
          </a:xfrm>
        </p:spPr>
        <p:txBody>
          <a:bodyPr anchor="b">
            <a:noAutofit/>
          </a:bodyPr>
          <a:lstStyle>
            <a:lvl1pPr marL="0" indent="0">
              <a:buFontTx/>
              <a:buNone/>
              <a:defRPr sz="1760">
                <a:solidFill>
                  <a:schemeClr val="accent1"/>
                </a:solidFill>
              </a:defRPr>
            </a:lvl1pPr>
            <a:lvl2pPr marL="335265" indent="0">
              <a:buFontTx/>
              <a:buNone/>
              <a:defRPr/>
            </a:lvl2pPr>
            <a:lvl3pPr marL="670530" indent="0">
              <a:buFontTx/>
              <a:buNone/>
              <a:defRPr/>
            </a:lvl3pPr>
            <a:lvl4pPr marL="1005794" indent="0">
              <a:buFontTx/>
              <a:buNone/>
              <a:defRPr/>
            </a:lvl4pPr>
            <a:lvl5pPr marL="1341059"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651053" y="3799840"/>
            <a:ext cx="5603187" cy="53505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9" y="3601151"/>
            <a:ext cx="1154603" cy="37253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434544" y="3654265"/>
            <a:ext cx="497231" cy="267758"/>
          </a:xfrm>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4181510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49" y="521543"/>
            <a:ext cx="1154603" cy="37253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211889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46755" y="460098"/>
            <a:ext cx="1407712" cy="3874799"/>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651054" y="460098"/>
            <a:ext cx="4008896" cy="38747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49" y="521543"/>
            <a:ext cx="1154603" cy="37253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1721564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53421" y="457681"/>
            <a:ext cx="5600819" cy="939319"/>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651053" y="1564640"/>
            <a:ext cx="5603187" cy="277025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49" y="521543"/>
            <a:ext cx="1154603" cy="37253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1130252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51053" y="1521345"/>
            <a:ext cx="5603187" cy="1077120"/>
          </a:xfrm>
        </p:spPr>
        <p:txBody>
          <a:bodyPr anchor="b"/>
          <a:lstStyle>
            <a:lvl1pPr algn="l">
              <a:defRPr sz="2933"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651053" y="2626360"/>
            <a:ext cx="5603187" cy="630960"/>
          </a:xfrm>
        </p:spPr>
        <p:txBody>
          <a:bodyPr anchor="t"/>
          <a:lstStyle>
            <a:lvl1pPr marL="0" indent="0" algn="l">
              <a:buNone/>
              <a:defRPr sz="1467">
                <a:solidFill>
                  <a:schemeClr val="tx1">
                    <a:lumMod val="65000"/>
                    <a:lumOff val="35000"/>
                  </a:schemeClr>
                </a:solidFill>
              </a:defRPr>
            </a:lvl1pPr>
            <a:lvl2pPr marL="335265" indent="0">
              <a:buNone/>
              <a:defRPr sz="1320">
                <a:solidFill>
                  <a:schemeClr val="tx1">
                    <a:tint val="75000"/>
                  </a:schemeClr>
                </a:solidFill>
              </a:defRPr>
            </a:lvl2pPr>
            <a:lvl3pPr marL="670530" indent="0">
              <a:buNone/>
              <a:defRPr sz="1173">
                <a:solidFill>
                  <a:schemeClr val="tx1">
                    <a:tint val="75000"/>
                  </a:schemeClr>
                </a:solidFill>
              </a:defRPr>
            </a:lvl3pPr>
            <a:lvl4pPr marL="1005794" indent="0">
              <a:buNone/>
              <a:defRPr sz="1027">
                <a:solidFill>
                  <a:schemeClr val="tx1">
                    <a:tint val="75000"/>
                  </a:schemeClr>
                </a:solidFill>
              </a:defRPr>
            </a:lvl4pPr>
            <a:lvl5pPr marL="1341059" indent="0">
              <a:buNone/>
              <a:defRPr sz="1027">
                <a:solidFill>
                  <a:schemeClr val="tx1">
                    <a:tint val="75000"/>
                  </a:schemeClr>
                </a:solidFill>
              </a:defRPr>
            </a:lvl5pPr>
            <a:lvl6pPr marL="1676324" indent="0">
              <a:buNone/>
              <a:defRPr sz="1027">
                <a:solidFill>
                  <a:schemeClr val="tx1">
                    <a:tint val="75000"/>
                  </a:schemeClr>
                </a:solidFill>
              </a:defRPr>
            </a:lvl6pPr>
            <a:lvl7pPr marL="2011589" indent="0">
              <a:buNone/>
              <a:defRPr sz="1027">
                <a:solidFill>
                  <a:schemeClr val="tx1">
                    <a:tint val="75000"/>
                  </a:schemeClr>
                </a:solidFill>
              </a:defRPr>
            </a:lvl7pPr>
            <a:lvl8pPr marL="2346853" indent="0">
              <a:buNone/>
              <a:defRPr sz="1027">
                <a:solidFill>
                  <a:schemeClr val="tx1">
                    <a:tint val="75000"/>
                  </a:schemeClr>
                </a:solidFill>
              </a:defRPr>
            </a:lvl8pPr>
            <a:lvl9pPr marL="2682118" indent="0">
              <a:buNone/>
              <a:defRPr sz="1027">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9" y="2322120"/>
            <a:ext cx="1154603" cy="37253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434544" y="2379037"/>
            <a:ext cx="497231" cy="267758"/>
          </a:xfrm>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4291134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651054" y="1566918"/>
            <a:ext cx="2717901" cy="276275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36711" y="1566918"/>
            <a:ext cx="2717529" cy="276275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9" y="521543"/>
            <a:ext cx="1154603" cy="37253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434544" y="577708"/>
            <a:ext cx="497231" cy="267758"/>
          </a:xfrm>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3970401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925549" y="1632859"/>
            <a:ext cx="2443407" cy="422592"/>
          </a:xfrm>
        </p:spPr>
        <p:txBody>
          <a:bodyPr anchor="b">
            <a:noAutofit/>
          </a:bodyPr>
          <a:lstStyle>
            <a:lvl1pPr marL="0" indent="0">
              <a:buNone/>
              <a:defRPr sz="1760" b="0"/>
            </a:lvl1pPr>
            <a:lvl2pPr marL="335265" indent="0">
              <a:buNone/>
              <a:defRPr sz="1467" b="1"/>
            </a:lvl2pPr>
            <a:lvl3pPr marL="670530" indent="0">
              <a:buNone/>
              <a:defRPr sz="1320" b="1"/>
            </a:lvl3pPr>
            <a:lvl4pPr marL="1005794" indent="0">
              <a:buNone/>
              <a:defRPr sz="1173" b="1"/>
            </a:lvl4pPr>
            <a:lvl5pPr marL="1341059" indent="0">
              <a:buNone/>
              <a:defRPr sz="1173" b="1"/>
            </a:lvl5pPr>
            <a:lvl6pPr marL="1676324" indent="0">
              <a:buNone/>
              <a:defRPr sz="1173" b="1"/>
            </a:lvl6pPr>
            <a:lvl7pPr marL="2011589" indent="0">
              <a:buNone/>
              <a:defRPr sz="1173" b="1"/>
            </a:lvl7pPr>
            <a:lvl8pPr marL="2346853" indent="0">
              <a:buNone/>
              <a:defRPr sz="1173" b="1"/>
            </a:lvl8pPr>
            <a:lvl9pPr marL="2682118" indent="0">
              <a:buNone/>
              <a:defRPr sz="1173" b="1"/>
            </a:lvl9pPr>
          </a:lstStyle>
          <a:p>
            <a:pPr lvl="0"/>
            <a:r>
              <a:rPr lang="en-US" smtClean="0"/>
              <a:t>Edit Master text styles</a:t>
            </a:r>
          </a:p>
        </p:txBody>
      </p:sp>
      <p:sp>
        <p:nvSpPr>
          <p:cNvPr id="4" name="Content Placeholder 3"/>
          <p:cNvSpPr>
            <a:spLocks noGrp="1"/>
          </p:cNvSpPr>
          <p:nvPr>
            <p:ph sz="half" idx="2"/>
          </p:nvPr>
        </p:nvSpPr>
        <p:spPr>
          <a:xfrm>
            <a:off x="1651053" y="2055451"/>
            <a:ext cx="2717902" cy="227751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07731" y="1630492"/>
            <a:ext cx="2442253" cy="422592"/>
          </a:xfrm>
        </p:spPr>
        <p:txBody>
          <a:bodyPr anchor="b">
            <a:noAutofit/>
          </a:bodyPr>
          <a:lstStyle>
            <a:lvl1pPr marL="0" indent="0">
              <a:buNone/>
              <a:defRPr sz="1760" b="0"/>
            </a:lvl1pPr>
            <a:lvl2pPr marL="335265" indent="0">
              <a:buNone/>
              <a:defRPr sz="1467" b="1"/>
            </a:lvl2pPr>
            <a:lvl3pPr marL="670530" indent="0">
              <a:buNone/>
              <a:defRPr sz="1320" b="1"/>
            </a:lvl3pPr>
            <a:lvl4pPr marL="1005794" indent="0">
              <a:buNone/>
              <a:defRPr sz="1173" b="1"/>
            </a:lvl4pPr>
            <a:lvl5pPr marL="1341059" indent="0">
              <a:buNone/>
              <a:defRPr sz="1173" b="1"/>
            </a:lvl5pPr>
            <a:lvl6pPr marL="1676324" indent="0">
              <a:buNone/>
              <a:defRPr sz="1173" b="1"/>
            </a:lvl6pPr>
            <a:lvl7pPr marL="2011589" indent="0">
              <a:buNone/>
              <a:defRPr sz="1173" b="1"/>
            </a:lvl7pPr>
            <a:lvl8pPr marL="2346853" indent="0">
              <a:buNone/>
              <a:defRPr sz="1173" b="1"/>
            </a:lvl8pPr>
            <a:lvl9pPr marL="2682118" indent="0">
              <a:buNone/>
              <a:defRPr sz="1173" b="1"/>
            </a:lvl9pPr>
          </a:lstStyle>
          <a:p>
            <a:pPr lvl="0"/>
            <a:r>
              <a:rPr lang="en-US" smtClean="0"/>
              <a:t>Edit Master text styles</a:t>
            </a:r>
          </a:p>
        </p:txBody>
      </p:sp>
      <p:sp>
        <p:nvSpPr>
          <p:cNvPr id="6" name="Content Placeholder 5"/>
          <p:cNvSpPr>
            <a:spLocks noGrp="1"/>
          </p:cNvSpPr>
          <p:nvPr>
            <p:ph sz="quarter" idx="4"/>
          </p:nvPr>
        </p:nvSpPr>
        <p:spPr>
          <a:xfrm>
            <a:off x="4533658" y="2053084"/>
            <a:ext cx="2716328" cy="227751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6/15/2021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49" y="521543"/>
            <a:ext cx="1154603" cy="37253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434544" y="577708"/>
            <a:ext cx="497231" cy="267758"/>
          </a:xfrm>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4185372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53420" y="457681"/>
            <a:ext cx="5600820" cy="939319"/>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6/15/2021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49" y="521543"/>
            <a:ext cx="1154603" cy="37253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181276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6/15/2021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9" y="521543"/>
            <a:ext cx="1154603" cy="37253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4207393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51053" y="327131"/>
            <a:ext cx="2235146" cy="715962"/>
          </a:xfrm>
        </p:spPr>
        <p:txBody>
          <a:bodyPr anchor="b"/>
          <a:lstStyle>
            <a:lvl1pPr algn="l">
              <a:defRPr sz="1467" b="0"/>
            </a:lvl1pPr>
          </a:lstStyle>
          <a:p>
            <a:r>
              <a:rPr lang="en-US" smtClean="0"/>
              <a:t>Click to edit Master title style</a:t>
            </a:r>
            <a:endParaRPr lang="en-US" dirty="0"/>
          </a:p>
        </p:txBody>
      </p:sp>
      <p:sp>
        <p:nvSpPr>
          <p:cNvPr id="3" name="Content Placeholder 2"/>
          <p:cNvSpPr>
            <a:spLocks noGrp="1"/>
          </p:cNvSpPr>
          <p:nvPr>
            <p:ph idx="1"/>
          </p:nvPr>
        </p:nvSpPr>
        <p:spPr>
          <a:xfrm>
            <a:off x="4031970" y="327132"/>
            <a:ext cx="3222270" cy="397097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651053" y="1172316"/>
            <a:ext cx="2235146" cy="3125786"/>
          </a:xfrm>
        </p:spPr>
        <p:txBody>
          <a:bodyPr/>
          <a:lstStyle>
            <a:lvl1pPr marL="0" indent="0">
              <a:buNone/>
              <a:defRPr sz="1027"/>
            </a:lvl1pPr>
            <a:lvl2pPr marL="335265" indent="0">
              <a:buNone/>
              <a:defRPr sz="880"/>
            </a:lvl2pPr>
            <a:lvl3pPr marL="670530" indent="0">
              <a:buNone/>
              <a:defRPr sz="733"/>
            </a:lvl3pPr>
            <a:lvl4pPr marL="1005794" indent="0">
              <a:buNone/>
              <a:defRPr sz="660"/>
            </a:lvl4pPr>
            <a:lvl5pPr marL="1341059" indent="0">
              <a:buNone/>
              <a:defRPr sz="660"/>
            </a:lvl5pPr>
            <a:lvl6pPr marL="1676324" indent="0">
              <a:buNone/>
              <a:defRPr sz="660"/>
            </a:lvl6pPr>
            <a:lvl7pPr marL="2011589" indent="0">
              <a:buNone/>
              <a:defRPr sz="660"/>
            </a:lvl7pPr>
            <a:lvl8pPr marL="2346853" indent="0">
              <a:buNone/>
              <a:defRPr sz="660"/>
            </a:lvl8pPr>
            <a:lvl9pPr marL="2682118" indent="0">
              <a:buNone/>
              <a:defRPr sz="66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9" y="521543"/>
            <a:ext cx="1154603" cy="37253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213329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51053" y="3520440"/>
            <a:ext cx="5603187" cy="415608"/>
          </a:xfrm>
        </p:spPr>
        <p:txBody>
          <a:bodyPr anchor="b">
            <a:normAutofit/>
          </a:bodyPr>
          <a:lstStyle>
            <a:lvl1pPr algn="l">
              <a:defRPr sz="176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651053" y="465641"/>
            <a:ext cx="5603187" cy="2826978"/>
          </a:xfrm>
        </p:spPr>
        <p:txBody>
          <a:bodyPr anchor="t">
            <a:normAutofit/>
          </a:bodyPr>
          <a:lstStyle>
            <a:lvl1pPr marL="0" indent="0" algn="ctr">
              <a:buNone/>
              <a:defRPr sz="1173"/>
            </a:lvl1pPr>
            <a:lvl2pPr marL="335265" indent="0">
              <a:buNone/>
              <a:defRPr sz="1173"/>
            </a:lvl2pPr>
            <a:lvl3pPr marL="670530" indent="0">
              <a:buNone/>
              <a:defRPr sz="1173"/>
            </a:lvl3pPr>
            <a:lvl4pPr marL="1005794" indent="0">
              <a:buNone/>
              <a:defRPr sz="1173"/>
            </a:lvl4pPr>
            <a:lvl5pPr marL="1341059" indent="0">
              <a:buNone/>
              <a:defRPr sz="1173"/>
            </a:lvl5pPr>
            <a:lvl6pPr marL="1676324" indent="0">
              <a:buNone/>
              <a:defRPr sz="1173"/>
            </a:lvl6pPr>
            <a:lvl7pPr marL="2011589" indent="0">
              <a:buNone/>
              <a:defRPr sz="1173"/>
            </a:lvl7pPr>
            <a:lvl8pPr marL="2346853" indent="0">
              <a:buNone/>
              <a:defRPr sz="1173"/>
            </a:lvl8pPr>
            <a:lvl9pPr marL="2682118" indent="0">
              <a:buNone/>
              <a:defRPr sz="1173"/>
            </a:lvl9pPr>
          </a:lstStyle>
          <a:p>
            <a:r>
              <a:rPr lang="en-US" dirty="0" smtClean="0"/>
              <a:t>Click icon to add picture</a:t>
            </a:r>
            <a:endParaRPr lang="en-US" dirty="0"/>
          </a:p>
        </p:txBody>
      </p:sp>
      <p:sp>
        <p:nvSpPr>
          <p:cNvPr id="4" name="Text Placeholder 3"/>
          <p:cNvSpPr>
            <a:spLocks noGrp="1"/>
          </p:cNvSpPr>
          <p:nvPr>
            <p:ph type="body" sz="half" idx="2"/>
          </p:nvPr>
        </p:nvSpPr>
        <p:spPr>
          <a:xfrm>
            <a:off x="1651053" y="3936048"/>
            <a:ext cx="5603187" cy="362055"/>
          </a:xfrm>
        </p:spPr>
        <p:txBody>
          <a:bodyPr>
            <a:normAutofit/>
          </a:bodyPr>
          <a:lstStyle>
            <a:lvl1pPr marL="0" indent="0">
              <a:buNone/>
              <a:defRPr sz="880"/>
            </a:lvl1pPr>
            <a:lvl2pPr marL="335265" indent="0">
              <a:buNone/>
              <a:defRPr sz="880"/>
            </a:lvl2pPr>
            <a:lvl3pPr marL="670530" indent="0">
              <a:buNone/>
              <a:defRPr sz="733"/>
            </a:lvl3pPr>
            <a:lvl4pPr marL="1005794" indent="0">
              <a:buNone/>
              <a:defRPr sz="660"/>
            </a:lvl4pPr>
            <a:lvl5pPr marL="1341059" indent="0">
              <a:buNone/>
              <a:defRPr sz="660"/>
            </a:lvl5pPr>
            <a:lvl6pPr marL="1676324" indent="0">
              <a:buNone/>
              <a:defRPr sz="660"/>
            </a:lvl6pPr>
            <a:lvl7pPr marL="2011589" indent="0">
              <a:buNone/>
              <a:defRPr sz="660"/>
            </a:lvl7pPr>
            <a:lvl8pPr marL="2346853" indent="0">
              <a:buNone/>
              <a:defRPr sz="660"/>
            </a:lvl8pPr>
            <a:lvl9pPr marL="2682118" indent="0">
              <a:buNone/>
              <a:defRPr sz="66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9" y="3601151"/>
            <a:ext cx="1154603" cy="37253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434544" y="3654265"/>
            <a:ext cx="497231" cy="267758"/>
          </a:xfrm>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2564570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11B5B9"/>
            </a:gs>
            <a:gs pos="0">
              <a:srgbClr val="8EB5BE"/>
            </a:gs>
          </a:gsLst>
          <a:path path="shape">
            <a:fillToRect l="50000" t="50000" r="50000" b="50000"/>
          </a:path>
          <a:tileRect/>
        </a:gradFill>
        <a:effectLst/>
      </p:bgPr>
    </p:bg>
    <p:spTree>
      <p:nvGrpSpPr>
        <p:cNvPr id="1" name=""/>
        <p:cNvGrpSpPr/>
        <p:nvPr/>
      </p:nvGrpSpPr>
      <p:grpSpPr>
        <a:xfrm>
          <a:off x="0" y="0"/>
          <a:ext cx="0" cy="0"/>
          <a:chOff x="0" y="0"/>
          <a:chExt cx="0" cy="0"/>
        </a:xfrm>
      </p:grpSpPr>
      <p:grpSp>
        <p:nvGrpSpPr>
          <p:cNvPr id="36" name="Group 35"/>
          <p:cNvGrpSpPr/>
          <p:nvPr/>
        </p:nvGrpSpPr>
        <p:grpSpPr>
          <a:xfrm>
            <a:off x="1" y="167640"/>
            <a:ext cx="1684020" cy="4868327"/>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17358" y="209"/>
            <a:ext cx="1659431" cy="5025510"/>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55448" cy="50292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653420" y="457681"/>
            <a:ext cx="5600820" cy="939319"/>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651053" y="1564640"/>
            <a:ext cx="5603187" cy="284988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606540" y="4499066"/>
            <a:ext cx="651423" cy="271459"/>
          </a:xfrm>
          <a:prstGeom prst="rect">
            <a:avLst/>
          </a:prstGeom>
        </p:spPr>
        <p:txBody>
          <a:bodyPr vert="horz" lIns="91440" tIns="45720" rIns="91440" bIns="45720" rtlCol="0" anchor="ctr"/>
          <a:lstStyle>
            <a:lvl1pPr algn="r">
              <a:defRPr sz="660">
                <a:solidFill>
                  <a:schemeClr val="tx1">
                    <a:tint val="75000"/>
                  </a:schemeClr>
                </a:solidFill>
              </a:defRPr>
            </a:lvl1pPr>
          </a:lstStyle>
          <a:p>
            <a:fld id="{1D8BD707-D9CF-40AE-B4C6-C98DA3205C09}" type="datetimeFigureOut">
              <a:rPr lang="en-US" smtClean="0"/>
              <a:t>6/15/2021</a:t>
            </a:fld>
            <a:endParaRPr lang="en-US" dirty="0"/>
          </a:p>
        </p:txBody>
      </p:sp>
      <p:sp>
        <p:nvSpPr>
          <p:cNvPr id="5" name="Footer Placeholder 4"/>
          <p:cNvSpPr>
            <a:spLocks noGrp="1"/>
          </p:cNvSpPr>
          <p:nvPr>
            <p:ph type="ftr" sz="quarter" idx="3"/>
          </p:nvPr>
        </p:nvSpPr>
        <p:spPr>
          <a:xfrm>
            <a:off x="1651053" y="4499594"/>
            <a:ext cx="4859015" cy="267758"/>
          </a:xfrm>
          <a:prstGeom prst="rect">
            <a:avLst/>
          </a:prstGeom>
        </p:spPr>
        <p:txBody>
          <a:bodyPr vert="horz" lIns="91440" tIns="45720" rIns="91440" bIns="45720" rtlCol="0" anchor="ctr"/>
          <a:lstStyle>
            <a:lvl1pPr algn="l">
              <a:defRPr sz="6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434544" y="577708"/>
            <a:ext cx="497231" cy="267758"/>
          </a:xfrm>
          <a:prstGeom prst="rect">
            <a:avLst/>
          </a:prstGeom>
        </p:spPr>
        <p:txBody>
          <a:bodyPr vert="horz" lIns="91440" tIns="45720" rIns="91440" bIns="45720" rtlCol="0" anchor="ctr"/>
          <a:lstStyle>
            <a:lvl1pPr algn="r">
              <a:defRPr sz="1467">
                <a:solidFill>
                  <a:srgbClr val="FEFFFF"/>
                </a:solidFill>
              </a:defRPr>
            </a:lvl1pPr>
          </a:lstStyle>
          <a:p>
            <a:fld id="{B6F15528-21DE-4FAA-801E-634DDDAF4B2B}" type="slidenum">
              <a:rPr lang="en-US" smtClean="0"/>
              <a:t>‹#›</a:t>
            </a:fld>
            <a:endParaRPr lang="en-US" dirty="0"/>
          </a:p>
        </p:txBody>
      </p:sp>
    </p:spTree>
    <p:extLst>
      <p:ext uri="{BB962C8B-B14F-4D97-AF65-F5344CB8AC3E}">
        <p14:creationId xmlns:p14="http://schemas.microsoft.com/office/powerpoint/2010/main" val="3948441893"/>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Lst>
  <p:txStyles>
    <p:titleStyle>
      <a:lvl1pPr algn="l" defTabSz="335265" rtl="0" eaLnBrk="1" latinLnBrk="0" hangingPunct="1">
        <a:spcBef>
          <a:spcPct val="0"/>
        </a:spcBef>
        <a:buNone/>
        <a:defRPr sz="264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1449" indent="-251449" algn="l" defTabSz="335265" rtl="0" eaLnBrk="1" latinLnBrk="0" hangingPunct="1">
        <a:spcBef>
          <a:spcPts val="733"/>
        </a:spcBef>
        <a:spcAft>
          <a:spcPts val="0"/>
        </a:spcAft>
        <a:buClr>
          <a:schemeClr val="accent1"/>
        </a:buClr>
        <a:buFont typeface="Wingdings 3" charset="2"/>
        <a:buChar char=""/>
        <a:defRPr sz="1320" kern="1200">
          <a:solidFill>
            <a:schemeClr val="tx1">
              <a:lumMod val="75000"/>
              <a:lumOff val="25000"/>
            </a:schemeClr>
          </a:solidFill>
          <a:latin typeface="+mn-lt"/>
          <a:ea typeface="+mn-ea"/>
          <a:cs typeface="+mn-cs"/>
        </a:defRPr>
      </a:lvl1pPr>
      <a:lvl2pPr marL="544805" indent="-209540" algn="l" defTabSz="335265" rtl="0" eaLnBrk="1" latinLnBrk="0" hangingPunct="1">
        <a:spcBef>
          <a:spcPts val="733"/>
        </a:spcBef>
        <a:spcAft>
          <a:spcPts val="0"/>
        </a:spcAft>
        <a:buClr>
          <a:schemeClr val="accent1"/>
        </a:buClr>
        <a:buFont typeface="Wingdings 3" charset="2"/>
        <a:buChar char=""/>
        <a:defRPr sz="1173" kern="1200">
          <a:solidFill>
            <a:schemeClr val="tx1">
              <a:lumMod val="75000"/>
              <a:lumOff val="25000"/>
            </a:schemeClr>
          </a:solidFill>
          <a:latin typeface="+mn-lt"/>
          <a:ea typeface="+mn-ea"/>
          <a:cs typeface="+mn-cs"/>
        </a:defRPr>
      </a:lvl2pPr>
      <a:lvl3pPr marL="838162" indent="-167632" algn="l" defTabSz="335265" rtl="0" eaLnBrk="1" latinLnBrk="0" hangingPunct="1">
        <a:spcBef>
          <a:spcPts val="733"/>
        </a:spcBef>
        <a:spcAft>
          <a:spcPts val="0"/>
        </a:spcAft>
        <a:buClr>
          <a:schemeClr val="accent1"/>
        </a:buClr>
        <a:buFont typeface="Wingdings 3" charset="2"/>
        <a:buChar char=""/>
        <a:defRPr sz="1027" kern="1200">
          <a:solidFill>
            <a:schemeClr val="tx1">
              <a:lumMod val="75000"/>
              <a:lumOff val="25000"/>
            </a:schemeClr>
          </a:solidFill>
          <a:latin typeface="+mn-lt"/>
          <a:ea typeface="+mn-ea"/>
          <a:cs typeface="+mn-cs"/>
        </a:defRPr>
      </a:lvl3pPr>
      <a:lvl4pPr marL="1173427" indent="-167632" algn="l" defTabSz="335265" rtl="0" eaLnBrk="1" latinLnBrk="0" hangingPunct="1">
        <a:spcBef>
          <a:spcPts val="733"/>
        </a:spcBef>
        <a:spcAft>
          <a:spcPts val="0"/>
        </a:spcAft>
        <a:buClr>
          <a:schemeClr val="accent1"/>
        </a:buClr>
        <a:buFont typeface="Wingdings 3" charset="2"/>
        <a:buChar char=""/>
        <a:defRPr sz="880" kern="1200">
          <a:solidFill>
            <a:schemeClr val="tx1">
              <a:lumMod val="75000"/>
              <a:lumOff val="25000"/>
            </a:schemeClr>
          </a:solidFill>
          <a:latin typeface="+mn-lt"/>
          <a:ea typeface="+mn-ea"/>
          <a:cs typeface="+mn-cs"/>
        </a:defRPr>
      </a:lvl4pPr>
      <a:lvl5pPr marL="1508691" indent="-167632" algn="l" defTabSz="335265" rtl="0" eaLnBrk="1" latinLnBrk="0" hangingPunct="1">
        <a:spcBef>
          <a:spcPts val="733"/>
        </a:spcBef>
        <a:spcAft>
          <a:spcPts val="0"/>
        </a:spcAft>
        <a:buClr>
          <a:schemeClr val="accent1"/>
        </a:buClr>
        <a:buFont typeface="Wingdings 3" charset="2"/>
        <a:buChar char=""/>
        <a:defRPr sz="880" kern="1200">
          <a:solidFill>
            <a:schemeClr val="tx1">
              <a:lumMod val="75000"/>
              <a:lumOff val="25000"/>
            </a:schemeClr>
          </a:solidFill>
          <a:latin typeface="+mn-lt"/>
          <a:ea typeface="+mn-ea"/>
          <a:cs typeface="+mn-cs"/>
        </a:defRPr>
      </a:lvl5pPr>
      <a:lvl6pPr marL="1843956" indent="-167632" algn="l" defTabSz="335265" rtl="0" eaLnBrk="1" latinLnBrk="0" hangingPunct="1">
        <a:spcBef>
          <a:spcPts val="733"/>
        </a:spcBef>
        <a:spcAft>
          <a:spcPts val="0"/>
        </a:spcAft>
        <a:buClr>
          <a:schemeClr val="accent1"/>
        </a:buClr>
        <a:buFont typeface="Wingdings 3" charset="2"/>
        <a:buChar char=""/>
        <a:defRPr sz="880" kern="1200">
          <a:solidFill>
            <a:schemeClr val="tx1">
              <a:lumMod val="75000"/>
              <a:lumOff val="25000"/>
            </a:schemeClr>
          </a:solidFill>
          <a:latin typeface="+mn-lt"/>
          <a:ea typeface="+mn-ea"/>
          <a:cs typeface="+mn-cs"/>
        </a:defRPr>
      </a:lvl6pPr>
      <a:lvl7pPr marL="2179221" indent="-167632" algn="l" defTabSz="335265" rtl="0" eaLnBrk="1" latinLnBrk="0" hangingPunct="1">
        <a:spcBef>
          <a:spcPts val="733"/>
        </a:spcBef>
        <a:spcAft>
          <a:spcPts val="0"/>
        </a:spcAft>
        <a:buClr>
          <a:schemeClr val="accent1"/>
        </a:buClr>
        <a:buFont typeface="Wingdings 3" charset="2"/>
        <a:buChar char=""/>
        <a:defRPr sz="880" kern="1200">
          <a:solidFill>
            <a:schemeClr val="tx1">
              <a:lumMod val="75000"/>
              <a:lumOff val="25000"/>
            </a:schemeClr>
          </a:solidFill>
          <a:latin typeface="+mn-lt"/>
          <a:ea typeface="+mn-ea"/>
          <a:cs typeface="+mn-cs"/>
        </a:defRPr>
      </a:lvl7pPr>
      <a:lvl8pPr marL="2514486" indent="-167632" algn="l" defTabSz="335265" rtl="0" eaLnBrk="1" latinLnBrk="0" hangingPunct="1">
        <a:spcBef>
          <a:spcPts val="733"/>
        </a:spcBef>
        <a:spcAft>
          <a:spcPts val="0"/>
        </a:spcAft>
        <a:buClr>
          <a:schemeClr val="accent1"/>
        </a:buClr>
        <a:buFont typeface="Wingdings 3" charset="2"/>
        <a:buChar char=""/>
        <a:defRPr sz="880" kern="1200">
          <a:solidFill>
            <a:schemeClr val="tx1">
              <a:lumMod val="75000"/>
              <a:lumOff val="25000"/>
            </a:schemeClr>
          </a:solidFill>
          <a:latin typeface="+mn-lt"/>
          <a:ea typeface="+mn-ea"/>
          <a:cs typeface="+mn-cs"/>
        </a:defRPr>
      </a:lvl8pPr>
      <a:lvl9pPr marL="2849750" indent="-167632" algn="l" defTabSz="335265" rtl="0" eaLnBrk="1" latinLnBrk="0" hangingPunct="1">
        <a:spcBef>
          <a:spcPts val="733"/>
        </a:spcBef>
        <a:spcAft>
          <a:spcPts val="0"/>
        </a:spcAft>
        <a:buClr>
          <a:schemeClr val="accent1"/>
        </a:buClr>
        <a:buFont typeface="Wingdings 3" charset="2"/>
        <a:buChar char=""/>
        <a:defRPr sz="880" kern="1200">
          <a:solidFill>
            <a:schemeClr val="tx1">
              <a:lumMod val="75000"/>
              <a:lumOff val="25000"/>
            </a:schemeClr>
          </a:solidFill>
          <a:latin typeface="+mn-lt"/>
          <a:ea typeface="+mn-ea"/>
          <a:cs typeface="+mn-cs"/>
        </a:defRPr>
      </a:lvl9pPr>
    </p:bodyStyle>
    <p:otherStyle>
      <a:defPPr>
        <a:defRPr lang="en-US"/>
      </a:defPPr>
      <a:lvl1pPr marL="0" algn="l" defTabSz="335265" rtl="0" eaLnBrk="1" latinLnBrk="0" hangingPunct="1">
        <a:defRPr sz="1320" kern="1200">
          <a:solidFill>
            <a:schemeClr val="tx1"/>
          </a:solidFill>
          <a:latin typeface="+mn-lt"/>
          <a:ea typeface="+mn-ea"/>
          <a:cs typeface="+mn-cs"/>
        </a:defRPr>
      </a:lvl1pPr>
      <a:lvl2pPr marL="335265" algn="l" defTabSz="335265" rtl="0" eaLnBrk="1" latinLnBrk="0" hangingPunct="1">
        <a:defRPr sz="1320" kern="1200">
          <a:solidFill>
            <a:schemeClr val="tx1"/>
          </a:solidFill>
          <a:latin typeface="+mn-lt"/>
          <a:ea typeface="+mn-ea"/>
          <a:cs typeface="+mn-cs"/>
        </a:defRPr>
      </a:lvl2pPr>
      <a:lvl3pPr marL="670530" algn="l" defTabSz="335265" rtl="0" eaLnBrk="1" latinLnBrk="0" hangingPunct="1">
        <a:defRPr sz="1320" kern="1200">
          <a:solidFill>
            <a:schemeClr val="tx1"/>
          </a:solidFill>
          <a:latin typeface="+mn-lt"/>
          <a:ea typeface="+mn-ea"/>
          <a:cs typeface="+mn-cs"/>
        </a:defRPr>
      </a:lvl3pPr>
      <a:lvl4pPr marL="1005794" algn="l" defTabSz="335265" rtl="0" eaLnBrk="1" latinLnBrk="0" hangingPunct="1">
        <a:defRPr sz="1320" kern="1200">
          <a:solidFill>
            <a:schemeClr val="tx1"/>
          </a:solidFill>
          <a:latin typeface="+mn-lt"/>
          <a:ea typeface="+mn-ea"/>
          <a:cs typeface="+mn-cs"/>
        </a:defRPr>
      </a:lvl4pPr>
      <a:lvl5pPr marL="1341059" algn="l" defTabSz="335265" rtl="0" eaLnBrk="1" latinLnBrk="0" hangingPunct="1">
        <a:defRPr sz="1320" kern="1200">
          <a:solidFill>
            <a:schemeClr val="tx1"/>
          </a:solidFill>
          <a:latin typeface="+mn-lt"/>
          <a:ea typeface="+mn-ea"/>
          <a:cs typeface="+mn-cs"/>
        </a:defRPr>
      </a:lvl5pPr>
      <a:lvl6pPr marL="1676324" algn="l" defTabSz="335265" rtl="0" eaLnBrk="1" latinLnBrk="0" hangingPunct="1">
        <a:defRPr sz="1320" kern="1200">
          <a:solidFill>
            <a:schemeClr val="tx1"/>
          </a:solidFill>
          <a:latin typeface="+mn-lt"/>
          <a:ea typeface="+mn-ea"/>
          <a:cs typeface="+mn-cs"/>
        </a:defRPr>
      </a:lvl6pPr>
      <a:lvl7pPr marL="2011589" algn="l" defTabSz="335265" rtl="0" eaLnBrk="1" latinLnBrk="0" hangingPunct="1">
        <a:defRPr sz="1320" kern="1200">
          <a:solidFill>
            <a:schemeClr val="tx1"/>
          </a:solidFill>
          <a:latin typeface="+mn-lt"/>
          <a:ea typeface="+mn-ea"/>
          <a:cs typeface="+mn-cs"/>
        </a:defRPr>
      </a:lvl7pPr>
      <a:lvl8pPr marL="2346853" algn="l" defTabSz="335265" rtl="0" eaLnBrk="1" latinLnBrk="0" hangingPunct="1">
        <a:defRPr sz="1320" kern="1200">
          <a:solidFill>
            <a:schemeClr val="tx1"/>
          </a:solidFill>
          <a:latin typeface="+mn-lt"/>
          <a:ea typeface="+mn-ea"/>
          <a:cs typeface="+mn-cs"/>
        </a:defRPr>
      </a:lvl8pPr>
      <a:lvl9pPr marL="2682118" algn="l" defTabSz="335265" rtl="0" eaLnBrk="1" latinLnBrk="0" hangingPunct="1">
        <a:defRPr sz="1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844803" y="1618233"/>
            <a:ext cx="2185670" cy="18415"/>
          </a:xfrm>
          <a:custGeom>
            <a:avLst/>
            <a:gdLst/>
            <a:ahLst/>
            <a:cxnLst/>
            <a:rect l="l" t="t" r="r" b="b"/>
            <a:pathLst>
              <a:path w="2185670" h="18414">
                <a:moveTo>
                  <a:pt x="0" y="18287"/>
                </a:moveTo>
                <a:lnTo>
                  <a:pt x="2185416" y="18287"/>
                </a:lnTo>
                <a:lnTo>
                  <a:pt x="2185416" y="0"/>
                </a:lnTo>
                <a:lnTo>
                  <a:pt x="0" y="0"/>
                </a:lnTo>
                <a:lnTo>
                  <a:pt x="0" y="18287"/>
                </a:lnTo>
                <a:close/>
              </a:path>
            </a:pathLst>
          </a:custGeom>
          <a:solidFill>
            <a:srgbClr val="FFFFFF">
              <a:alpha val="54998"/>
            </a:srgbClr>
          </a:solidFill>
        </p:spPr>
        <p:txBody>
          <a:bodyPr wrap="square" lIns="0" tIns="0" rIns="0" bIns="0" rtlCol="0"/>
          <a:lstStyle/>
          <a:p>
            <a:endParaRPr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9523" y="703632"/>
            <a:ext cx="1676400" cy="914601"/>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4282323" y="1877824"/>
            <a:ext cx="2590800" cy="707886"/>
          </a:xfrm>
          <a:prstGeom prst="rect">
            <a:avLst/>
          </a:prstGeom>
          <a:noFill/>
        </p:spPr>
        <p:txBody>
          <a:bodyPr wrap="square" rtlCol="0">
            <a:spAutoFit/>
          </a:bodyPr>
          <a:lstStyle/>
          <a:p>
            <a:pPr algn="ctr"/>
            <a:r>
              <a:rPr lang="en-US" sz="2000" dirty="0" smtClean="0"/>
              <a:t>Sauk County Adult </a:t>
            </a:r>
          </a:p>
          <a:p>
            <a:pPr algn="ctr"/>
            <a:r>
              <a:rPr lang="en-US" sz="2000" dirty="0" smtClean="0"/>
              <a:t>Treatment </a:t>
            </a:r>
            <a:r>
              <a:rPr lang="en-US" sz="2000" dirty="0" smtClean="0">
                <a:latin typeface="Maiandra GD" panose="020E0502030308020204" pitchFamily="34" charset="0"/>
              </a:rPr>
              <a:t>Court</a:t>
            </a:r>
            <a:endParaRPr lang="en-US" sz="2000" dirty="0">
              <a:latin typeface="Maiandra GD" panose="020E0502030308020204" pitchFamily="34" charset="0"/>
            </a:endParaRPr>
          </a:p>
        </p:txBody>
      </p:sp>
      <p:sp>
        <p:nvSpPr>
          <p:cNvPr id="8" name="TextBox 7"/>
          <p:cNvSpPr txBox="1"/>
          <p:nvPr/>
        </p:nvSpPr>
        <p:spPr>
          <a:xfrm>
            <a:off x="4593049" y="3450882"/>
            <a:ext cx="1969348" cy="646331"/>
          </a:xfrm>
          <a:prstGeom prst="rect">
            <a:avLst/>
          </a:prstGeom>
          <a:noFill/>
        </p:spPr>
        <p:txBody>
          <a:bodyPr wrap="square" rtlCol="0">
            <a:spAutoFit/>
          </a:bodyPr>
          <a:lstStyle/>
          <a:p>
            <a:pPr algn="ctr"/>
            <a:r>
              <a:rPr lang="en-US" dirty="0" smtClean="0">
                <a:latin typeface="Maiandra GD" panose="020E0502030308020204" pitchFamily="34" charset="0"/>
              </a:rPr>
              <a:t>Participant Handbook </a:t>
            </a:r>
            <a:endParaRPr lang="en-US" dirty="0">
              <a:latin typeface="Maiandra GD" panose="020E0502030308020204" pitchFamily="34" charset="0"/>
            </a:endParaRPr>
          </a:p>
        </p:txBody>
      </p:sp>
      <p:sp>
        <p:nvSpPr>
          <p:cNvPr id="10" name="TextBox 9"/>
          <p:cNvSpPr txBox="1"/>
          <p:nvPr/>
        </p:nvSpPr>
        <p:spPr>
          <a:xfrm>
            <a:off x="4551986" y="2667000"/>
            <a:ext cx="2051474" cy="584775"/>
          </a:xfrm>
          <a:prstGeom prst="rect">
            <a:avLst/>
          </a:prstGeom>
          <a:solidFill>
            <a:schemeClr val="bg1">
              <a:lumMod val="75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b="1" u="sng" dirty="0" smtClean="0">
                <a:latin typeface="Garamond" panose="02020404030301010803" pitchFamily="18" charset="0"/>
              </a:rPr>
              <a:t>Phase</a:t>
            </a:r>
            <a:r>
              <a:rPr lang="en-US" sz="2000" b="1" u="sng" dirty="0" smtClean="0">
                <a:latin typeface="Garamond" panose="02020404030301010803" pitchFamily="18" charset="0"/>
              </a:rPr>
              <a:t> </a:t>
            </a:r>
            <a:r>
              <a:rPr lang="en-US" sz="3200" b="1" u="sng" dirty="0">
                <a:latin typeface="Garamond" panose="02020404030301010803" pitchFamily="18" charset="0"/>
              </a:rPr>
              <a:t>1</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flipV="1">
            <a:off x="5033327" y="619009"/>
            <a:ext cx="1820545" cy="533400"/>
          </a:xfrm>
          <a:custGeom>
            <a:avLst/>
            <a:gdLst/>
            <a:ahLst/>
            <a:cxnLst/>
            <a:rect l="l" t="t" r="r" b="b"/>
            <a:pathLst>
              <a:path w="1820545">
                <a:moveTo>
                  <a:pt x="0" y="0"/>
                </a:moveTo>
                <a:lnTo>
                  <a:pt x="1820176" y="0"/>
                </a:lnTo>
              </a:path>
            </a:pathLst>
          </a:custGeom>
          <a:ln w="12700">
            <a:solidFill>
              <a:srgbClr val="231F20"/>
            </a:solidFill>
          </a:ln>
        </p:spPr>
        <p:txBody>
          <a:bodyPr wrap="square" lIns="0" tIns="0" rIns="0" bIns="0" rtlCol="0"/>
          <a:lstStyle/>
          <a:p>
            <a:endParaRPr dirty="0"/>
          </a:p>
        </p:txBody>
      </p:sp>
      <p:sp>
        <p:nvSpPr>
          <p:cNvPr id="5" name="object 5"/>
          <p:cNvSpPr/>
          <p:nvPr/>
        </p:nvSpPr>
        <p:spPr>
          <a:xfrm>
            <a:off x="0" y="0"/>
            <a:ext cx="3886200" cy="5029200"/>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chemeClr val="bg2">
              <a:alpha val="0"/>
            </a:schemeClr>
          </a:solidFill>
        </p:spPr>
        <p:txBody>
          <a:bodyPr wrap="square" lIns="0" tIns="0" rIns="0" bIns="0" rtlCol="0"/>
          <a:lstStyle/>
          <a:p>
            <a:endParaRPr dirty="0"/>
          </a:p>
        </p:txBody>
      </p:sp>
      <p:sp>
        <p:nvSpPr>
          <p:cNvPr id="6" name="object 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998"/>
            </a:srgbClr>
          </a:solidFill>
        </p:spPr>
        <p:txBody>
          <a:bodyPr wrap="square" lIns="0" tIns="0" rIns="0" bIns="0" rtlCol="0"/>
          <a:lstStyle/>
          <a:p>
            <a:endParaRPr dirty="0"/>
          </a:p>
        </p:txBody>
      </p:sp>
      <p:sp>
        <p:nvSpPr>
          <p:cNvPr id="7" name="object 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43998"/>
            </a:srgbClr>
          </a:solidFill>
        </p:spPr>
        <p:txBody>
          <a:bodyPr wrap="square" lIns="0" tIns="0" rIns="0" bIns="0" rtlCol="0"/>
          <a:lstStyle/>
          <a:p>
            <a:endParaRPr dirty="0"/>
          </a:p>
        </p:txBody>
      </p:sp>
      <p:sp>
        <p:nvSpPr>
          <p:cNvPr id="10" name="TextBox 9"/>
          <p:cNvSpPr txBox="1"/>
          <p:nvPr/>
        </p:nvSpPr>
        <p:spPr>
          <a:xfrm>
            <a:off x="4313725" y="2362200"/>
            <a:ext cx="3043395" cy="830997"/>
          </a:xfrm>
          <a:prstGeom prst="rect">
            <a:avLst/>
          </a:prstGeom>
          <a:noFill/>
        </p:spPr>
        <p:txBody>
          <a:bodyPr wrap="square" rtlCol="0">
            <a:spAutoFit/>
          </a:bodyPr>
          <a:lstStyle/>
          <a:p>
            <a:pPr algn="ctr"/>
            <a:r>
              <a:rPr lang="en-US" sz="2400" dirty="0" smtClean="0">
                <a:latin typeface="Garamond" panose="02020404030301010803" pitchFamily="18" charset="0"/>
              </a:rPr>
              <a:t>Appointment </a:t>
            </a:r>
          </a:p>
          <a:p>
            <a:pPr algn="ctr"/>
            <a:r>
              <a:rPr lang="en-US" sz="2400" dirty="0" smtClean="0">
                <a:latin typeface="Garamond" panose="02020404030301010803" pitchFamily="18" charset="0"/>
              </a:rPr>
              <a:t>Reminders</a:t>
            </a:r>
            <a:endParaRPr lang="en-US" sz="2400" dirty="0">
              <a:latin typeface="Garamond" panose="02020404030301010803" pitchFamily="18" charset="0"/>
            </a:endParaRPr>
          </a:p>
        </p:txBody>
      </p:sp>
      <p:sp>
        <p:nvSpPr>
          <p:cNvPr id="11" name="TextBox 10"/>
          <p:cNvSpPr txBox="1"/>
          <p:nvPr/>
        </p:nvSpPr>
        <p:spPr>
          <a:xfrm>
            <a:off x="4876800" y="762000"/>
            <a:ext cx="2133600" cy="461665"/>
          </a:xfrm>
          <a:prstGeom prst="rect">
            <a:avLst/>
          </a:prstGeom>
          <a:noFill/>
        </p:spPr>
        <p:txBody>
          <a:bodyPr wrap="square" rtlCol="0">
            <a:spAutoFit/>
          </a:bodyPr>
          <a:lstStyle/>
          <a:p>
            <a:r>
              <a:rPr lang="en-US" sz="2400" dirty="0" smtClean="0">
                <a:latin typeface="Garamond" panose="02020404030301010803" pitchFamily="18" charset="0"/>
              </a:rPr>
              <a:t>Phase 1: Chance</a:t>
            </a:r>
            <a:endParaRPr lang="en-US" sz="2400" dirty="0">
              <a:latin typeface="Garamond" panose="02020404030301010803" pitchFamily="18" charset="0"/>
            </a:endParaRPr>
          </a:p>
        </p:txBody>
      </p:sp>
      <p:sp>
        <p:nvSpPr>
          <p:cNvPr id="12" name="TextBox 11"/>
          <p:cNvSpPr txBox="1"/>
          <p:nvPr/>
        </p:nvSpPr>
        <p:spPr>
          <a:xfrm>
            <a:off x="988888" y="1531203"/>
            <a:ext cx="2667000" cy="1661993"/>
          </a:xfrm>
          <a:prstGeom prst="rect">
            <a:avLst/>
          </a:prstGeom>
          <a:noFill/>
        </p:spPr>
        <p:txBody>
          <a:bodyPr wrap="square" rtlCol="0">
            <a:spAutoFit/>
          </a:bodyPr>
          <a:lstStyle/>
          <a:p>
            <a:r>
              <a:rPr lang="en-US" dirty="0" smtClean="0"/>
              <a:t>“Will it be easy?</a:t>
            </a:r>
          </a:p>
          <a:p>
            <a:r>
              <a:rPr lang="en-US" dirty="0" smtClean="0"/>
              <a:t>No.</a:t>
            </a:r>
          </a:p>
          <a:p>
            <a:r>
              <a:rPr lang="en-US" dirty="0" smtClean="0"/>
              <a:t>Worth it? </a:t>
            </a:r>
          </a:p>
          <a:p>
            <a:r>
              <a:rPr lang="en-US" dirty="0" smtClean="0"/>
              <a:t>Absolutely.”</a:t>
            </a:r>
          </a:p>
          <a:p>
            <a:endParaRPr lang="en-US" dirty="0"/>
          </a:p>
          <a:p>
            <a:r>
              <a:rPr lang="en-US" sz="1200" dirty="0" smtClean="0"/>
              <a:t>- Unknown </a:t>
            </a:r>
            <a:endParaRPr 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65040912"/>
              </p:ext>
            </p:extLst>
          </p:nvPr>
        </p:nvGraphicFramePr>
        <p:xfrm>
          <a:off x="228600" y="342900"/>
          <a:ext cx="3314700" cy="4370428"/>
        </p:xfrm>
        <a:graphic>
          <a:graphicData uri="http://schemas.openxmlformats.org/drawingml/2006/table">
            <a:tbl>
              <a:tblPr firstRow="1" bandRow="1">
                <a:tableStyleId>{2D5ABB26-0587-4C30-8999-92F81FD0307C}</a:tableStyleId>
              </a:tblPr>
              <a:tblGrid>
                <a:gridCol w="591911">
                  <a:extLst>
                    <a:ext uri="{9D8B030D-6E8A-4147-A177-3AD203B41FA5}">
                      <a16:colId xmlns:a16="http://schemas.microsoft.com/office/drawing/2014/main" val="20000"/>
                    </a:ext>
                  </a:extLst>
                </a:gridCol>
                <a:gridCol w="1538968">
                  <a:extLst>
                    <a:ext uri="{9D8B030D-6E8A-4147-A177-3AD203B41FA5}">
                      <a16:colId xmlns:a16="http://schemas.microsoft.com/office/drawing/2014/main" val="20001"/>
                    </a:ext>
                  </a:extLst>
                </a:gridCol>
                <a:gridCol w="1183821">
                  <a:extLst>
                    <a:ext uri="{9D8B030D-6E8A-4147-A177-3AD203B41FA5}">
                      <a16:colId xmlns:a16="http://schemas.microsoft.com/office/drawing/2014/main" val="20002"/>
                    </a:ext>
                  </a:extLst>
                </a:gridCol>
              </a:tblGrid>
              <a:tr h="343420">
                <a:tc>
                  <a:txBody>
                    <a:bodyPr/>
                    <a:lstStyle/>
                    <a:p>
                      <a:pPr marL="147955">
                        <a:lnSpc>
                          <a:spcPct val="100000"/>
                        </a:lnSpc>
                        <a:spcBef>
                          <a:spcPts val="655"/>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318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ts val="1310"/>
                        </a:lnSpc>
                        <a:spcBef>
                          <a:spcPts val="105"/>
                        </a:spcBef>
                      </a:pPr>
                      <a:r>
                        <a:rPr sz="1100" b="1" spc="-5" dirty="0">
                          <a:solidFill>
                            <a:srgbClr val="231F20"/>
                          </a:solidFill>
                          <a:latin typeface="Times New Roman"/>
                          <a:cs typeface="Times New Roman"/>
                        </a:rPr>
                        <a:t>Meeting</a:t>
                      </a:r>
                      <a:endParaRPr sz="1100" dirty="0">
                        <a:latin typeface="Times New Roman"/>
                        <a:cs typeface="Times New Roman"/>
                      </a:endParaRPr>
                    </a:p>
                    <a:p>
                      <a:pPr algn="ctr">
                        <a:lnSpc>
                          <a:spcPts val="1070"/>
                        </a:lnSpc>
                      </a:pPr>
                      <a:r>
                        <a:rPr sz="900" b="1" i="1" spc="-15" dirty="0">
                          <a:solidFill>
                            <a:srgbClr val="231F20"/>
                          </a:solidFill>
                          <a:latin typeface="Times New Roman"/>
                          <a:cs typeface="Times New Roman"/>
                        </a:rPr>
                        <a:t>Name </a:t>
                      </a:r>
                      <a:r>
                        <a:rPr sz="900" b="1" i="1" spc="-5" dirty="0">
                          <a:solidFill>
                            <a:srgbClr val="231F20"/>
                          </a:solidFill>
                          <a:latin typeface="Times New Roman"/>
                          <a:cs typeface="Times New Roman"/>
                        </a:rPr>
                        <a:t>and</a:t>
                      </a:r>
                      <a:r>
                        <a:rPr sz="900" b="1" i="1" spc="40" dirty="0">
                          <a:solidFill>
                            <a:srgbClr val="231F20"/>
                          </a:solidFill>
                          <a:latin typeface="Times New Roman"/>
                          <a:cs typeface="Times New Roman"/>
                        </a:rPr>
                        <a:t> </a:t>
                      </a:r>
                      <a:r>
                        <a:rPr sz="900" b="1" i="1" spc="-20" dirty="0">
                          <a:solidFill>
                            <a:srgbClr val="231F20"/>
                          </a:solidFill>
                          <a:latin typeface="Times New Roman"/>
                          <a:cs typeface="Times New Roman"/>
                        </a:rPr>
                        <a:t>Location</a:t>
                      </a:r>
                      <a:endParaRPr sz="900" dirty="0">
                        <a:latin typeface="Times New Roman"/>
                        <a:cs typeface="Times New Roman"/>
                      </a:endParaRPr>
                    </a:p>
                  </a:txBody>
                  <a:tcPr marL="0" marR="0" marT="1333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320040" marR="291465" indent="-27940">
                        <a:lnSpc>
                          <a:spcPts val="1100"/>
                        </a:lnSpc>
                        <a:spcBef>
                          <a:spcPts val="285"/>
                        </a:spcBef>
                      </a:pPr>
                      <a:r>
                        <a:rPr lang="en-US" sz="900" b="1" spc="20" dirty="0" smtClean="0">
                          <a:solidFill>
                            <a:srgbClr val="231F20"/>
                          </a:solidFill>
                          <a:latin typeface="Book Antiqua"/>
                          <a:cs typeface="Book Antiqua"/>
                        </a:rPr>
                        <a:t>Approved</a:t>
                      </a:r>
                      <a:r>
                        <a:rPr lang="en-US" sz="900" b="1" spc="20" baseline="0" dirty="0" smtClean="0">
                          <a:solidFill>
                            <a:srgbClr val="231F20"/>
                          </a:solidFill>
                          <a:latin typeface="Book Antiqua"/>
                          <a:cs typeface="Book Antiqua"/>
                        </a:rPr>
                        <a:t> </a:t>
                      </a:r>
                      <a:r>
                        <a:rPr sz="900" b="1" spc="-60" dirty="0" smtClean="0">
                          <a:solidFill>
                            <a:srgbClr val="231F20"/>
                          </a:solidFill>
                          <a:latin typeface="Book Antiqua"/>
                          <a:cs typeface="Book Antiqua"/>
                        </a:rPr>
                        <a:t>Signature</a:t>
                      </a:r>
                      <a:endParaRPr sz="9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3"/>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5"/>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6"/>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7"/>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8"/>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9"/>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0"/>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1"/>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2"/>
                  </a:ext>
                </a:extLst>
              </a:tr>
            </a:tbl>
          </a:graphicData>
        </a:graphic>
      </p:graphicFrame>
      <p:graphicFrame>
        <p:nvGraphicFramePr>
          <p:cNvPr id="3" name="object 3"/>
          <p:cNvGraphicFramePr>
            <a:graphicFrameLocks noGrp="1"/>
          </p:cNvGraphicFramePr>
          <p:nvPr>
            <p:extLst>
              <p:ext uri="{D42A27DB-BD31-4B8C-83A1-F6EECF244321}">
                <p14:modId xmlns:p14="http://schemas.microsoft.com/office/powerpoint/2010/main" val="2922667284"/>
              </p:ext>
            </p:extLst>
          </p:nvPr>
        </p:nvGraphicFramePr>
        <p:xfrm>
          <a:off x="4229100" y="342900"/>
          <a:ext cx="3314700" cy="4370428"/>
        </p:xfrm>
        <a:graphic>
          <a:graphicData uri="http://schemas.openxmlformats.org/drawingml/2006/table">
            <a:tbl>
              <a:tblPr firstRow="1" bandRow="1">
                <a:tableStyleId>{2D5ABB26-0587-4C30-8999-92F81FD0307C}</a:tableStyleId>
              </a:tblPr>
              <a:tblGrid>
                <a:gridCol w="571500">
                  <a:extLst>
                    <a:ext uri="{9D8B030D-6E8A-4147-A177-3AD203B41FA5}">
                      <a16:colId xmlns:a16="http://schemas.microsoft.com/office/drawing/2014/main" val="20000"/>
                    </a:ext>
                  </a:extLst>
                </a:gridCol>
                <a:gridCol w="1485900">
                  <a:extLst>
                    <a:ext uri="{9D8B030D-6E8A-4147-A177-3AD203B41FA5}">
                      <a16:colId xmlns:a16="http://schemas.microsoft.com/office/drawing/2014/main" val="20001"/>
                    </a:ext>
                  </a:extLst>
                </a:gridCol>
                <a:gridCol w="1257300">
                  <a:extLst>
                    <a:ext uri="{9D8B030D-6E8A-4147-A177-3AD203B41FA5}">
                      <a16:colId xmlns:a16="http://schemas.microsoft.com/office/drawing/2014/main" val="20002"/>
                    </a:ext>
                  </a:extLst>
                </a:gridCol>
              </a:tblGrid>
              <a:tr h="343420">
                <a:tc>
                  <a:txBody>
                    <a:bodyPr/>
                    <a:lstStyle/>
                    <a:p>
                      <a:pPr marL="147955">
                        <a:lnSpc>
                          <a:spcPct val="100000"/>
                        </a:lnSpc>
                        <a:spcBef>
                          <a:spcPts val="655"/>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318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ts val="1310"/>
                        </a:lnSpc>
                        <a:spcBef>
                          <a:spcPts val="105"/>
                        </a:spcBef>
                      </a:pPr>
                      <a:r>
                        <a:rPr sz="1100" b="1" spc="-5" dirty="0">
                          <a:solidFill>
                            <a:srgbClr val="231F20"/>
                          </a:solidFill>
                          <a:latin typeface="Times New Roman"/>
                          <a:cs typeface="Times New Roman"/>
                        </a:rPr>
                        <a:t>Meeting</a:t>
                      </a:r>
                      <a:endParaRPr sz="1100" dirty="0">
                        <a:latin typeface="Times New Roman"/>
                        <a:cs typeface="Times New Roman"/>
                      </a:endParaRPr>
                    </a:p>
                    <a:p>
                      <a:pPr algn="ctr">
                        <a:lnSpc>
                          <a:spcPts val="1070"/>
                        </a:lnSpc>
                      </a:pPr>
                      <a:r>
                        <a:rPr sz="900" b="1" i="1" spc="-15" dirty="0">
                          <a:solidFill>
                            <a:srgbClr val="231F20"/>
                          </a:solidFill>
                          <a:latin typeface="Times New Roman"/>
                          <a:cs typeface="Times New Roman"/>
                        </a:rPr>
                        <a:t>Name </a:t>
                      </a:r>
                      <a:r>
                        <a:rPr sz="900" b="1" i="1" spc="-5" dirty="0">
                          <a:solidFill>
                            <a:srgbClr val="231F20"/>
                          </a:solidFill>
                          <a:latin typeface="Times New Roman"/>
                          <a:cs typeface="Times New Roman"/>
                        </a:rPr>
                        <a:t>and</a:t>
                      </a:r>
                      <a:r>
                        <a:rPr sz="900" b="1" i="1" spc="40" dirty="0">
                          <a:solidFill>
                            <a:srgbClr val="231F20"/>
                          </a:solidFill>
                          <a:latin typeface="Times New Roman"/>
                          <a:cs typeface="Times New Roman"/>
                        </a:rPr>
                        <a:t> </a:t>
                      </a:r>
                      <a:r>
                        <a:rPr sz="900" b="1" i="1" spc="-20" dirty="0">
                          <a:solidFill>
                            <a:srgbClr val="231F20"/>
                          </a:solidFill>
                          <a:latin typeface="Times New Roman"/>
                          <a:cs typeface="Times New Roman"/>
                        </a:rPr>
                        <a:t>Location</a:t>
                      </a:r>
                      <a:endParaRPr sz="900" dirty="0">
                        <a:latin typeface="Times New Roman"/>
                        <a:cs typeface="Times New Roman"/>
                      </a:endParaRPr>
                    </a:p>
                  </a:txBody>
                  <a:tcPr marL="0" marR="0" marT="1333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320040" marR="291465" indent="-27940">
                        <a:lnSpc>
                          <a:spcPts val="1100"/>
                        </a:lnSpc>
                        <a:spcBef>
                          <a:spcPts val="285"/>
                        </a:spcBef>
                      </a:pPr>
                      <a:r>
                        <a:rPr lang="en-US" sz="900" b="1" spc="20" dirty="0" smtClean="0">
                          <a:solidFill>
                            <a:srgbClr val="231F20"/>
                          </a:solidFill>
                          <a:latin typeface="Book Antiqua"/>
                          <a:cs typeface="Book Antiqua"/>
                        </a:rPr>
                        <a:t>Approved </a:t>
                      </a:r>
                      <a:r>
                        <a:rPr sz="900" b="1" spc="-60" dirty="0" smtClean="0">
                          <a:solidFill>
                            <a:srgbClr val="231F20"/>
                          </a:solidFill>
                          <a:latin typeface="Book Antiqua"/>
                          <a:cs typeface="Book Antiqua"/>
                        </a:rPr>
                        <a:t>Signature</a:t>
                      </a:r>
                      <a:endParaRPr sz="9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3"/>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5"/>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6"/>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7"/>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8"/>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9"/>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0"/>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1"/>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2"/>
                  </a:ext>
                </a:extLst>
              </a:tr>
            </a:tbl>
          </a:graphicData>
        </a:graphic>
      </p:graphicFrame>
      <p:sp>
        <p:nvSpPr>
          <p:cNvPr id="4" name="object 4"/>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5" name="object 5"/>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09218" y="1671637"/>
            <a:ext cx="1110740" cy="2105977"/>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chemeClr val="bg2">
              <a:alpha val="0"/>
            </a:schemeClr>
          </a:solidFill>
        </p:spPr>
        <p:txBody>
          <a:bodyPr wrap="square" lIns="0" tIns="0" rIns="0" bIns="0" rtlCol="0"/>
          <a:lstStyle/>
          <a:p>
            <a:endParaRPr dirty="0"/>
          </a:p>
        </p:txBody>
      </p:sp>
      <p:sp>
        <p:nvSpPr>
          <p:cNvPr id="5" name="object 5"/>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6" name="object 6"/>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
        <p:nvSpPr>
          <p:cNvPr id="8" name="TextBox 7"/>
          <p:cNvSpPr txBox="1"/>
          <p:nvPr/>
        </p:nvSpPr>
        <p:spPr>
          <a:xfrm>
            <a:off x="4953000" y="762000"/>
            <a:ext cx="2133600" cy="381000"/>
          </a:xfrm>
          <a:prstGeom prst="rect">
            <a:avLst/>
          </a:prstGeom>
          <a:noFill/>
        </p:spPr>
        <p:txBody>
          <a:bodyPr wrap="square" rtlCol="0">
            <a:spAutoFit/>
          </a:bodyPr>
          <a:lstStyle/>
          <a:p>
            <a:r>
              <a:rPr lang="en-US" u="sng" dirty="0" smtClean="0"/>
              <a:t>Phase 1: Chance</a:t>
            </a:r>
            <a:endParaRPr lang="en-US" u="sng" dirty="0"/>
          </a:p>
        </p:txBody>
      </p:sp>
      <p:sp>
        <p:nvSpPr>
          <p:cNvPr id="9" name="TextBox 8"/>
          <p:cNvSpPr txBox="1"/>
          <p:nvPr/>
        </p:nvSpPr>
        <p:spPr>
          <a:xfrm>
            <a:off x="5029200" y="2329934"/>
            <a:ext cx="1905000" cy="369332"/>
          </a:xfrm>
          <a:prstGeom prst="rect">
            <a:avLst/>
          </a:prstGeom>
          <a:noFill/>
        </p:spPr>
        <p:txBody>
          <a:bodyPr wrap="square" rtlCol="0">
            <a:spAutoFit/>
          </a:bodyPr>
          <a:lstStyle/>
          <a:p>
            <a:pPr algn="ctr"/>
            <a:r>
              <a:rPr lang="en-US" dirty="0" smtClean="0"/>
              <a:t>Program Rules</a:t>
            </a:r>
            <a:endParaRPr lang="en-US" dirty="0"/>
          </a:p>
        </p:txBody>
      </p:sp>
      <p:pic>
        <p:nvPicPr>
          <p:cNvPr id="2050" name="Picture 3"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981" y="1676400"/>
            <a:ext cx="2784038" cy="159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86200" y="0"/>
            <a:ext cx="0" cy="5029200"/>
          </a:xfrm>
          <a:custGeom>
            <a:avLst/>
            <a:gdLst/>
            <a:ahLst/>
            <a:cxnLst/>
            <a:rect l="l" t="t" r="r" b="b"/>
            <a:pathLst>
              <a:path h="5029200">
                <a:moveTo>
                  <a:pt x="0" y="0"/>
                </a:moveTo>
                <a:lnTo>
                  <a:pt x="0" y="5029200"/>
                </a:lnTo>
              </a:path>
            </a:pathLst>
          </a:custGeom>
          <a:ln w="5080">
            <a:solidFill>
              <a:srgbClr val="CDCFD0"/>
            </a:solidFill>
          </a:ln>
        </p:spPr>
        <p:txBody>
          <a:bodyPr wrap="square" lIns="0" tIns="0" rIns="0" bIns="0" rtlCol="0"/>
          <a:lstStyle/>
          <a:p>
            <a:endParaRPr dirty="0"/>
          </a:p>
        </p:txBody>
      </p:sp>
      <p:sp>
        <p:nvSpPr>
          <p:cNvPr id="4" name="object 4"/>
          <p:cNvSpPr txBox="1"/>
          <p:nvPr/>
        </p:nvSpPr>
        <p:spPr>
          <a:xfrm>
            <a:off x="294532" y="533400"/>
            <a:ext cx="3060700" cy="4703211"/>
          </a:xfrm>
          <a:prstGeom prst="rect">
            <a:avLst/>
          </a:prstGeom>
        </p:spPr>
        <p:txBody>
          <a:bodyPr vert="horz" wrap="square" lIns="0" tIns="100965" rIns="0" bIns="0" rtlCol="0">
            <a:spAutoFit/>
          </a:bodyPr>
          <a:lstStyle/>
          <a:p>
            <a:pPr marL="12700">
              <a:lnSpc>
                <a:spcPct val="100000"/>
              </a:lnSpc>
              <a:spcBef>
                <a:spcPts val="795"/>
              </a:spcBef>
            </a:pPr>
            <a:r>
              <a:rPr sz="1200" b="1" u="sng" spc="-45" dirty="0">
                <a:solidFill>
                  <a:srgbClr val="231F20"/>
                </a:solidFill>
                <a:latin typeface="Times New Roman"/>
                <a:cs typeface="Times New Roman"/>
              </a:rPr>
              <a:t>Program</a:t>
            </a:r>
            <a:r>
              <a:rPr sz="1200" b="1" u="sng" spc="5" dirty="0">
                <a:solidFill>
                  <a:srgbClr val="231F20"/>
                </a:solidFill>
                <a:latin typeface="Times New Roman"/>
                <a:cs typeface="Times New Roman"/>
              </a:rPr>
              <a:t> </a:t>
            </a:r>
            <a:r>
              <a:rPr sz="1200" b="1" u="sng" spc="-30" dirty="0">
                <a:solidFill>
                  <a:srgbClr val="231F20"/>
                </a:solidFill>
                <a:latin typeface="Times New Roman"/>
                <a:cs typeface="Times New Roman"/>
              </a:rPr>
              <a:t>Rules</a:t>
            </a:r>
            <a:endParaRPr sz="1200" u="sng" dirty="0">
              <a:latin typeface="Times New Roman"/>
              <a:cs typeface="Times New Roman"/>
            </a:endParaRPr>
          </a:p>
          <a:p>
            <a:pPr marL="144145" marR="5080" indent="-132080">
              <a:buFont typeface="Times New Roman"/>
              <a:buAutoNum type="arabicPeriod"/>
              <a:tabLst>
                <a:tab pos="144780" algn="l"/>
              </a:tabLst>
            </a:pPr>
            <a:endParaRPr lang="en-US" sz="1000" dirty="0">
              <a:solidFill>
                <a:srgbClr val="231F20"/>
              </a:solidFill>
              <a:latin typeface="Garamond" panose="02020404030301010803" pitchFamily="18" charset="0"/>
              <a:cs typeface="Garamond"/>
            </a:endParaRPr>
          </a:p>
          <a:p>
            <a:r>
              <a:rPr lang="en-US" sz="900" dirty="0" smtClean="0">
                <a:latin typeface="Garamond" panose="02020404030301010803" pitchFamily="18" charset="0"/>
              </a:rPr>
              <a:t>1. I </a:t>
            </a:r>
            <a:r>
              <a:rPr lang="en-US" sz="900" dirty="0">
                <a:latin typeface="Garamond" panose="02020404030301010803" pitchFamily="18" charset="0"/>
              </a:rPr>
              <a:t>understand honesty and truthfulness are essential to my recovery and success.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2. I will keep my probation agent and case coordinator aware of any change of address or phone number within 24 hours.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3. I knowingly acknowledge I am responsible for any substance I place in my body.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4. I will not purchase, possess or consume alcohol, including non-alcoholic imitations, or any controlled substance, including prescription medication not prescribed for me.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5. I will not use legal imitations, stimulants, herbal treatments, supplements, over the counter medications or mood altering chemicals without approval</a:t>
            </a:r>
            <a:r>
              <a:rPr lang="en-US" sz="900" dirty="0" smtClean="0">
                <a:latin typeface="Garamond" panose="02020404030301010803" pitchFamily="18" charset="0"/>
              </a:rPr>
              <a:t>.</a:t>
            </a:r>
          </a:p>
          <a:p>
            <a:endParaRPr lang="en-US" sz="900" dirty="0">
              <a:latin typeface="Garamond" panose="02020404030301010803" pitchFamily="18" charset="0"/>
            </a:endParaRPr>
          </a:p>
          <a:p>
            <a:r>
              <a:rPr lang="en-US" sz="900" dirty="0">
                <a:latin typeface="Garamond" panose="02020404030301010803" pitchFamily="18" charset="0"/>
              </a:rPr>
              <a:t>6. I will only take prescribed medications that are prescribed to me. I will tell my provider that I have a history of addiction and/or mental illness.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7. I will bring all prescribed medications to </a:t>
            </a:r>
            <a:r>
              <a:rPr lang="en-US" sz="900" dirty="0" smtClean="0">
                <a:latin typeface="Garamond" panose="02020404030301010803" pitchFamily="18" charset="0"/>
              </a:rPr>
              <a:t>case management.</a:t>
            </a:r>
          </a:p>
          <a:p>
            <a:endParaRPr lang="en-US" sz="900" dirty="0">
              <a:latin typeface="Garamond" panose="02020404030301010803" pitchFamily="18" charset="0"/>
            </a:endParaRPr>
          </a:p>
          <a:p>
            <a:r>
              <a:rPr lang="en-US" sz="900" dirty="0">
                <a:solidFill>
                  <a:srgbClr val="000000"/>
                </a:solidFill>
                <a:latin typeface="Garamond" panose="02020404030301010803" pitchFamily="18" charset="0"/>
                <a:ea typeface="Calibri" panose="020F0502020204030204" pitchFamily="34" charset="0"/>
              </a:rPr>
              <a:t>8. I will notify my Case Coordinator of any medication changes or new medications prescribed to me. </a:t>
            </a:r>
          </a:p>
          <a:p>
            <a:endParaRPr lang="en-US" sz="900" dirty="0" smtClean="0">
              <a:latin typeface="Garamond" panose="02020404030301010803" pitchFamily="18" charset="0"/>
            </a:endParaRPr>
          </a:p>
          <a:p>
            <a:r>
              <a:rPr lang="en-US" sz="900" dirty="0">
                <a:solidFill>
                  <a:srgbClr val="000000"/>
                </a:solidFill>
                <a:latin typeface="Garamond" panose="02020404030301010803" pitchFamily="18" charset="0"/>
                <a:ea typeface="Calibri" panose="020F0502020204030204" pitchFamily="34" charset="0"/>
              </a:rPr>
              <a:t>9. I will have no more than </a:t>
            </a:r>
            <a:r>
              <a:rPr lang="en-US" sz="900" b="1" dirty="0">
                <a:solidFill>
                  <a:srgbClr val="000000"/>
                </a:solidFill>
                <a:latin typeface="Garamond" panose="02020404030301010803" pitchFamily="18" charset="0"/>
                <a:ea typeface="Calibri" panose="020F0502020204030204" pitchFamily="34" charset="0"/>
              </a:rPr>
              <a:t>ONE</a:t>
            </a:r>
            <a:r>
              <a:rPr lang="en-US" sz="900" dirty="0">
                <a:solidFill>
                  <a:srgbClr val="000000"/>
                </a:solidFill>
                <a:latin typeface="Garamond" panose="02020404030301010803" pitchFamily="18" charset="0"/>
                <a:ea typeface="Calibri" panose="020F0502020204030204" pitchFamily="34" charset="0"/>
              </a:rPr>
              <a:t> primary medical provider, except in the case of a medical emergency.</a:t>
            </a:r>
          </a:p>
          <a:p>
            <a:endParaRPr lang="en-US" sz="900" dirty="0">
              <a:latin typeface="Garamond" panose="02020404030301010803" pitchFamily="18" charset="0"/>
            </a:endParaRPr>
          </a:p>
          <a:p>
            <a:pPr marL="12065" marR="5080">
              <a:lnSpc>
                <a:spcPct val="100000"/>
              </a:lnSpc>
              <a:spcBef>
                <a:spcPts val="575"/>
              </a:spcBef>
              <a:tabLst>
                <a:tab pos="144780" algn="l"/>
              </a:tabLst>
            </a:pPr>
            <a:endParaRPr sz="1100" dirty="0">
              <a:latin typeface="Garamond"/>
              <a:cs typeface="Garamond"/>
            </a:endParaRPr>
          </a:p>
        </p:txBody>
      </p:sp>
      <p:sp>
        <p:nvSpPr>
          <p:cNvPr id="5" name="object 5"/>
          <p:cNvSpPr/>
          <p:nvPr/>
        </p:nvSpPr>
        <p:spPr>
          <a:xfrm>
            <a:off x="330200" y="457200"/>
            <a:ext cx="7086600" cy="0"/>
          </a:xfrm>
          <a:custGeom>
            <a:avLst/>
            <a:gdLst/>
            <a:ahLst/>
            <a:cxnLst/>
            <a:rect l="l" t="t" r="r" b="b"/>
            <a:pathLst>
              <a:path w="7086600">
                <a:moveTo>
                  <a:pt x="0" y="0"/>
                </a:moveTo>
                <a:lnTo>
                  <a:pt x="7086600" y="0"/>
                </a:lnTo>
              </a:path>
            </a:pathLst>
          </a:custGeom>
          <a:ln w="12700">
            <a:solidFill>
              <a:srgbClr val="231F20"/>
            </a:solidFill>
          </a:ln>
        </p:spPr>
        <p:txBody>
          <a:bodyPr wrap="square" lIns="0" tIns="0" rIns="0" bIns="0" rtlCol="0"/>
          <a:lstStyle/>
          <a:p>
            <a:endParaRPr dirty="0"/>
          </a:p>
        </p:txBody>
      </p:sp>
      <p:sp>
        <p:nvSpPr>
          <p:cNvPr id="7" name="object 7"/>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8" name="object 8"/>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
        <p:nvSpPr>
          <p:cNvPr id="6" name="Rectangle 5"/>
          <p:cNvSpPr/>
          <p:nvPr/>
        </p:nvSpPr>
        <p:spPr>
          <a:xfrm>
            <a:off x="4267201" y="640404"/>
            <a:ext cx="3276600" cy="3985706"/>
          </a:xfrm>
          <a:prstGeom prst="rect">
            <a:avLst/>
          </a:prstGeom>
        </p:spPr>
        <p:txBody>
          <a:bodyPr wrap="square">
            <a:spAutoFit/>
          </a:bodyPr>
          <a:lstStyle/>
          <a:p>
            <a:r>
              <a:rPr lang="en-US" sz="900" dirty="0" smtClean="0">
                <a:solidFill>
                  <a:srgbClr val="000000"/>
                </a:solidFill>
                <a:latin typeface="Garamond" panose="02020404030301010803" pitchFamily="18" charset="0"/>
                <a:ea typeface="Calibri" panose="020F0502020204030204" pitchFamily="34" charset="0"/>
              </a:rPr>
              <a:t>10. I </a:t>
            </a:r>
            <a:r>
              <a:rPr lang="en-US" sz="900" dirty="0">
                <a:solidFill>
                  <a:srgbClr val="000000"/>
                </a:solidFill>
                <a:latin typeface="Garamond" panose="02020404030301010803" pitchFamily="18" charset="0"/>
                <a:ea typeface="Calibri" panose="020F0502020204030204" pitchFamily="34" charset="0"/>
              </a:rPr>
              <a:t>will only use one pharmacy and one hospital/clinic unless otherwise approved by my case coordinator. </a:t>
            </a:r>
            <a:endParaRPr lang="en-US" sz="900" dirty="0" smtClean="0">
              <a:solidFill>
                <a:srgbClr val="000000"/>
              </a:solidFill>
              <a:latin typeface="Garamond" panose="02020404030301010803" pitchFamily="18" charset="0"/>
              <a:ea typeface="Calibri" panose="020F0502020204030204" pitchFamily="34" charset="0"/>
            </a:endParaRPr>
          </a:p>
          <a:p>
            <a:pPr marL="228600" indent="-228600">
              <a:buAutoNum type="arabicPeriod" startAt="10"/>
            </a:pPr>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11. I will tell any law enforcement that I have contact with that I am a participant in Treatment Court.  </a:t>
            </a:r>
          </a:p>
          <a:p>
            <a:pPr marL="228600" indent="-228600">
              <a:buAutoNum type="alphaLcParenR"/>
            </a:pPr>
            <a:r>
              <a:rPr lang="en-US" sz="900" dirty="0" smtClean="0">
                <a:solidFill>
                  <a:srgbClr val="000000"/>
                </a:solidFill>
                <a:latin typeface="Garamond" panose="02020404030301010803" pitchFamily="18" charset="0"/>
                <a:ea typeface="Calibri" panose="020F0502020204030204" pitchFamily="34" charset="0"/>
              </a:rPr>
              <a:t>I </a:t>
            </a:r>
            <a:r>
              <a:rPr lang="en-US" sz="900" dirty="0">
                <a:solidFill>
                  <a:srgbClr val="000000"/>
                </a:solidFill>
                <a:latin typeface="Garamond" panose="02020404030301010803" pitchFamily="18" charset="0"/>
                <a:ea typeface="Calibri" panose="020F0502020204030204" pitchFamily="34" charset="0"/>
              </a:rPr>
              <a:t>will tell my probation agent and case coordinator about any law enforcement contact within one hour</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12. I will not threaten or harm others or myself</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13. I will not provide or encourage the use of alcohol or other illegal/controlled substances to other participants</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14. I will focus on myself and my sobriety</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15. I will hang out with positive </a:t>
            </a:r>
            <a:r>
              <a:rPr lang="en-US" sz="900" dirty="0" smtClean="0">
                <a:solidFill>
                  <a:srgbClr val="000000"/>
                </a:solidFill>
                <a:latin typeface="Garamond" panose="02020404030301010803" pitchFamily="18" charset="0"/>
                <a:ea typeface="Calibri" panose="020F0502020204030204" pitchFamily="34" charset="0"/>
              </a:rPr>
              <a:t>people that are approved through the Treatment Court Team.</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latin typeface="Garamond" panose="02020404030301010803" pitchFamily="18" charset="0"/>
              </a:rPr>
              <a:t>16. I will stay in Sauk County unless approved to leave</a:t>
            </a:r>
            <a:r>
              <a:rPr lang="en-US" sz="900" dirty="0" smtClean="0">
                <a:latin typeface="Garamond" panose="02020404030301010803" pitchFamily="18" charset="0"/>
              </a:rPr>
              <a:t>.</a:t>
            </a:r>
          </a:p>
          <a:p>
            <a:endParaRPr lang="en-US" sz="900" dirty="0">
              <a:latin typeface="Garamond" panose="02020404030301010803" pitchFamily="18" charset="0"/>
            </a:endParaRPr>
          </a:p>
          <a:p>
            <a:r>
              <a:rPr lang="en-US" sz="900" dirty="0">
                <a:latin typeface="Garamond" panose="02020404030301010803" pitchFamily="18" charset="0"/>
              </a:rPr>
              <a:t>17. I agree to random home visits and searches.</a:t>
            </a:r>
          </a:p>
          <a:p>
            <a:endParaRPr lang="en-US" sz="1000" dirty="0" smtClean="0">
              <a:solidFill>
                <a:srgbClr val="000000"/>
              </a:solidFill>
              <a:latin typeface="Garamond" panose="02020404030301010803" pitchFamily="18" charset="0"/>
              <a:ea typeface="Calibri" panose="020F0502020204030204" pitchFamily="34" charset="0"/>
            </a:endParaRPr>
          </a:p>
          <a:p>
            <a:r>
              <a:rPr lang="en-US" sz="900" dirty="0" smtClean="0">
                <a:solidFill>
                  <a:srgbClr val="000000"/>
                </a:solidFill>
                <a:latin typeface="Garamond" panose="02020404030301010803" pitchFamily="18" charset="0"/>
                <a:ea typeface="Calibri" panose="020F0502020204030204" pitchFamily="34" charset="0"/>
              </a:rPr>
              <a:t>18. I understand that any form of gambling is not allow while participating in the Adult Treatment court program.</a:t>
            </a:r>
          </a:p>
          <a:p>
            <a:endParaRPr lang="en-US" sz="900" dirty="0">
              <a:solidFill>
                <a:srgbClr val="000000"/>
              </a:solidFill>
              <a:latin typeface="Garamond" panose="02020404030301010803" pitchFamily="18" charset="0"/>
              <a:ea typeface="Calibri" panose="020F0502020204030204" pitchFamily="34" charset="0"/>
            </a:endParaRPr>
          </a:p>
          <a:p>
            <a:r>
              <a:rPr lang="en-US" sz="900" dirty="0" smtClean="0">
                <a:solidFill>
                  <a:srgbClr val="000000"/>
                </a:solidFill>
                <a:latin typeface="Garamond" panose="02020404030301010803" pitchFamily="18" charset="0"/>
                <a:ea typeface="Calibri" panose="020F0502020204030204" pitchFamily="34" charset="0"/>
              </a:rPr>
              <a:t>19. I understand I cannot communicate or visit any persons that are incarcerated in jail or prison without the permission of the Adult Treatment Court Team. </a:t>
            </a:r>
            <a:endParaRPr lang="en-US" sz="900" dirty="0">
              <a:solidFill>
                <a:srgbClr val="000000"/>
              </a:solidFill>
              <a:latin typeface="Garamond" panose="02020404030301010803" pitchFamily="18" charset="0"/>
              <a:ea typeface="Calibri" panose="020F050202020403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26857" y="536148"/>
            <a:ext cx="2788343" cy="2588052"/>
          </a:xfrm>
          <a:prstGeom prst="rect">
            <a:avLst/>
          </a:prstGeom>
          <a:solidFill>
            <a:schemeClr val="accent5">
              <a:lumMod val="20000"/>
              <a:lumOff val="80000"/>
              <a:alpha val="0"/>
            </a:schemeClr>
          </a:solidFill>
        </p:spPr>
        <p:txBody>
          <a:bodyPr wrap="square" lIns="0" tIns="0" rIns="0" bIns="0" rtlCol="0"/>
          <a:lstStyle/>
          <a:p>
            <a:r>
              <a:rPr lang="en-US" sz="1000" b="1" dirty="0"/>
              <a:t>Treatment Court Team:</a:t>
            </a:r>
          </a:p>
          <a:p>
            <a:r>
              <a:rPr lang="en-US" sz="1000" b="1" dirty="0"/>
              <a:t> </a:t>
            </a:r>
          </a:p>
          <a:p>
            <a:pPr marL="171450" lvl="0" indent="-171450">
              <a:buFont typeface="Arial" panose="020B0604020202020204" pitchFamily="34" charset="0"/>
              <a:buChar char="•"/>
            </a:pPr>
            <a:r>
              <a:rPr lang="en-US" sz="1000" dirty="0"/>
              <a:t>Sauk County Circuit Court Judge </a:t>
            </a:r>
          </a:p>
          <a:p>
            <a:pPr marL="171450" lvl="0" indent="-171450">
              <a:buFont typeface="Arial" panose="020B0604020202020204" pitchFamily="34" charset="0"/>
              <a:buChar char="•"/>
            </a:pPr>
            <a:r>
              <a:rPr lang="en-US" sz="1000" dirty="0" smtClean="0"/>
              <a:t>Sauk </a:t>
            </a:r>
            <a:r>
              <a:rPr lang="en-US" sz="1000" dirty="0"/>
              <a:t>County District Attorney’s Office </a:t>
            </a:r>
          </a:p>
          <a:p>
            <a:pPr marL="171450" lvl="0" indent="-171450">
              <a:buFont typeface="Arial" panose="020B0604020202020204" pitchFamily="34" charset="0"/>
              <a:buChar char="•"/>
            </a:pPr>
            <a:r>
              <a:rPr lang="en-US" sz="1000" dirty="0" smtClean="0"/>
              <a:t>State </a:t>
            </a:r>
            <a:r>
              <a:rPr lang="en-US" sz="1000" dirty="0"/>
              <a:t>Public Defender’s Office </a:t>
            </a:r>
          </a:p>
          <a:p>
            <a:pPr marL="171450" lvl="0" indent="-171450">
              <a:buFont typeface="Arial" panose="020B0604020202020204" pitchFamily="34" charset="0"/>
              <a:buChar char="•"/>
            </a:pPr>
            <a:r>
              <a:rPr lang="en-US" sz="1000" dirty="0"/>
              <a:t>Sauk County Justice, and Support Programs Manager </a:t>
            </a:r>
          </a:p>
          <a:p>
            <a:pPr marL="171450" lvl="0" indent="-171450">
              <a:buFont typeface="Arial" panose="020B0604020202020204" pitchFamily="34" charset="0"/>
              <a:buChar char="•"/>
            </a:pPr>
            <a:r>
              <a:rPr lang="en-US" sz="1000" dirty="0"/>
              <a:t>Treatment Court Case Coordinators </a:t>
            </a:r>
          </a:p>
          <a:p>
            <a:pPr marL="171450" lvl="0" indent="-171450">
              <a:buFont typeface="Arial" panose="020B0604020202020204" pitchFamily="34" charset="0"/>
              <a:buChar char="•"/>
            </a:pPr>
            <a:r>
              <a:rPr lang="en-US" sz="1000" dirty="0"/>
              <a:t>Sauk County Probation and Parole Office </a:t>
            </a:r>
          </a:p>
          <a:p>
            <a:pPr marL="171450" lvl="0" indent="-171450">
              <a:buFont typeface="Arial" panose="020B0604020202020204" pitchFamily="34" charset="0"/>
              <a:buChar char="•"/>
            </a:pPr>
            <a:r>
              <a:rPr lang="en-US" sz="1000" dirty="0"/>
              <a:t>Sauk County Jail </a:t>
            </a:r>
          </a:p>
          <a:p>
            <a:pPr marL="171450" lvl="0" indent="-171450">
              <a:buFont typeface="Arial" panose="020B0604020202020204" pitchFamily="34" charset="0"/>
              <a:buChar char="•"/>
            </a:pPr>
            <a:r>
              <a:rPr lang="en-US" sz="1000" dirty="0"/>
              <a:t>Sauk County Police Chiefs’ Association </a:t>
            </a:r>
          </a:p>
          <a:p>
            <a:pPr marL="171450" lvl="0" indent="-171450">
              <a:buFont typeface="Arial" panose="020B0604020202020204" pitchFamily="34" charset="0"/>
              <a:buChar char="•"/>
            </a:pPr>
            <a:r>
              <a:rPr lang="en-US" sz="1000" dirty="0"/>
              <a:t>Sauk County Drug Task Force </a:t>
            </a:r>
          </a:p>
          <a:p>
            <a:pPr marL="171450" lvl="0" indent="-171450">
              <a:buFont typeface="Arial" panose="020B0604020202020204" pitchFamily="34" charset="0"/>
              <a:buChar char="•"/>
            </a:pPr>
            <a:r>
              <a:rPr lang="en-US" sz="1000" dirty="0"/>
              <a:t>Sauk County Department of Human Services </a:t>
            </a:r>
          </a:p>
          <a:p>
            <a:pPr marL="171450" lvl="0" indent="-171450">
              <a:buFont typeface="Arial" panose="020B0604020202020204" pitchFamily="34" charset="0"/>
              <a:buChar char="•"/>
            </a:pPr>
            <a:r>
              <a:rPr lang="en-US" sz="1000" dirty="0"/>
              <a:t>Sauk County Department of Health</a:t>
            </a:r>
          </a:p>
        </p:txBody>
      </p:sp>
      <p:sp>
        <p:nvSpPr>
          <p:cNvPr id="3" name="object 3"/>
          <p:cNvSpPr/>
          <p:nvPr/>
        </p:nvSpPr>
        <p:spPr>
          <a:xfrm>
            <a:off x="452334" y="1676400"/>
            <a:ext cx="2971800" cy="0"/>
          </a:xfrm>
          <a:custGeom>
            <a:avLst/>
            <a:gdLst/>
            <a:ahLst/>
            <a:cxnLst/>
            <a:rect l="l" t="t" r="r" b="b"/>
            <a:pathLst>
              <a:path w="2971800">
                <a:moveTo>
                  <a:pt x="0" y="0"/>
                </a:moveTo>
                <a:lnTo>
                  <a:pt x="2971800" y="0"/>
                </a:lnTo>
              </a:path>
            </a:pathLst>
          </a:custGeom>
          <a:ln w="6350">
            <a:solidFill>
              <a:srgbClr val="231F20"/>
            </a:solidFill>
          </a:ln>
        </p:spPr>
        <p:txBody>
          <a:bodyPr wrap="square" lIns="0" tIns="0" rIns="0" bIns="0" rtlCol="0"/>
          <a:lstStyle/>
          <a:p>
            <a:endParaRPr dirty="0"/>
          </a:p>
        </p:txBody>
      </p:sp>
      <p:sp>
        <p:nvSpPr>
          <p:cNvPr id="5" name="object 5"/>
          <p:cNvSpPr/>
          <p:nvPr/>
        </p:nvSpPr>
        <p:spPr>
          <a:xfrm>
            <a:off x="484587" y="2362200"/>
            <a:ext cx="2971800" cy="0"/>
          </a:xfrm>
          <a:custGeom>
            <a:avLst/>
            <a:gdLst/>
            <a:ahLst/>
            <a:cxnLst/>
            <a:rect l="l" t="t" r="r" b="b"/>
            <a:pathLst>
              <a:path w="2971800">
                <a:moveTo>
                  <a:pt x="0" y="0"/>
                </a:moveTo>
                <a:lnTo>
                  <a:pt x="2971800" y="0"/>
                </a:lnTo>
              </a:path>
            </a:pathLst>
          </a:custGeom>
          <a:ln w="6350">
            <a:solidFill>
              <a:srgbClr val="231F20"/>
            </a:solidFill>
          </a:ln>
        </p:spPr>
        <p:txBody>
          <a:bodyPr wrap="square" lIns="0" tIns="0" rIns="0" bIns="0" rtlCol="0"/>
          <a:lstStyle/>
          <a:p>
            <a:endParaRPr dirty="0"/>
          </a:p>
        </p:txBody>
      </p:sp>
      <p:sp>
        <p:nvSpPr>
          <p:cNvPr id="7" name="object 7"/>
          <p:cNvSpPr/>
          <p:nvPr/>
        </p:nvSpPr>
        <p:spPr>
          <a:xfrm>
            <a:off x="452334" y="3048000"/>
            <a:ext cx="2971800" cy="0"/>
          </a:xfrm>
          <a:custGeom>
            <a:avLst/>
            <a:gdLst/>
            <a:ahLst/>
            <a:cxnLst/>
            <a:rect l="l" t="t" r="r" b="b"/>
            <a:pathLst>
              <a:path w="2971800">
                <a:moveTo>
                  <a:pt x="0" y="0"/>
                </a:moveTo>
                <a:lnTo>
                  <a:pt x="2971800" y="0"/>
                </a:lnTo>
              </a:path>
            </a:pathLst>
          </a:custGeom>
          <a:ln w="6350">
            <a:solidFill>
              <a:srgbClr val="231F20"/>
            </a:solidFill>
          </a:ln>
        </p:spPr>
        <p:txBody>
          <a:bodyPr wrap="square" lIns="0" tIns="0" rIns="0" bIns="0" rtlCol="0"/>
          <a:lstStyle/>
          <a:p>
            <a:endParaRPr lang="en-US" dirty="0" smtClean="0"/>
          </a:p>
          <a:p>
            <a:endParaRPr dirty="0"/>
          </a:p>
        </p:txBody>
      </p:sp>
      <p:sp>
        <p:nvSpPr>
          <p:cNvPr id="9" name="object 9"/>
          <p:cNvSpPr txBox="1">
            <a:spLocks noGrp="1"/>
          </p:cNvSpPr>
          <p:nvPr>
            <p:ph type="title"/>
          </p:nvPr>
        </p:nvSpPr>
        <p:spPr>
          <a:xfrm>
            <a:off x="872478" y="228600"/>
            <a:ext cx="2141220" cy="638893"/>
          </a:xfrm>
          <a:prstGeom prst="rect">
            <a:avLst/>
          </a:prstGeom>
        </p:spPr>
        <p:txBody>
          <a:bodyPr vert="horz" wrap="square" lIns="0" tIns="12700" rIns="0" bIns="0" rtlCol="0">
            <a:spAutoFit/>
          </a:bodyPr>
          <a:lstStyle/>
          <a:p>
            <a:pPr marL="12700" marR="5080" indent="106680">
              <a:lnSpc>
                <a:spcPct val="112500"/>
              </a:lnSpc>
              <a:spcBef>
                <a:spcPts val="100"/>
              </a:spcBef>
            </a:pPr>
            <a:r>
              <a:rPr sz="1800" spc="290" dirty="0"/>
              <a:t>Things </a:t>
            </a:r>
            <a:r>
              <a:rPr sz="1800" spc="125" dirty="0"/>
              <a:t>I </a:t>
            </a:r>
            <a:r>
              <a:rPr sz="1800" spc="180" dirty="0"/>
              <a:t>May  </a:t>
            </a:r>
            <a:r>
              <a:rPr sz="1800" spc="190" dirty="0"/>
              <a:t>Need </a:t>
            </a:r>
            <a:r>
              <a:rPr sz="1800" spc="254" dirty="0"/>
              <a:t>To</a:t>
            </a:r>
            <a:r>
              <a:rPr sz="1800" spc="-70" dirty="0"/>
              <a:t> </a:t>
            </a:r>
            <a:r>
              <a:rPr sz="1800" spc="315" dirty="0"/>
              <a:t>Know</a:t>
            </a:r>
            <a:endParaRPr sz="1800" dirty="0"/>
          </a:p>
        </p:txBody>
      </p:sp>
      <p:sp>
        <p:nvSpPr>
          <p:cNvPr id="10" name="object 10"/>
          <p:cNvSpPr txBox="1"/>
          <p:nvPr/>
        </p:nvSpPr>
        <p:spPr>
          <a:xfrm>
            <a:off x="685800" y="1187450"/>
            <a:ext cx="2209800" cy="228268"/>
          </a:xfrm>
          <a:prstGeom prst="rect">
            <a:avLst/>
          </a:prstGeom>
        </p:spPr>
        <p:txBody>
          <a:bodyPr vert="horz" wrap="square" lIns="0" tIns="12700" rIns="0" bIns="0" rtlCol="0">
            <a:spAutoFit/>
          </a:bodyPr>
          <a:lstStyle/>
          <a:p>
            <a:pPr marL="12700">
              <a:lnSpc>
                <a:spcPct val="100000"/>
              </a:lnSpc>
              <a:spcBef>
                <a:spcPts val="100"/>
              </a:spcBef>
            </a:pPr>
            <a:r>
              <a:rPr lang="en-US" sz="1400" b="1" spc="-15" dirty="0" smtClean="0">
                <a:solidFill>
                  <a:srgbClr val="231F20"/>
                </a:solidFill>
                <a:latin typeface="Times New Roman"/>
                <a:cs typeface="Times New Roman"/>
              </a:rPr>
              <a:t>	</a:t>
            </a:r>
            <a:r>
              <a:rPr sz="1400" b="1" spc="-15" dirty="0" smtClean="0">
                <a:solidFill>
                  <a:srgbClr val="231F20"/>
                </a:solidFill>
                <a:latin typeface="Garamond" panose="02020404030301010803" pitchFamily="18" charset="0"/>
                <a:cs typeface="Times New Roman"/>
              </a:rPr>
              <a:t>Cour</a:t>
            </a:r>
            <a:r>
              <a:rPr lang="en-US" sz="1400" b="1" spc="-15" dirty="0" smtClean="0">
                <a:solidFill>
                  <a:srgbClr val="231F20"/>
                </a:solidFill>
                <a:latin typeface="Garamond" panose="02020404030301010803" pitchFamily="18" charset="0"/>
                <a:cs typeface="Times New Roman"/>
              </a:rPr>
              <a:t>troom location </a:t>
            </a:r>
            <a:endParaRPr sz="1400" dirty="0">
              <a:latin typeface="Garamond" panose="02020404030301010803" pitchFamily="18" charset="0"/>
              <a:cs typeface="Times New Roman"/>
            </a:endParaRPr>
          </a:p>
        </p:txBody>
      </p:sp>
      <p:sp>
        <p:nvSpPr>
          <p:cNvPr id="12" name="object 12"/>
          <p:cNvSpPr txBox="1"/>
          <p:nvPr/>
        </p:nvSpPr>
        <p:spPr>
          <a:xfrm>
            <a:off x="706278" y="3153283"/>
            <a:ext cx="2539265" cy="228268"/>
          </a:xfrm>
          <a:prstGeom prst="rect">
            <a:avLst/>
          </a:prstGeom>
        </p:spPr>
        <p:txBody>
          <a:bodyPr vert="horz" wrap="square" lIns="0" tIns="12700" rIns="0" bIns="0" rtlCol="0">
            <a:spAutoFit/>
          </a:bodyPr>
          <a:lstStyle/>
          <a:p>
            <a:pPr marL="12700" algn="ctr">
              <a:lnSpc>
                <a:spcPct val="100000"/>
              </a:lnSpc>
              <a:spcBef>
                <a:spcPts val="100"/>
              </a:spcBef>
            </a:pPr>
            <a:r>
              <a:rPr sz="1400" b="1" dirty="0" smtClean="0">
                <a:solidFill>
                  <a:srgbClr val="231F20"/>
                </a:solidFill>
                <a:latin typeface="Garamond" panose="02020404030301010803" pitchFamily="18" charset="0"/>
                <a:cs typeface="Times New Roman"/>
              </a:rPr>
              <a:t>Drug</a:t>
            </a:r>
            <a:r>
              <a:rPr sz="1400" b="1" spc="-20" dirty="0" smtClean="0">
                <a:solidFill>
                  <a:srgbClr val="231F20"/>
                </a:solidFill>
                <a:latin typeface="Garamond" panose="02020404030301010803" pitchFamily="18" charset="0"/>
                <a:cs typeface="Times New Roman"/>
              </a:rPr>
              <a:t> </a:t>
            </a:r>
            <a:r>
              <a:rPr sz="1400" b="1" spc="-25" dirty="0" smtClean="0">
                <a:solidFill>
                  <a:srgbClr val="231F20"/>
                </a:solidFill>
                <a:latin typeface="Garamond" panose="02020404030301010803" pitchFamily="18" charset="0"/>
                <a:cs typeface="Times New Roman"/>
              </a:rPr>
              <a:t>Testing</a:t>
            </a:r>
            <a:r>
              <a:rPr lang="en-US" sz="1400" b="1" spc="-25" dirty="0" smtClean="0">
                <a:solidFill>
                  <a:srgbClr val="231F20"/>
                </a:solidFill>
                <a:latin typeface="Garamond" panose="02020404030301010803" pitchFamily="18" charset="0"/>
                <a:cs typeface="Times New Roman"/>
              </a:rPr>
              <a:t> Information</a:t>
            </a:r>
            <a:r>
              <a:rPr sz="1400" b="1" spc="-25" dirty="0" smtClean="0">
                <a:solidFill>
                  <a:srgbClr val="231F20"/>
                </a:solidFill>
                <a:latin typeface="Garamond" panose="02020404030301010803" pitchFamily="18" charset="0"/>
                <a:cs typeface="Times New Roman"/>
              </a:rPr>
              <a:t>:</a:t>
            </a:r>
            <a:endParaRPr sz="1400" dirty="0">
              <a:latin typeface="Garamond" panose="02020404030301010803" pitchFamily="18" charset="0"/>
              <a:cs typeface="Times New Roman"/>
            </a:endParaRPr>
          </a:p>
        </p:txBody>
      </p:sp>
      <p:sp>
        <p:nvSpPr>
          <p:cNvPr id="13" name="object 13"/>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998"/>
            </a:srgbClr>
          </a:solidFill>
        </p:spPr>
        <p:txBody>
          <a:bodyPr wrap="square" lIns="0" tIns="0" rIns="0" bIns="0" rtlCol="0"/>
          <a:lstStyle/>
          <a:p>
            <a:endParaRPr dirty="0"/>
          </a:p>
        </p:txBody>
      </p:sp>
      <p:sp>
        <p:nvSpPr>
          <p:cNvPr id="14" name="object 14"/>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43998"/>
            </a:srgbClr>
          </a:solidFill>
        </p:spPr>
        <p:txBody>
          <a:bodyPr wrap="square" lIns="0" tIns="0" rIns="0" bIns="0" rtlCol="0"/>
          <a:lstStyle/>
          <a:p>
            <a:endParaRPr dirty="0"/>
          </a:p>
        </p:txBody>
      </p:sp>
      <p:sp>
        <p:nvSpPr>
          <p:cNvPr id="15" name="TextBox 14"/>
          <p:cNvSpPr txBox="1"/>
          <p:nvPr/>
        </p:nvSpPr>
        <p:spPr>
          <a:xfrm>
            <a:off x="657636" y="1783194"/>
            <a:ext cx="2612226" cy="307777"/>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r>
              <a:rPr lang="en-US" sz="1400" b="1" dirty="0" smtClean="0">
                <a:latin typeface="Garamond" panose="02020404030301010803" pitchFamily="18" charset="0"/>
                <a:cs typeface="Times New Roman" panose="02020603050405020304" pitchFamily="18" charset="0"/>
              </a:rPr>
              <a:t>Case Coordinator’s Information</a:t>
            </a:r>
            <a:endParaRPr lang="en-US" sz="1400" b="1" dirty="0">
              <a:latin typeface="Garamond" panose="02020404030301010803" pitchFamily="18" charset="0"/>
              <a:cs typeface="Times New Roman" panose="02020603050405020304" pitchFamily="18" charset="0"/>
            </a:endParaRPr>
          </a:p>
        </p:txBody>
      </p:sp>
      <p:sp>
        <p:nvSpPr>
          <p:cNvPr id="16" name="TextBox 15"/>
          <p:cNvSpPr txBox="1"/>
          <p:nvPr/>
        </p:nvSpPr>
        <p:spPr>
          <a:xfrm>
            <a:off x="645942" y="2435589"/>
            <a:ext cx="2573661" cy="307777"/>
          </a:xfrm>
          <a:prstGeom prst="rect">
            <a:avLst/>
          </a:prstGeom>
          <a:noFill/>
        </p:spPr>
        <p:txBody>
          <a:bodyPr wrap="square" rtlCol="0">
            <a:spAutoFit/>
          </a:bodyPr>
          <a:lstStyle/>
          <a:p>
            <a:r>
              <a:rPr lang="en-US" sz="1400" b="1" dirty="0" smtClean="0">
                <a:latin typeface="Garamond" panose="02020404030301010803" pitchFamily="18" charset="0"/>
                <a:cs typeface="Times New Roman" panose="02020603050405020304" pitchFamily="18" charset="0"/>
              </a:rPr>
              <a:t>Probation Agent’s Information</a:t>
            </a:r>
            <a:endParaRPr lang="en-US" sz="1400" b="1" dirty="0">
              <a:latin typeface="Garamond" panose="02020404030301010803" pitchFamily="18" charset="0"/>
              <a:cs typeface="Times New Roman" panose="02020603050405020304" pitchFamily="18" charset="0"/>
            </a:endParaRPr>
          </a:p>
        </p:txBody>
      </p:sp>
      <p:cxnSp>
        <p:nvCxnSpPr>
          <p:cNvPr id="6" name="Straight Connector 5"/>
          <p:cNvCxnSpPr/>
          <p:nvPr/>
        </p:nvCxnSpPr>
        <p:spPr>
          <a:xfrm>
            <a:off x="457188" y="3715101"/>
            <a:ext cx="2971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3984" y="3278221"/>
            <a:ext cx="2319232" cy="873760"/>
          </a:xfrm>
          <a:prstGeom prst="rect">
            <a:avLst/>
          </a:prstGeom>
        </p:spPr>
      </p:pic>
      <p:cxnSp>
        <p:nvCxnSpPr>
          <p:cNvPr id="17" name="Straight Connector 16"/>
          <p:cNvCxnSpPr/>
          <p:nvPr/>
        </p:nvCxnSpPr>
        <p:spPr>
          <a:xfrm>
            <a:off x="446872" y="4343400"/>
            <a:ext cx="2971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26892" y="3745633"/>
            <a:ext cx="3129495" cy="307777"/>
          </a:xfrm>
          <a:prstGeom prst="rect">
            <a:avLst/>
          </a:prstGeom>
        </p:spPr>
        <p:txBody>
          <a:bodyPr wrap="square">
            <a:spAutoFit/>
          </a:bodyPr>
          <a:lstStyle/>
          <a:p>
            <a:pPr algn="ctr"/>
            <a:r>
              <a:rPr lang="en-US" sz="1400" b="1" dirty="0">
                <a:latin typeface="Garamond" panose="02020404030301010803" pitchFamily="18" charset="0"/>
              </a:rPr>
              <a:t>Treatment Provider’s Information:</a:t>
            </a:r>
            <a:endParaRPr lang="en-US" sz="14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844803" y="1618233"/>
            <a:ext cx="2185670" cy="18415"/>
          </a:xfrm>
          <a:custGeom>
            <a:avLst/>
            <a:gdLst/>
            <a:ahLst/>
            <a:cxnLst/>
            <a:rect l="l" t="t" r="r" b="b"/>
            <a:pathLst>
              <a:path w="2185670" h="18414">
                <a:moveTo>
                  <a:pt x="0" y="18287"/>
                </a:moveTo>
                <a:lnTo>
                  <a:pt x="2185416" y="18287"/>
                </a:lnTo>
                <a:lnTo>
                  <a:pt x="2185416" y="0"/>
                </a:lnTo>
                <a:lnTo>
                  <a:pt x="0" y="0"/>
                </a:lnTo>
                <a:lnTo>
                  <a:pt x="0" y="18287"/>
                </a:lnTo>
                <a:close/>
              </a:path>
            </a:pathLst>
          </a:custGeom>
          <a:solidFill>
            <a:srgbClr val="FFFFFF">
              <a:alpha val="54998"/>
            </a:srgbClr>
          </a:solidFill>
        </p:spPr>
        <p:txBody>
          <a:bodyPr wrap="square" lIns="0" tIns="0" rIns="0" bIns="0" rtlCol="0"/>
          <a:lstStyle/>
          <a:p>
            <a:endParaRPr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9523" y="703632"/>
            <a:ext cx="1676400" cy="914601"/>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4282323" y="1877824"/>
            <a:ext cx="2590800" cy="707886"/>
          </a:xfrm>
          <a:prstGeom prst="rect">
            <a:avLst/>
          </a:prstGeom>
          <a:noFill/>
        </p:spPr>
        <p:txBody>
          <a:bodyPr wrap="square" rtlCol="0">
            <a:spAutoFit/>
          </a:bodyPr>
          <a:lstStyle/>
          <a:p>
            <a:pPr algn="ctr"/>
            <a:r>
              <a:rPr lang="en-US" sz="2000" dirty="0" smtClean="0"/>
              <a:t>Sauk County Adult </a:t>
            </a:r>
          </a:p>
          <a:p>
            <a:pPr algn="ctr"/>
            <a:r>
              <a:rPr lang="en-US" sz="2000" dirty="0" smtClean="0"/>
              <a:t>Treatment </a:t>
            </a:r>
            <a:r>
              <a:rPr lang="en-US" sz="2000" dirty="0" smtClean="0">
                <a:latin typeface="Maiandra GD" panose="020E0502030308020204" pitchFamily="34" charset="0"/>
              </a:rPr>
              <a:t>Court</a:t>
            </a:r>
            <a:endParaRPr lang="en-US" sz="2000" dirty="0">
              <a:latin typeface="Maiandra GD" panose="020E0502030308020204" pitchFamily="34" charset="0"/>
            </a:endParaRPr>
          </a:p>
        </p:txBody>
      </p:sp>
      <p:sp>
        <p:nvSpPr>
          <p:cNvPr id="8" name="TextBox 7"/>
          <p:cNvSpPr txBox="1"/>
          <p:nvPr/>
        </p:nvSpPr>
        <p:spPr>
          <a:xfrm>
            <a:off x="4593049" y="3450882"/>
            <a:ext cx="1969348" cy="646331"/>
          </a:xfrm>
          <a:prstGeom prst="rect">
            <a:avLst/>
          </a:prstGeom>
          <a:noFill/>
        </p:spPr>
        <p:txBody>
          <a:bodyPr wrap="square" rtlCol="0">
            <a:spAutoFit/>
          </a:bodyPr>
          <a:lstStyle/>
          <a:p>
            <a:pPr algn="ctr"/>
            <a:r>
              <a:rPr lang="en-US" dirty="0" smtClean="0">
                <a:latin typeface="Maiandra GD" panose="020E0502030308020204" pitchFamily="34" charset="0"/>
              </a:rPr>
              <a:t>Participant Handbook </a:t>
            </a:r>
            <a:endParaRPr lang="en-US" dirty="0">
              <a:latin typeface="Maiandra GD" panose="020E0502030308020204" pitchFamily="34" charset="0"/>
            </a:endParaRPr>
          </a:p>
        </p:txBody>
      </p:sp>
      <p:sp>
        <p:nvSpPr>
          <p:cNvPr id="10" name="TextBox 9"/>
          <p:cNvSpPr txBox="1"/>
          <p:nvPr/>
        </p:nvSpPr>
        <p:spPr>
          <a:xfrm>
            <a:off x="4551986" y="2667000"/>
            <a:ext cx="2051474" cy="584775"/>
          </a:xfrm>
          <a:prstGeom prst="rect">
            <a:avLst/>
          </a:prstGeom>
          <a:solidFill>
            <a:schemeClr val="bg1">
              <a:lumMod val="75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b="1" u="sng" dirty="0" smtClean="0">
                <a:latin typeface="Garamond" panose="02020404030301010803" pitchFamily="18" charset="0"/>
              </a:rPr>
              <a:t>Phase</a:t>
            </a:r>
            <a:r>
              <a:rPr lang="en-US" sz="2000" b="1" u="sng" dirty="0" smtClean="0">
                <a:latin typeface="Garamond" panose="02020404030301010803" pitchFamily="18" charset="0"/>
              </a:rPr>
              <a:t> </a:t>
            </a:r>
            <a:r>
              <a:rPr lang="en-US" sz="3200" b="1" u="sng" dirty="0">
                <a:latin typeface="Garamond" panose="02020404030301010803" pitchFamily="18" charset="0"/>
              </a:rPr>
              <a:t>2</a:t>
            </a:r>
          </a:p>
        </p:txBody>
      </p:sp>
    </p:spTree>
    <p:extLst>
      <p:ext uri="{BB962C8B-B14F-4D97-AF65-F5344CB8AC3E}">
        <p14:creationId xmlns:p14="http://schemas.microsoft.com/office/powerpoint/2010/main" val="10648599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343400" y="4130675"/>
            <a:ext cx="2971800" cy="0"/>
          </a:xfrm>
          <a:custGeom>
            <a:avLst/>
            <a:gdLst/>
            <a:ahLst/>
            <a:cxnLst/>
            <a:rect l="l" t="t" r="r" b="b"/>
            <a:pathLst>
              <a:path w="2971800">
                <a:moveTo>
                  <a:pt x="0" y="0"/>
                </a:moveTo>
                <a:lnTo>
                  <a:pt x="2971800" y="0"/>
                </a:lnTo>
              </a:path>
            </a:pathLst>
          </a:custGeom>
          <a:ln w="6350">
            <a:solidFill>
              <a:srgbClr val="231F20"/>
            </a:solidFill>
          </a:ln>
        </p:spPr>
        <p:txBody>
          <a:bodyPr wrap="square" lIns="0" tIns="0" rIns="0" bIns="0" rtlCol="0"/>
          <a:lstStyle/>
          <a:p>
            <a:endParaRPr dirty="0"/>
          </a:p>
        </p:txBody>
      </p:sp>
      <p:sp>
        <p:nvSpPr>
          <p:cNvPr id="3" name="object 3"/>
          <p:cNvSpPr txBox="1">
            <a:spLocks noGrp="1"/>
          </p:cNvSpPr>
          <p:nvPr>
            <p:ph type="title"/>
          </p:nvPr>
        </p:nvSpPr>
        <p:spPr>
          <a:xfrm>
            <a:off x="4958699" y="342900"/>
            <a:ext cx="1741170" cy="1054100"/>
          </a:xfrm>
          <a:prstGeom prst="rect">
            <a:avLst/>
          </a:prstGeom>
        </p:spPr>
        <p:txBody>
          <a:bodyPr vert="horz" wrap="square" lIns="0" tIns="12700" rIns="0" bIns="0" rtlCol="0">
            <a:spAutoFit/>
          </a:bodyPr>
          <a:lstStyle/>
          <a:p>
            <a:pPr marL="12700" marR="5080" algn="ctr">
              <a:lnSpc>
                <a:spcPct val="112500"/>
              </a:lnSpc>
              <a:spcBef>
                <a:spcPts val="100"/>
              </a:spcBef>
            </a:pPr>
            <a:r>
              <a:rPr sz="2000" b="1" u="sng" spc="260" dirty="0"/>
              <a:t>Phase </a:t>
            </a:r>
            <a:r>
              <a:rPr lang="en-US" sz="2000" b="1" u="sng" spc="125" dirty="0"/>
              <a:t>2</a:t>
            </a:r>
            <a:r>
              <a:rPr sz="2000" b="1" u="sng" spc="125" dirty="0" smtClean="0"/>
              <a:t>  </a:t>
            </a:r>
            <a:r>
              <a:rPr sz="1800" spc="-25" dirty="0"/>
              <a:t>P</a:t>
            </a:r>
            <a:r>
              <a:rPr sz="1800" spc="330" dirty="0"/>
              <a:t>a</a:t>
            </a:r>
            <a:r>
              <a:rPr sz="1800" spc="615" dirty="0"/>
              <a:t>r</a:t>
            </a:r>
            <a:r>
              <a:rPr sz="1800" spc="555" dirty="0"/>
              <a:t>t</a:t>
            </a:r>
            <a:r>
              <a:rPr sz="1800" spc="80" dirty="0"/>
              <a:t>i</a:t>
            </a:r>
            <a:r>
              <a:rPr sz="1800" spc="355" dirty="0"/>
              <a:t>c</a:t>
            </a:r>
            <a:r>
              <a:rPr sz="1800" spc="254" dirty="0"/>
              <a:t>i</a:t>
            </a:r>
            <a:r>
              <a:rPr sz="1800" spc="-125" dirty="0"/>
              <a:t>p</a:t>
            </a:r>
            <a:r>
              <a:rPr sz="1800" spc="360" dirty="0"/>
              <a:t>a</a:t>
            </a:r>
            <a:r>
              <a:rPr sz="1800" spc="470" dirty="0"/>
              <a:t>n</a:t>
            </a:r>
            <a:r>
              <a:rPr sz="1800" spc="500" dirty="0"/>
              <a:t>t</a:t>
            </a:r>
            <a:r>
              <a:rPr sz="2000" spc="500" dirty="0"/>
              <a:t>  </a:t>
            </a:r>
            <a:r>
              <a:rPr sz="2000" spc="330" dirty="0"/>
              <a:t>Handbook</a:t>
            </a:r>
            <a:endParaRPr sz="2000" dirty="0"/>
          </a:p>
        </p:txBody>
      </p:sp>
      <p:sp>
        <p:nvSpPr>
          <p:cNvPr id="4" name="object 4"/>
          <p:cNvSpPr txBox="1"/>
          <p:nvPr/>
        </p:nvSpPr>
        <p:spPr>
          <a:xfrm>
            <a:off x="4798227" y="1512660"/>
            <a:ext cx="2062480" cy="2203424"/>
          </a:xfrm>
          <a:prstGeom prst="rect">
            <a:avLst/>
          </a:prstGeom>
        </p:spPr>
        <p:txBody>
          <a:bodyPr vert="horz" wrap="square" lIns="0" tIns="87630" rIns="0" bIns="0" rtlCol="0">
            <a:spAutoFit/>
          </a:bodyPr>
          <a:lstStyle/>
          <a:p>
            <a:pPr algn="ctr">
              <a:lnSpc>
                <a:spcPct val="100000"/>
              </a:lnSpc>
              <a:spcBef>
                <a:spcPts val="690"/>
              </a:spcBef>
            </a:pPr>
            <a:r>
              <a:rPr sz="1500" b="1" spc="-15" dirty="0">
                <a:solidFill>
                  <a:srgbClr val="231F20"/>
                </a:solidFill>
                <a:latin typeface="Times New Roman"/>
                <a:cs typeface="Times New Roman"/>
              </a:rPr>
              <a:t>Congratulations!</a:t>
            </a:r>
            <a:endParaRPr sz="1500" dirty="0">
              <a:latin typeface="Times New Roman"/>
              <a:cs typeface="Times New Roman"/>
            </a:endParaRPr>
          </a:p>
          <a:p>
            <a:pPr marL="12065" marR="5080" indent="-635" algn="ctr">
              <a:lnSpc>
                <a:spcPct val="113100"/>
              </a:lnSpc>
              <a:spcBef>
                <a:spcPts val="330"/>
              </a:spcBef>
            </a:pPr>
            <a:r>
              <a:rPr sz="1400" spc="-20" dirty="0">
                <a:solidFill>
                  <a:srgbClr val="231F20"/>
                </a:solidFill>
                <a:latin typeface="Garamond"/>
                <a:cs typeface="Garamond"/>
              </a:rPr>
              <a:t>Welcome to </a:t>
            </a:r>
            <a:r>
              <a:rPr lang="en-US" sz="1400" dirty="0" smtClean="0">
                <a:solidFill>
                  <a:srgbClr val="231F20"/>
                </a:solidFill>
                <a:latin typeface="Garamond"/>
                <a:cs typeface="Garamond"/>
              </a:rPr>
              <a:t>this next step of your journey</a:t>
            </a:r>
            <a:r>
              <a:rPr sz="1400" spc="5" dirty="0" smtClean="0">
                <a:solidFill>
                  <a:srgbClr val="231F20"/>
                </a:solidFill>
                <a:latin typeface="Garamond"/>
                <a:cs typeface="Garamond"/>
              </a:rPr>
              <a:t>.  </a:t>
            </a:r>
            <a:r>
              <a:rPr sz="1400" spc="20" dirty="0">
                <a:solidFill>
                  <a:srgbClr val="231F20"/>
                </a:solidFill>
                <a:latin typeface="Garamond"/>
                <a:cs typeface="Garamond"/>
              </a:rPr>
              <a:t>This </a:t>
            </a:r>
            <a:r>
              <a:rPr sz="1400" spc="-25" dirty="0">
                <a:solidFill>
                  <a:srgbClr val="231F20"/>
                </a:solidFill>
                <a:latin typeface="Garamond"/>
                <a:cs typeface="Garamond"/>
              </a:rPr>
              <a:t>book </a:t>
            </a:r>
            <a:r>
              <a:rPr sz="1400" spc="30" dirty="0">
                <a:solidFill>
                  <a:srgbClr val="231F20"/>
                </a:solidFill>
                <a:latin typeface="Garamond"/>
                <a:cs typeface="Garamond"/>
              </a:rPr>
              <a:t>will </a:t>
            </a:r>
            <a:r>
              <a:rPr sz="1400" spc="-20" dirty="0">
                <a:solidFill>
                  <a:srgbClr val="231F20"/>
                </a:solidFill>
                <a:latin typeface="Garamond"/>
                <a:cs typeface="Garamond"/>
              </a:rPr>
              <a:t>help </a:t>
            </a:r>
            <a:r>
              <a:rPr sz="1400" spc="-5" dirty="0">
                <a:solidFill>
                  <a:srgbClr val="231F20"/>
                </a:solidFill>
                <a:latin typeface="Garamond"/>
                <a:cs typeface="Garamond"/>
              </a:rPr>
              <a:t>you  </a:t>
            </a:r>
            <a:r>
              <a:rPr sz="1400" spc="-10" dirty="0">
                <a:solidFill>
                  <a:srgbClr val="231F20"/>
                </a:solidFill>
                <a:latin typeface="Garamond"/>
                <a:cs typeface="Garamond"/>
              </a:rPr>
              <a:t>successfully </a:t>
            </a:r>
            <a:r>
              <a:rPr sz="1400" spc="-20" dirty="0">
                <a:solidFill>
                  <a:srgbClr val="231F20"/>
                </a:solidFill>
                <a:latin typeface="Garamond"/>
                <a:cs typeface="Garamond"/>
              </a:rPr>
              <a:t>complete </a:t>
            </a:r>
            <a:r>
              <a:rPr sz="1400" spc="-25" dirty="0">
                <a:solidFill>
                  <a:srgbClr val="231F20"/>
                </a:solidFill>
                <a:latin typeface="Garamond"/>
                <a:cs typeface="Garamond"/>
              </a:rPr>
              <a:t>Phase</a:t>
            </a:r>
            <a:r>
              <a:rPr sz="1400" spc="-15" dirty="0">
                <a:solidFill>
                  <a:srgbClr val="231F20"/>
                </a:solidFill>
                <a:latin typeface="Garamond"/>
                <a:cs typeface="Garamond"/>
              </a:rPr>
              <a:t> </a:t>
            </a:r>
            <a:r>
              <a:rPr lang="en-US" sz="1400" spc="5" dirty="0">
                <a:solidFill>
                  <a:srgbClr val="231F20"/>
                </a:solidFill>
                <a:latin typeface="Garamond"/>
                <a:cs typeface="Garamond"/>
              </a:rPr>
              <a:t>2</a:t>
            </a:r>
            <a:r>
              <a:rPr sz="1400" spc="5" dirty="0" smtClean="0">
                <a:solidFill>
                  <a:srgbClr val="231F20"/>
                </a:solidFill>
                <a:latin typeface="Garamond"/>
                <a:cs typeface="Garamond"/>
              </a:rPr>
              <a:t>.</a:t>
            </a:r>
            <a:endParaRPr sz="1400" dirty="0">
              <a:latin typeface="Garamond"/>
              <a:cs typeface="Garamond"/>
            </a:endParaRPr>
          </a:p>
          <a:p>
            <a:pPr>
              <a:lnSpc>
                <a:spcPct val="100000"/>
              </a:lnSpc>
            </a:pPr>
            <a:endParaRPr sz="1500" dirty="0">
              <a:latin typeface="Garamond"/>
              <a:cs typeface="Garamond"/>
            </a:endParaRPr>
          </a:p>
          <a:p>
            <a:pPr marL="397510" marR="390525" algn="ctr">
              <a:lnSpc>
                <a:spcPct val="119000"/>
              </a:lnSpc>
              <a:spcBef>
                <a:spcPts val="1010"/>
              </a:spcBef>
            </a:pPr>
            <a:r>
              <a:rPr sz="1400" i="1" spc="-30" dirty="0">
                <a:solidFill>
                  <a:srgbClr val="231F20"/>
                </a:solidFill>
                <a:latin typeface="Book Antiqua"/>
                <a:cs typeface="Book Antiqua"/>
              </a:rPr>
              <a:t>The </a:t>
            </a:r>
            <a:r>
              <a:rPr sz="1400" i="1" spc="-75" dirty="0" smtClean="0">
                <a:solidFill>
                  <a:srgbClr val="231F20"/>
                </a:solidFill>
                <a:latin typeface="Book Antiqua"/>
                <a:cs typeface="Book Antiqua"/>
              </a:rPr>
              <a:t>owner  </a:t>
            </a:r>
            <a:r>
              <a:rPr sz="1400" i="1" spc="-50" dirty="0">
                <a:solidFill>
                  <a:srgbClr val="231F20"/>
                </a:solidFill>
                <a:latin typeface="Book Antiqua"/>
                <a:cs typeface="Book Antiqua"/>
              </a:rPr>
              <a:t>of </a:t>
            </a:r>
            <a:r>
              <a:rPr sz="1400" i="1" spc="-75" dirty="0">
                <a:solidFill>
                  <a:srgbClr val="231F20"/>
                </a:solidFill>
                <a:latin typeface="Book Antiqua"/>
                <a:cs typeface="Book Antiqua"/>
              </a:rPr>
              <a:t>this </a:t>
            </a:r>
            <a:r>
              <a:rPr sz="1400" i="1" spc="-40" dirty="0">
                <a:solidFill>
                  <a:srgbClr val="231F20"/>
                </a:solidFill>
                <a:latin typeface="Book Antiqua"/>
                <a:cs typeface="Book Antiqua"/>
              </a:rPr>
              <a:t>handbook</a:t>
            </a:r>
            <a:r>
              <a:rPr sz="1400" i="1" spc="80" dirty="0">
                <a:solidFill>
                  <a:srgbClr val="231F20"/>
                </a:solidFill>
                <a:latin typeface="Book Antiqua"/>
                <a:cs typeface="Book Antiqua"/>
              </a:rPr>
              <a:t> </a:t>
            </a:r>
            <a:r>
              <a:rPr sz="1400" i="1" spc="-50" dirty="0">
                <a:solidFill>
                  <a:srgbClr val="231F20"/>
                </a:solidFill>
                <a:latin typeface="Book Antiqua"/>
                <a:cs typeface="Book Antiqua"/>
              </a:rPr>
              <a:t>is:</a:t>
            </a:r>
            <a:endParaRPr sz="1400" dirty="0">
              <a:latin typeface="Book Antiqua"/>
              <a:cs typeface="Book Antiqua"/>
            </a:endParaRPr>
          </a:p>
        </p:txBody>
      </p:sp>
      <p:sp>
        <p:nvSpPr>
          <p:cNvPr id="5" name="object 5"/>
          <p:cNvSpPr/>
          <p:nvPr/>
        </p:nvSpPr>
        <p:spPr>
          <a:xfrm>
            <a:off x="2353" y="-152400"/>
            <a:ext cx="3886200" cy="5029200"/>
          </a:xfrm>
          <a:prstGeom prst="rect">
            <a:avLst/>
          </a:prstGeom>
          <a:solidFill>
            <a:srgbClr val="C0C0C0">
              <a:alpha val="0"/>
            </a:srgbClr>
          </a:solidFill>
        </p:spPr>
        <p:txBody>
          <a:bodyPr wrap="square" lIns="0" tIns="0" rIns="0" bIns="0" rtlCol="0"/>
          <a:lstStyle/>
          <a:p>
            <a:endParaRPr dirty="0"/>
          </a:p>
        </p:txBody>
      </p:sp>
      <p:sp>
        <p:nvSpPr>
          <p:cNvPr id="6" name="object 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7" name="object 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9999"/>
            </a:srgbClr>
          </a:solidFill>
        </p:spPr>
        <p:txBody>
          <a:bodyPr wrap="square" lIns="0" tIns="0" rIns="0" bIns="0" rtlCol="0"/>
          <a:lstStyle/>
          <a:p>
            <a:endParaRPr dirty="0"/>
          </a:p>
        </p:txBody>
      </p:sp>
      <p:graphicFrame>
        <p:nvGraphicFramePr>
          <p:cNvPr id="9" name="Table 8"/>
          <p:cNvGraphicFramePr>
            <a:graphicFrameLocks noGrp="1"/>
          </p:cNvGraphicFramePr>
          <p:nvPr>
            <p:extLst>
              <p:ext uri="{D42A27DB-BD31-4B8C-83A1-F6EECF244321}">
                <p14:modId xmlns:p14="http://schemas.microsoft.com/office/powerpoint/2010/main" val="793549223"/>
              </p:ext>
            </p:extLst>
          </p:nvPr>
        </p:nvGraphicFramePr>
        <p:xfrm>
          <a:off x="276299" y="718199"/>
          <a:ext cx="3039587" cy="1720201"/>
        </p:xfrm>
        <a:graphic>
          <a:graphicData uri="http://schemas.openxmlformats.org/drawingml/2006/table">
            <a:tbl>
              <a:tblPr>
                <a:tableStyleId>{5C22544A-7EE6-4342-B048-85BDC9FD1C3A}</a:tableStyleId>
              </a:tblPr>
              <a:tblGrid>
                <a:gridCol w="3039587">
                  <a:extLst>
                    <a:ext uri="{9D8B030D-6E8A-4147-A177-3AD203B41FA5}">
                      <a16:colId xmlns:a16="http://schemas.microsoft.com/office/drawing/2014/main" val="71447106"/>
                    </a:ext>
                  </a:extLst>
                </a:gridCol>
              </a:tblGrid>
              <a:tr h="1720201">
                <a:tc>
                  <a:txBody>
                    <a:bodyPr/>
                    <a:lstStyle/>
                    <a:p>
                      <a:pPr marL="0" marR="0">
                        <a:lnSpc>
                          <a:spcPct val="107000"/>
                        </a:lnSpc>
                        <a:spcBef>
                          <a:spcPts val="0"/>
                        </a:spcBef>
                        <a:spcAft>
                          <a:spcPts val="0"/>
                        </a:spcAft>
                      </a:pPr>
                      <a:r>
                        <a:rPr lang="en-US" sz="1000" dirty="0">
                          <a:effectLst/>
                        </a:rPr>
                        <a:t>Sauk County Adult Treatment Court works to enhance public safety by reducing recidivism and improving quality of life in our community. Treatment Court will offer an alternative to lengthy incarceration to individuals whose crimes are linked to a substance use disorder by focusing on treatment, strict accountability, intensive supervision, and judicial oversight.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678" marR="65678" marT="0" marB="0">
                    <a:solidFill>
                      <a:schemeClr val="bg1">
                        <a:lumMod val="75000"/>
                        <a:alpha val="53000"/>
                      </a:schemeClr>
                    </a:solidFill>
                  </a:tcPr>
                </a:tc>
                <a:extLst>
                  <a:ext uri="{0D108BD9-81ED-4DB2-BD59-A6C34878D82A}">
                    <a16:rowId xmlns:a16="http://schemas.microsoft.com/office/drawing/2014/main" val="403619054"/>
                  </a:ext>
                </a:extLst>
              </a:tr>
            </a:tbl>
          </a:graphicData>
        </a:graphic>
      </p:graphicFrame>
      <p:sp>
        <p:nvSpPr>
          <p:cNvPr id="10" name="Rectangle 1"/>
          <p:cNvSpPr>
            <a:spLocks noChangeArrowheads="1"/>
          </p:cNvSpPr>
          <p:nvPr/>
        </p:nvSpPr>
        <p:spPr bwMode="auto">
          <a:xfrm>
            <a:off x="208255" y="396629"/>
            <a:ext cx="454454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Mission Statement:</a:t>
            </a:r>
            <a:endParaRPr kumimoji="0" lang="en-US"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229754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30700" y="387350"/>
            <a:ext cx="3111500" cy="299720"/>
          </a:xfrm>
          <a:prstGeom prst="rect">
            <a:avLst/>
          </a:prstGeom>
        </p:spPr>
        <p:txBody>
          <a:bodyPr vert="horz" wrap="square" lIns="0" tIns="12700" rIns="0" bIns="0" rtlCol="0">
            <a:spAutoFit/>
          </a:bodyPr>
          <a:lstStyle/>
          <a:p>
            <a:pPr marL="12700">
              <a:lnSpc>
                <a:spcPct val="100000"/>
              </a:lnSpc>
              <a:spcBef>
                <a:spcPts val="100"/>
              </a:spcBef>
              <a:tabLst>
                <a:tab pos="3098165" algn="l"/>
              </a:tabLst>
            </a:pPr>
            <a:r>
              <a:rPr lang="en-US" sz="1800" b="1" u="sng" spc="200" dirty="0" smtClean="0">
                <a:solidFill>
                  <a:srgbClr val="231F20"/>
                </a:solidFill>
                <a:uFill>
                  <a:solidFill>
                    <a:srgbClr val="231F20"/>
                  </a:solidFill>
                </a:uFill>
                <a:latin typeface="Book Antiqua"/>
                <a:cs typeface="Book Antiqua"/>
              </a:rPr>
              <a:t>Phase 2</a:t>
            </a:r>
            <a:r>
              <a:rPr sz="1800" b="1" u="sng" spc="35" dirty="0" smtClean="0">
                <a:solidFill>
                  <a:srgbClr val="231F20"/>
                </a:solidFill>
                <a:uFill>
                  <a:solidFill>
                    <a:srgbClr val="231F20"/>
                  </a:solidFill>
                </a:uFill>
                <a:latin typeface="Book Antiqua"/>
                <a:cs typeface="Book Antiqua"/>
              </a:rPr>
              <a:t>:</a:t>
            </a:r>
            <a:r>
              <a:rPr sz="1800" b="1" u="sng" spc="35" dirty="0">
                <a:solidFill>
                  <a:srgbClr val="231F20"/>
                </a:solidFill>
                <a:uFill>
                  <a:solidFill>
                    <a:srgbClr val="231F20"/>
                  </a:solidFill>
                </a:uFill>
                <a:latin typeface="Book Antiqua"/>
                <a:cs typeface="Book Antiqua"/>
              </a:rPr>
              <a:t>	</a:t>
            </a:r>
            <a:endParaRPr sz="1800" dirty="0">
              <a:latin typeface="Book Antiqua"/>
              <a:cs typeface="Book Antiqua"/>
            </a:endParaRPr>
          </a:p>
        </p:txBody>
      </p:sp>
      <p:sp>
        <p:nvSpPr>
          <p:cNvPr id="3" name="object 3"/>
          <p:cNvSpPr txBox="1">
            <a:spLocks noGrp="1"/>
          </p:cNvSpPr>
          <p:nvPr>
            <p:ph type="title" idx="4294967295"/>
          </p:nvPr>
        </p:nvSpPr>
        <p:spPr>
          <a:xfrm>
            <a:off x="4267200" y="687388"/>
            <a:ext cx="3505200" cy="504825"/>
          </a:xfrm>
          <a:prstGeom prst="rect">
            <a:avLst/>
          </a:prstGeom>
        </p:spPr>
        <p:txBody>
          <a:bodyPr vert="horz" wrap="square" lIns="0" tIns="12700" rIns="0" bIns="0" rtlCol="0">
            <a:spAutoFit/>
          </a:bodyPr>
          <a:lstStyle/>
          <a:p>
            <a:pPr marL="12700">
              <a:lnSpc>
                <a:spcPct val="100000"/>
              </a:lnSpc>
              <a:spcBef>
                <a:spcPts val="100"/>
              </a:spcBef>
            </a:pPr>
            <a:r>
              <a:rPr lang="en-US" sz="3200" spc="-300" dirty="0" smtClean="0">
                <a:solidFill>
                  <a:schemeClr val="tx1"/>
                </a:solidFill>
              </a:rPr>
              <a:t>Balance</a:t>
            </a:r>
            <a:endParaRPr sz="3200" dirty="0">
              <a:solidFill>
                <a:schemeClr val="tx1"/>
              </a:solidFill>
            </a:endParaRPr>
          </a:p>
        </p:txBody>
      </p:sp>
      <p:sp>
        <p:nvSpPr>
          <p:cNvPr id="5" name="object 5"/>
          <p:cNvSpPr/>
          <p:nvPr/>
        </p:nvSpPr>
        <p:spPr>
          <a:xfrm>
            <a:off x="0" y="0"/>
            <a:ext cx="3886200" cy="5029200"/>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rgbClr val="C0C0C0">
              <a:alpha val="0"/>
            </a:srgbClr>
          </a:solidFill>
        </p:spPr>
        <p:txBody>
          <a:bodyPr wrap="square" lIns="0" tIns="0" rIns="0" bIns="0" rtlCol="0"/>
          <a:lstStyle/>
          <a:p>
            <a:endParaRPr dirty="0"/>
          </a:p>
        </p:txBody>
      </p:sp>
      <p:sp>
        <p:nvSpPr>
          <p:cNvPr id="6" name="object 6"/>
          <p:cNvSpPr/>
          <p:nvPr/>
        </p:nvSpPr>
        <p:spPr>
          <a:xfrm>
            <a:off x="829945" y="1371600"/>
            <a:ext cx="2084070" cy="0"/>
          </a:xfrm>
          <a:custGeom>
            <a:avLst/>
            <a:gdLst/>
            <a:ahLst/>
            <a:cxnLst/>
            <a:rect l="l" t="t" r="r" b="b"/>
            <a:pathLst>
              <a:path w="2084070">
                <a:moveTo>
                  <a:pt x="0" y="0"/>
                </a:moveTo>
                <a:lnTo>
                  <a:pt x="2083790" y="0"/>
                </a:lnTo>
              </a:path>
            </a:pathLst>
          </a:custGeom>
          <a:ln w="38100">
            <a:solidFill>
              <a:srgbClr val="231F20"/>
            </a:solidFill>
          </a:ln>
        </p:spPr>
        <p:txBody>
          <a:bodyPr wrap="square" lIns="0" tIns="0" rIns="0" bIns="0" rtlCol="0"/>
          <a:lstStyle/>
          <a:p>
            <a:endParaRPr dirty="0"/>
          </a:p>
        </p:txBody>
      </p:sp>
      <p:sp>
        <p:nvSpPr>
          <p:cNvPr id="7" name="object 7"/>
          <p:cNvSpPr txBox="1"/>
          <p:nvPr/>
        </p:nvSpPr>
        <p:spPr>
          <a:xfrm>
            <a:off x="858199" y="1544066"/>
            <a:ext cx="2109470" cy="2226250"/>
          </a:xfrm>
          <a:prstGeom prst="rect">
            <a:avLst/>
          </a:prstGeom>
        </p:spPr>
        <p:txBody>
          <a:bodyPr vert="horz" wrap="square" lIns="0" tIns="33020" rIns="0" bIns="0" rtlCol="0">
            <a:spAutoFit/>
          </a:bodyPr>
          <a:lstStyle/>
          <a:p>
            <a:pPr marL="12700" marR="5080">
              <a:lnSpc>
                <a:spcPts val="2800"/>
              </a:lnSpc>
              <a:spcBef>
                <a:spcPts val="260"/>
              </a:spcBef>
            </a:pPr>
            <a:r>
              <a:rPr lang="en-US" sz="2400" dirty="0" smtClean="0">
                <a:latin typeface="Book Antiqua"/>
                <a:cs typeface="Book Antiqua"/>
              </a:rPr>
              <a:t>“Balance is not something you find, it’s something you create.”</a:t>
            </a:r>
          </a:p>
          <a:p>
            <a:pPr marL="12700" marR="5080">
              <a:lnSpc>
                <a:spcPts val="2800"/>
              </a:lnSpc>
              <a:spcBef>
                <a:spcPts val="260"/>
              </a:spcBef>
            </a:pPr>
            <a:r>
              <a:rPr lang="en-US" sz="2400" dirty="0" smtClean="0">
                <a:latin typeface="Book Antiqua"/>
                <a:cs typeface="Book Antiqua"/>
              </a:rPr>
              <a:t>-</a:t>
            </a:r>
            <a:r>
              <a:rPr lang="en-US" sz="1200" dirty="0" smtClean="0">
                <a:latin typeface="Book Antiqua"/>
                <a:cs typeface="Book Antiqua"/>
              </a:rPr>
              <a:t>Jana Kingsford </a:t>
            </a:r>
            <a:endParaRPr sz="1200" dirty="0">
              <a:latin typeface="Book Antiqua"/>
              <a:cs typeface="Book Antiqua"/>
            </a:endParaRPr>
          </a:p>
        </p:txBody>
      </p:sp>
      <p:sp>
        <p:nvSpPr>
          <p:cNvPr id="8" name="object 8"/>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998"/>
            </a:srgbClr>
          </a:solidFill>
        </p:spPr>
        <p:txBody>
          <a:bodyPr wrap="square" lIns="0" tIns="0" rIns="0" bIns="0" rtlCol="0"/>
          <a:lstStyle/>
          <a:p>
            <a:endParaRPr dirty="0"/>
          </a:p>
        </p:txBody>
      </p:sp>
      <p:sp>
        <p:nvSpPr>
          <p:cNvPr id="9" name="object 9"/>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43998"/>
            </a:srgbClr>
          </a:solidFill>
        </p:spPr>
        <p:txBody>
          <a:bodyPr wrap="square" lIns="0" tIns="0" rIns="0" bIns="0" rtlCol="0"/>
          <a:lstStyle/>
          <a:p>
            <a:endParaRPr dirty="0"/>
          </a:p>
        </p:txBody>
      </p:sp>
      <p:sp>
        <p:nvSpPr>
          <p:cNvPr id="10" name="Rectangle 9"/>
          <p:cNvSpPr/>
          <p:nvPr/>
        </p:nvSpPr>
        <p:spPr>
          <a:xfrm>
            <a:off x="4495800" y="1544066"/>
            <a:ext cx="2946400" cy="1179105"/>
          </a:xfrm>
          <a:prstGeom prst="rect">
            <a:avLst/>
          </a:prstGeom>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dirty="0" smtClean="0">
                <a:solidFill>
                  <a:srgbClr val="000000"/>
                </a:solidFill>
                <a:latin typeface="Garamond" panose="02020404030301010803" pitchFamily="18" charset="0"/>
                <a:ea typeface="Garamond" panose="02020404030301010803" pitchFamily="18" charset="0"/>
                <a:cs typeface="Times New Roman" panose="02020603050405020304" pitchFamily="18" charset="0"/>
              </a:rPr>
              <a:t>Balance life and recovery. </a:t>
            </a:r>
          </a:p>
          <a:p>
            <a:pPr marL="342900" marR="0" lvl="0" indent="-342900">
              <a:lnSpc>
                <a:spcPct val="107000"/>
              </a:lnSpc>
              <a:spcBef>
                <a:spcPts val="0"/>
              </a:spcBef>
              <a:spcAft>
                <a:spcPts val="0"/>
              </a:spcAft>
              <a:buFont typeface="Symbol" panose="05050102010706020507" pitchFamily="18" charset="2"/>
              <a:buChar char=""/>
            </a:pPr>
            <a:r>
              <a:rPr lang="en-US" sz="1600" dirty="0" smtClean="0">
                <a:solidFill>
                  <a:srgbClr val="000000"/>
                </a:solidFill>
                <a:latin typeface="Garamond" panose="02020404030301010803" pitchFamily="18" charset="0"/>
                <a:ea typeface="Calibri" panose="020F0502020204030204" pitchFamily="34" charset="0"/>
                <a:cs typeface="Times New Roman" panose="02020603050405020304" pitchFamily="18" charset="0"/>
              </a:rPr>
              <a:t>Develop a routine.</a:t>
            </a:r>
          </a:p>
          <a:p>
            <a:pPr marL="342900" marR="0" lvl="0" indent="-342900">
              <a:lnSpc>
                <a:spcPct val="107000"/>
              </a:lnSpc>
              <a:spcBef>
                <a:spcPts val="0"/>
              </a:spcBef>
              <a:spcAft>
                <a:spcPts val="0"/>
              </a:spcAft>
              <a:buFont typeface="Symbol" panose="05050102010706020507" pitchFamily="18" charset="2"/>
              <a:buChar char=""/>
            </a:pPr>
            <a:r>
              <a:rPr lang="en-US" sz="1600" dirty="0" smtClean="0">
                <a:solidFill>
                  <a:srgbClr val="000000"/>
                </a:solidFill>
                <a:latin typeface="Garamond" panose="02020404030301010803" pitchFamily="18" charset="0"/>
                <a:ea typeface="Calibri" panose="020F0502020204030204" pitchFamily="34" charset="0"/>
                <a:cs typeface="Times New Roman" panose="02020603050405020304" pitchFamily="18" charset="0"/>
              </a:rPr>
              <a:t>Be honest and truthful to yourself and others.  </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58831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86200" y="0"/>
            <a:ext cx="0" cy="5029200"/>
          </a:xfrm>
          <a:custGeom>
            <a:avLst/>
            <a:gdLst/>
            <a:ahLst/>
            <a:cxnLst/>
            <a:rect l="l" t="t" r="r" b="b"/>
            <a:pathLst>
              <a:path h="5029200">
                <a:moveTo>
                  <a:pt x="0" y="0"/>
                </a:moveTo>
                <a:lnTo>
                  <a:pt x="0" y="5029200"/>
                </a:lnTo>
              </a:path>
            </a:pathLst>
          </a:custGeom>
          <a:ln w="5080">
            <a:solidFill>
              <a:srgbClr val="CDCFD0"/>
            </a:solidFill>
          </a:ln>
        </p:spPr>
        <p:txBody>
          <a:bodyPr wrap="square" lIns="0" tIns="0" rIns="0" bIns="0" rtlCol="0"/>
          <a:lstStyle/>
          <a:p>
            <a:endParaRPr dirty="0"/>
          </a:p>
        </p:txBody>
      </p:sp>
      <p:sp>
        <p:nvSpPr>
          <p:cNvPr id="3" name="object 3"/>
          <p:cNvSpPr txBox="1"/>
          <p:nvPr/>
        </p:nvSpPr>
        <p:spPr>
          <a:xfrm>
            <a:off x="4419600" y="1600200"/>
            <a:ext cx="3002915" cy="1613261"/>
          </a:xfrm>
          <a:prstGeom prst="rect">
            <a:avLst/>
          </a:prstGeom>
        </p:spPr>
        <p:txBody>
          <a:bodyPr vert="horz" wrap="square" lIns="0" tIns="27939" rIns="0" bIns="0" rtlCol="0">
            <a:spAutoFit/>
          </a:bodyPr>
          <a:lstStyle/>
          <a:p>
            <a:r>
              <a:rPr lang="en-US" sz="1100" dirty="0">
                <a:latin typeface="Garamond" panose="02020404030301010803" pitchFamily="18" charset="0"/>
              </a:rPr>
              <a:t>In Court, you may receive recognition for your </a:t>
            </a:r>
            <a:r>
              <a:rPr lang="en-US" sz="1100" dirty="0" smtClean="0">
                <a:latin typeface="Garamond" panose="02020404030301010803" pitchFamily="18" charset="0"/>
              </a:rPr>
              <a:t>progress. Here </a:t>
            </a:r>
            <a:r>
              <a:rPr lang="en-US" sz="1100" dirty="0">
                <a:latin typeface="Garamond" panose="02020404030301010803" pitchFamily="18" charset="0"/>
              </a:rPr>
              <a:t>are some examples of things you can be recognized for</a:t>
            </a:r>
            <a:r>
              <a:rPr lang="en-US" sz="1100" dirty="0" smtClean="0">
                <a:latin typeface="Garamond" panose="02020404030301010803" pitchFamily="18" charset="0"/>
              </a:rPr>
              <a:t>:</a:t>
            </a:r>
          </a:p>
          <a:p>
            <a:endParaRPr lang="en-US" sz="1100" dirty="0">
              <a:latin typeface="Garamond" panose="02020404030301010803" pitchFamily="18" charset="0"/>
            </a:endParaRPr>
          </a:p>
          <a:p>
            <a:pPr marL="285750" lvl="0" indent="-285750">
              <a:buFont typeface="Arial" panose="020B0604020202020204" pitchFamily="34" charset="0"/>
              <a:buChar char="•"/>
            </a:pPr>
            <a:r>
              <a:rPr lang="en-US" sz="1100" dirty="0">
                <a:latin typeface="Garamond" panose="02020404030301010803" pitchFamily="18" charset="0"/>
              </a:rPr>
              <a:t>Attending appointments/court</a:t>
            </a:r>
          </a:p>
          <a:p>
            <a:pPr marL="285750" lvl="0" indent="-285750">
              <a:buFont typeface="Arial" panose="020B0604020202020204" pitchFamily="34" charset="0"/>
              <a:buChar char="•"/>
            </a:pPr>
            <a:r>
              <a:rPr lang="en-US" sz="1100" dirty="0">
                <a:latin typeface="Garamond" panose="02020404030301010803" pitchFamily="18" charset="0"/>
              </a:rPr>
              <a:t>Negative UA’s </a:t>
            </a:r>
          </a:p>
          <a:p>
            <a:pPr marL="285750" lvl="0" indent="-285750">
              <a:buFont typeface="Arial" panose="020B0604020202020204" pitchFamily="34" charset="0"/>
              <a:buChar char="•"/>
            </a:pPr>
            <a:r>
              <a:rPr lang="en-US" sz="1100" dirty="0">
                <a:latin typeface="Garamond" panose="02020404030301010803" pitchFamily="18" charset="0"/>
              </a:rPr>
              <a:t>Participating in treatment</a:t>
            </a:r>
          </a:p>
          <a:p>
            <a:pPr marL="285750" lvl="0" indent="-285750">
              <a:buFont typeface="Arial" panose="020B0604020202020204" pitchFamily="34" charset="0"/>
              <a:buChar char="•"/>
            </a:pPr>
            <a:r>
              <a:rPr lang="en-US" sz="1100" dirty="0">
                <a:latin typeface="Garamond" panose="02020404030301010803" pitchFamily="18" charset="0"/>
              </a:rPr>
              <a:t>Engaging in positive activities </a:t>
            </a:r>
          </a:p>
          <a:p>
            <a:pPr marL="12700" marR="233045">
              <a:lnSpc>
                <a:spcPts val="1600"/>
              </a:lnSpc>
              <a:spcBef>
                <a:spcPts val="219"/>
              </a:spcBef>
            </a:pPr>
            <a:endParaRPr lang="en-US" sz="1400" spc="-60" dirty="0" smtClean="0">
              <a:solidFill>
                <a:srgbClr val="231F20"/>
              </a:solidFill>
              <a:latin typeface="Garamond"/>
              <a:cs typeface="Garamond"/>
            </a:endParaRPr>
          </a:p>
        </p:txBody>
      </p:sp>
      <p:sp>
        <p:nvSpPr>
          <p:cNvPr id="5" name="object 5"/>
          <p:cNvSpPr/>
          <p:nvPr/>
        </p:nvSpPr>
        <p:spPr>
          <a:xfrm>
            <a:off x="342900" y="566419"/>
            <a:ext cx="7086600" cy="0"/>
          </a:xfrm>
          <a:custGeom>
            <a:avLst/>
            <a:gdLst/>
            <a:ahLst/>
            <a:cxnLst/>
            <a:rect l="l" t="t" r="r" b="b"/>
            <a:pathLst>
              <a:path w="7086600">
                <a:moveTo>
                  <a:pt x="0" y="0"/>
                </a:moveTo>
                <a:lnTo>
                  <a:pt x="7086600" y="0"/>
                </a:lnTo>
              </a:path>
            </a:pathLst>
          </a:custGeom>
          <a:ln w="12700">
            <a:solidFill>
              <a:srgbClr val="231F20"/>
            </a:solidFill>
          </a:ln>
        </p:spPr>
        <p:txBody>
          <a:bodyPr wrap="square" lIns="0" tIns="0" rIns="0" bIns="0" rtlCol="0"/>
          <a:lstStyle/>
          <a:p>
            <a:endParaRPr dirty="0"/>
          </a:p>
        </p:txBody>
      </p:sp>
      <p:sp>
        <p:nvSpPr>
          <p:cNvPr id="7" name="object 7"/>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8" name="object 8"/>
          <p:cNvSpPr/>
          <p:nvPr/>
        </p:nvSpPr>
        <p:spPr>
          <a:xfrm>
            <a:off x="38862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
        <p:nvSpPr>
          <p:cNvPr id="10" name="Rectangle 9"/>
          <p:cNvSpPr/>
          <p:nvPr/>
        </p:nvSpPr>
        <p:spPr>
          <a:xfrm>
            <a:off x="304800" y="512307"/>
            <a:ext cx="3059943" cy="470000"/>
          </a:xfrm>
          <a:prstGeom prst="rect">
            <a:avLst/>
          </a:prstGeom>
          <a:ln>
            <a:noFill/>
          </a:ln>
        </p:spPr>
        <p:txBody>
          <a:bodyPr wrap="square">
            <a:spAutoFit/>
          </a:bodyPr>
          <a:lstStyle/>
          <a:p>
            <a:pPr>
              <a:lnSpc>
                <a:spcPct val="107000"/>
              </a:lnSpc>
              <a:spcAft>
                <a:spcPts val="800"/>
              </a:spcAft>
            </a:pPr>
            <a:r>
              <a:rPr lang="en-US" sz="2400" u="sng" dirty="0">
                <a:latin typeface="Calibri" panose="020F0502020204030204" pitchFamily="34" charset="0"/>
                <a:ea typeface="Calibri" panose="020F0502020204030204" pitchFamily="34" charset="0"/>
                <a:cs typeface="Times New Roman" panose="02020603050405020304" pitchFamily="18" charset="0"/>
              </a:rPr>
              <a:t>Phase </a:t>
            </a:r>
            <a:r>
              <a:rPr lang="en-US" sz="2400" u="sng" dirty="0" smtClean="0">
                <a:latin typeface="Calibri" panose="020F0502020204030204" pitchFamily="34" charset="0"/>
                <a:ea typeface="Calibri" panose="020F0502020204030204" pitchFamily="34" charset="0"/>
                <a:cs typeface="Times New Roman" panose="02020603050405020304" pitchFamily="18" charset="0"/>
              </a:rPr>
              <a:t>2: Balance </a:t>
            </a:r>
          </a:p>
        </p:txBody>
      </p:sp>
      <p:sp>
        <p:nvSpPr>
          <p:cNvPr id="4" name="Rectangle 3"/>
          <p:cNvSpPr/>
          <p:nvPr/>
        </p:nvSpPr>
        <p:spPr>
          <a:xfrm>
            <a:off x="273996" y="1064665"/>
            <a:ext cx="3090747" cy="4010713"/>
          </a:xfrm>
          <a:prstGeom prst="rect">
            <a:avLst/>
          </a:prstGeom>
        </p:spPr>
        <p:txBody>
          <a:bodyPr wrap="square">
            <a:spAutoFit/>
          </a:bodyPr>
          <a:lstStyle/>
          <a:p>
            <a:pPr>
              <a:lnSpc>
                <a:spcPct val="107000"/>
              </a:lnSpc>
              <a:spcAft>
                <a:spcPts val="800"/>
              </a:spcAft>
            </a:pPr>
            <a:r>
              <a:rPr lang="en-US" sz="1050" dirty="0">
                <a:latin typeface="Garamond" panose="02020404030301010803" pitchFamily="18" charset="0"/>
                <a:ea typeface="Calibri" panose="020F0502020204030204" pitchFamily="34" charset="0"/>
                <a:cs typeface="Times New Roman" panose="02020603050405020304" pitchFamily="18" charset="0"/>
              </a:rPr>
              <a:t>Depending on your progress, this phase will take at least </a:t>
            </a:r>
            <a:r>
              <a:rPr lang="en-US" sz="1050" dirty="0" smtClean="0">
                <a:latin typeface="Garamond" panose="02020404030301010803" pitchFamily="18" charset="0"/>
                <a:ea typeface="Calibri" panose="020F0502020204030204" pitchFamily="34" charset="0"/>
                <a:cs typeface="Times New Roman" panose="02020603050405020304" pitchFamily="18" charset="0"/>
              </a:rPr>
              <a:t>90 </a:t>
            </a:r>
            <a:r>
              <a:rPr lang="en-US" sz="1050" dirty="0">
                <a:latin typeface="Garamond" panose="02020404030301010803" pitchFamily="18" charset="0"/>
                <a:ea typeface="Calibri" panose="020F0502020204030204" pitchFamily="34" charset="0"/>
                <a:cs typeface="Times New Roman" panose="02020603050405020304" pitchFamily="18" charset="0"/>
              </a:rPr>
              <a:t>days to complete</a:t>
            </a:r>
            <a:r>
              <a:rPr lang="en-US" sz="1050" dirty="0" smtClean="0">
                <a:latin typeface="Garamond" panose="02020404030301010803" pitchFamily="18" charset="0"/>
                <a:ea typeface="Calibri" panose="020F0502020204030204" pitchFamily="34" charset="0"/>
                <a:cs typeface="Times New Roman" panose="02020603050405020304" pitchFamily="18" charset="0"/>
              </a:rPr>
              <a:t>.</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use this book to keep track of everything you need to do.</a:t>
            </a: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You will submit to random drug/alcohol testing.</a:t>
            </a: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You will attend court every week.</a:t>
            </a: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 You will attend all appointments.</a:t>
            </a: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You will be asked to work on your honesty.</a:t>
            </a: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You will have a curfew from </a:t>
            </a:r>
            <a:r>
              <a:rPr lang="en-US" sz="800" dirty="0" smtClean="0">
                <a:latin typeface="Garamond" panose="02020404030301010803" pitchFamily="18" charset="0"/>
                <a:ea typeface="Calibri" panose="020F0502020204030204" pitchFamily="34" charset="0"/>
                <a:cs typeface="Times New Roman" panose="02020603050405020304" pitchFamily="18" charset="0"/>
              </a:rPr>
              <a:t>10pm </a:t>
            </a:r>
            <a:r>
              <a:rPr lang="en-US" sz="800" dirty="0">
                <a:latin typeface="Garamond" panose="02020404030301010803" pitchFamily="18" charset="0"/>
                <a:ea typeface="Calibri" panose="020F0502020204030204" pitchFamily="34" charset="0"/>
                <a:cs typeface="Times New Roman" panose="02020603050405020304" pitchFamily="18" charset="0"/>
              </a:rPr>
              <a:t>until 6am, unless you are approved to work. </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participate in Adopt-A-Highway. </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make </a:t>
            </a:r>
            <a:r>
              <a:rPr lang="en-US" sz="800" dirty="0" smtClean="0">
                <a:latin typeface="Garamond" panose="02020404030301010803" pitchFamily="18" charset="0"/>
                <a:ea typeface="Calibri" panose="020F0502020204030204" pitchFamily="34" charset="0"/>
                <a:cs typeface="Times New Roman" panose="02020603050405020304" pitchFamily="18" charset="0"/>
              </a:rPr>
              <a:t>yourself </a:t>
            </a:r>
            <a:r>
              <a:rPr lang="en-US" sz="800" dirty="0">
                <a:latin typeface="Garamond" panose="02020404030301010803" pitchFamily="18" charset="0"/>
                <a:ea typeface="Calibri" panose="020F0502020204030204" pitchFamily="34" charset="0"/>
                <a:cs typeface="Times New Roman" panose="02020603050405020304" pitchFamily="18" charset="0"/>
              </a:rPr>
              <a:t>available for home visits with </a:t>
            </a:r>
            <a:r>
              <a:rPr lang="en-US" sz="800" dirty="0" smtClean="0">
                <a:latin typeface="Garamond" panose="02020404030301010803" pitchFamily="18" charset="0"/>
                <a:ea typeface="Calibri" panose="020F0502020204030204" pitchFamily="34" charset="0"/>
                <a:cs typeface="Times New Roman" panose="02020603050405020304" pitchFamily="18" charset="0"/>
              </a:rPr>
              <a:t>your </a:t>
            </a:r>
            <a:r>
              <a:rPr lang="en-US" sz="800" dirty="0">
                <a:latin typeface="Garamond" panose="02020404030301010803" pitchFamily="18" charset="0"/>
                <a:ea typeface="Calibri" panose="020F0502020204030204" pitchFamily="34" charset="0"/>
                <a:cs typeface="Times New Roman" panose="02020603050405020304" pitchFamily="18" charset="0"/>
              </a:rPr>
              <a:t>team. </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reside in a safe environment that supports </a:t>
            </a:r>
            <a:r>
              <a:rPr lang="en-US" sz="800" dirty="0" smtClean="0">
                <a:latin typeface="Garamond" panose="02020404030301010803" pitchFamily="18" charset="0"/>
                <a:ea typeface="Calibri" panose="020F0502020204030204" pitchFamily="34" charset="0"/>
                <a:cs typeface="Times New Roman" panose="02020603050405020304" pitchFamily="18" charset="0"/>
              </a:rPr>
              <a:t>your </a:t>
            </a:r>
            <a:r>
              <a:rPr lang="en-US" sz="800" dirty="0">
                <a:latin typeface="Garamond" panose="02020404030301010803" pitchFamily="18" charset="0"/>
                <a:ea typeface="Calibri" panose="020F0502020204030204" pitchFamily="34" charset="0"/>
                <a:cs typeface="Times New Roman" panose="02020603050405020304" pitchFamily="18" charset="0"/>
              </a:rPr>
              <a:t>recovery. </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a:t>
            </a:r>
            <a:r>
              <a:rPr lang="en-US" sz="800" dirty="0" smtClean="0">
                <a:latin typeface="Garamond" panose="02020404030301010803" pitchFamily="18" charset="0"/>
                <a:ea typeface="Calibri" panose="020F0502020204030204" pitchFamily="34" charset="0"/>
                <a:cs typeface="Times New Roman" panose="02020603050405020304" pitchFamily="18" charset="0"/>
              </a:rPr>
              <a:t>tell your </a:t>
            </a:r>
            <a:r>
              <a:rPr lang="en-US" sz="800" dirty="0">
                <a:latin typeface="Garamond" panose="02020404030301010803" pitchFamily="18" charset="0"/>
                <a:ea typeface="Calibri" panose="020F0502020204030204" pitchFamily="34" charset="0"/>
                <a:cs typeface="Times New Roman" panose="02020603050405020304" pitchFamily="18" charset="0"/>
              </a:rPr>
              <a:t>team of any changes in employment, address, phone number, and relationships. </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start </a:t>
            </a:r>
            <a:r>
              <a:rPr lang="en-US" sz="800" dirty="0" smtClean="0">
                <a:latin typeface="Garamond" panose="02020404030301010803" pitchFamily="18" charset="0"/>
                <a:ea typeface="Calibri" panose="020F0502020204030204" pitchFamily="34" charset="0"/>
                <a:cs typeface="Times New Roman" panose="02020603050405020304" pitchFamily="18" charset="0"/>
              </a:rPr>
              <a:t>attending 1-2 </a:t>
            </a:r>
            <a:r>
              <a:rPr lang="en-US" sz="800" dirty="0">
                <a:latin typeface="Garamond" panose="02020404030301010803" pitchFamily="18" charset="0"/>
                <a:ea typeface="Calibri" panose="020F0502020204030204" pitchFamily="34" charset="0"/>
                <a:cs typeface="Times New Roman" panose="02020603050405020304" pitchFamily="18" charset="0"/>
              </a:rPr>
              <a:t>support </a:t>
            </a:r>
            <a:r>
              <a:rPr lang="en-US" sz="800" dirty="0" smtClean="0">
                <a:latin typeface="Garamond" panose="02020404030301010803" pitchFamily="18" charset="0"/>
                <a:ea typeface="Calibri" panose="020F0502020204030204" pitchFamily="34" charset="0"/>
                <a:cs typeface="Times New Roman" panose="02020603050405020304" pitchFamily="18" charset="0"/>
              </a:rPr>
              <a:t>meetings per week. At least 1 must be in-person.</a:t>
            </a: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You will need to meet “5/5” for </a:t>
            </a:r>
            <a:r>
              <a:rPr lang="en-US" sz="800" dirty="0" smtClean="0">
                <a:latin typeface="Garamond" panose="02020404030301010803" pitchFamily="18" charset="0"/>
                <a:ea typeface="Calibri" panose="020F0502020204030204" pitchFamily="34" charset="0"/>
                <a:cs typeface="Times New Roman" panose="02020603050405020304" pitchFamily="18" charset="0"/>
              </a:rPr>
              <a:t>2 </a:t>
            </a:r>
            <a:r>
              <a:rPr lang="en-US" sz="800" dirty="0">
                <a:latin typeface="Garamond" panose="02020404030301010803" pitchFamily="18" charset="0"/>
                <a:ea typeface="Calibri" panose="020F0502020204030204" pitchFamily="34" charset="0"/>
                <a:cs typeface="Times New Roman" panose="02020603050405020304" pitchFamily="18" charset="0"/>
              </a:rPr>
              <a:t>weeks in a row up to your phase advancement date in order to advance to the next phase. </a:t>
            </a:r>
          </a:p>
          <a:p>
            <a:pPr marL="171450" indent="-171450">
              <a:lnSpc>
                <a:spcPct val="107000"/>
              </a:lnSpc>
              <a:spcAft>
                <a:spcPts val="800"/>
              </a:spcAft>
              <a:buFont typeface="Arial" panose="020B0604020202020204" pitchFamily="34" charset="0"/>
              <a:buChar char="•"/>
            </a:pPr>
            <a:endParaRPr lang="en-US" sz="800" dirty="0" smtClean="0">
              <a:latin typeface="Garamond" panose="02020404030301010803" pitchFamily="18" charset="0"/>
              <a:ea typeface="Calibri" panose="020F0502020204030204" pitchFamily="34" charset="0"/>
              <a:cs typeface="Times New Roman" panose="02020603050405020304" pitchFamily="18" charset="0"/>
            </a:endParaRPr>
          </a:p>
        </p:txBody>
      </p:sp>
      <p:sp>
        <p:nvSpPr>
          <p:cNvPr id="6" name="Rectangle 5"/>
          <p:cNvSpPr/>
          <p:nvPr/>
        </p:nvSpPr>
        <p:spPr>
          <a:xfrm>
            <a:off x="4447162" y="3962400"/>
            <a:ext cx="3014857" cy="415498"/>
          </a:xfrm>
          <a:prstGeom prst="rect">
            <a:avLst/>
          </a:prstGeom>
        </p:spPr>
        <p:txBody>
          <a:bodyPr wrap="square">
            <a:spAutoFit/>
          </a:bodyPr>
          <a:lstStyle/>
          <a:p>
            <a:r>
              <a:rPr lang="en-US" sz="700" b="1" dirty="0"/>
              <a:t>*Defining “5/5”: attended meeting requirements, attended all UA’s, turned in meeting slips, turning weekly paperwork on time, attended appointments, and any other weekly obligations.* </a:t>
            </a:r>
          </a:p>
        </p:txBody>
      </p:sp>
    </p:spTree>
    <p:extLst>
      <p:ext uri="{BB962C8B-B14F-4D97-AF65-F5344CB8AC3E}">
        <p14:creationId xmlns:p14="http://schemas.microsoft.com/office/powerpoint/2010/main" val="37212818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0" y="0"/>
            <a:ext cx="3886200" cy="5029200"/>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rgbClr val="C0C0C0">
              <a:alpha val="0"/>
            </a:srgbClr>
          </a:solidFill>
        </p:spPr>
        <p:txBody>
          <a:bodyPr wrap="square" lIns="0" tIns="0" rIns="0" bIns="0" rtlCol="0"/>
          <a:lstStyle/>
          <a:p>
            <a:endParaRPr dirty="0"/>
          </a:p>
        </p:txBody>
      </p:sp>
      <p:sp>
        <p:nvSpPr>
          <p:cNvPr id="5" name="object 5"/>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6" name="object 6"/>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
        <p:nvSpPr>
          <p:cNvPr id="7" name="TextBox 6"/>
          <p:cNvSpPr txBox="1"/>
          <p:nvPr/>
        </p:nvSpPr>
        <p:spPr>
          <a:xfrm>
            <a:off x="4876800" y="762000"/>
            <a:ext cx="2272030" cy="461665"/>
          </a:xfrm>
          <a:prstGeom prst="rect">
            <a:avLst/>
          </a:prstGeom>
          <a:noFill/>
        </p:spPr>
        <p:txBody>
          <a:bodyPr wrap="square" rtlCol="0">
            <a:spAutoFit/>
          </a:bodyPr>
          <a:lstStyle/>
          <a:p>
            <a:r>
              <a:rPr lang="en-US" sz="2400" u="sng" dirty="0" smtClean="0">
                <a:latin typeface="Garamond" panose="02020404030301010803" pitchFamily="18" charset="0"/>
              </a:rPr>
              <a:t>Phase 2: Balance </a:t>
            </a:r>
            <a:endParaRPr lang="en-US" sz="2400" u="sng" dirty="0">
              <a:latin typeface="Garamond" panose="02020404030301010803" pitchFamily="18" charset="0"/>
            </a:endParaRPr>
          </a:p>
        </p:txBody>
      </p:sp>
      <p:sp>
        <p:nvSpPr>
          <p:cNvPr id="10" name="TextBox 9"/>
          <p:cNvSpPr txBox="1"/>
          <p:nvPr/>
        </p:nvSpPr>
        <p:spPr>
          <a:xfrm>
            <a:off x="5029200" y="2283767"/>
            <a:ext cx="2362200" cy="461665"/>
          </a:xfrm>
          <a:prstGeom prst="rect">
            <a:avLst/>
          </a:prstGeom>
          <a:noFill/>
        </p:spPr>
        <p:txBody>
          <a:bodyPr wrap="square" rtlCol="0">
            <a:spAutoFit/>
          </a:bodyPr>
          <a:lstStyle/>
          <a:p>
            <a:r>
              <a:rPr lang="en-US" sz="2400" dirty="0" smtClean="0">
                <a:latin typeface="Garamond" panose="02020404030301010803" pitchFamily="18" charset="0"/>
              </a:rPr>
              <a:t>Court Dates</a:t>
            </a:r>
            <a:endParaRPr lang="en-US" sz="2400" dirty="0">
              <a:latin typeface="Garamond" panose="02020404030301010803" pitchFamily="18" charset="0"/>
            </a:endParaRPr>
          </a:p>
        </p:txBody>
      </p:sp>
    </p:spTree>
    <p:extLst>
      <p:ext uri="{BB962C8B-B14F-4D97-AF65-F5344CB8AC3E}">
        <p14:creationId xmlns:p14="http://schemas.microsoft.com/office/powerpoint/2010/main" val="2113914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343400" y="4130675"/>
            <a:ext cx="2971800" cy="0"/>
          </a:xfrm>
          <a:custGeom>
            <a:avLst/>
            <a:gdLst/>
            <a:ahLst/>
            <a:cxnLst/>
            <a:rect l="l" t="t" r="r" b="b"/>
            <a:pathLst>
              <a:path w="2971800">
                <a:moveTo>
                  <a:pt x="0" y="0"/>
                </a:moveTo>
                <a:lnTo>
                  <a:pt x="2971800" y="0"/>
                </a:lnTo>
              </a:path>
            </a:pathLst>
          </a:custGeom>
          <a:ln w="6350">
            <a:solidFill>
              <a:srgbClr val="231F20"/>
            </a:solidFill>
          </a:ln>
        </p:spPr>
        <p:txBody>
          <a:bodyPr wrap="square" lIns="0" tIns="0" rIns="0" bIns="0" rtlCol="0"/>
          <a:lstStyle/>
          <a:p>
            <a:endParaRPr dirty="0"/>
          </a:p>
        </p:txBody>
      </p:sp>
      <p:sp>
        <p:nvSpPr>
          <p:cNvPr id="3" name="object 3"/>
          <p:cNvSpPr txBox="1">
            <a:spLocks noGrp="1"/>
          </p:cNvSpPr>
          <p:nvPr>
            <p:ph type="title"/>
          </p:nvPr>
        </p:nvSpPr>
        <p:spPr>
          <a:xfrm>
            <a:off x="4958699" y="342900"/>
            <a:ext cx="1741170" cy="1054100"/>
          </a:xfrm>
          <a:prstGeom prst="rect">
            <a:avLst/>
          </a:prstGeom>
        </p:spPr>
        <p:txBody>
          <a:bodyPr vert="horz" wrap="square" lIns="0" tIns="12700" rIns="0" bIns="0" rtlCol="0">
            <a:spAutoFit/>
          </a:bodyPr>
          <a:lstStyle/>
          <a:p>
            <a:pPr marL="12700" marR="5080" algn="ctr">
              <a:lnSpc>
                <a:spcPct val="112500"/>
              </a:lnSpc>
              <a:spcBef>
                <a:spcPts val="100"/>
              </a:spcBef>
            </a:pPr>
            <a:r>
              <a:rPr sz="2000" b="1" u="sng" spc="260" dirty="0"/>
              <a:t>Phase </a:t>
            </a:r>
            <a:r>
              <a:rPr lang="en-US" sz="2000" b="1" u="sng" spc="125" dirty="0"/>
              <a:t>1</a:t>
            </a:r>
            <a:r>
              <a:rPr sz="2000" b="1" u="sng" spc="125" dirty="0" smtClean="0"/>
              <a:t>  </a:t>
            </a:r>
            <a:r>
              <a:rPr sz="1800" spc="-25" dirty="0"/>
              <a:t>P</a:t>
            </a:r>
            <a:r>
              <a:rPr sz="1800" spc="330" dirty="0"/>
              <a:t>a</a:t>
            </a:r>
            <a:r>
              <a:rPr sz="1800" spc="615" dirty="0"/>
              <a:t>r</a:t>
            </a:r>
            <a:r>
              <a:rPr sz="1800" spc="555" dirty="0"/>
              <a:t>t</a:t>
            </a:r>
            <a:r>
              <a:rPr sz="1800" spc="80" dirty="0"/>
              <a:t>i</a:t>
            </a:r>
            <a:r>
              <a:rPr sz="1800" spc="355" dirty="0"/>
              <a:t>c</a:t>
            </a:r>
            <a:r>
              <a:rPr sz="1800" spc="254" dirty="0"/>
              <a:t>i</a:t>
            </a:r>
            <a:r>
              <a:rPr sz="1800" spc="-125" dirty="0"/>
              <a:t>p</a:t>
            </a:r>
            <a:r>
              <a:rPr sz="1800" spc="360" dirty="0"/>
              <a:t>a</a:t>
            </a:r>
            <a:r>
              <a:rPr sz="1800" spc="470" dirty="0"/>
              <a:t>n</a:t>
            </a:r>
            <a:r>
              <a:rPr sz="1800" spc="500" dirty="0"/>
              <a:t>t</a:t>
            </a:r>
            <a:r>
              <a:rPr sz="2000" spc="500" dirty="0"/>
              <a:t>  </a:t>
            </a:r>
            <a:r>
              <a:rPr sz="2000" spc="330" dirty="0"/>
              <a:t>Handbook</a:t>
            </a:r>
            <a:endParaRPr sz="2000" dirty="0"/>
          </a:p>
        </p:txBody>
      </p:sp>
      <p:sp>
        <p:nvSpPr>
          <p:cNvPr id="4" name="object 4"/>
          <p:cNvSpPr txBox="1"/>
          <p:nvPr/>
        </p:nvSpPr>
        <p:spPr>
          <a:xfrm>
            <a:off x="4798227" y="1512660"/>
            <a:ext cx="2062480" cy="2203424"/>
          </a:xfrm>
          <a:prstGeom prst="rect">
            <a:avLst/>
          </a:prstGeom>
        </p:spPr>
        <p:txBody>
          <a:bodyPr vert="horz" wrap="square" lIns="0" tIns="87630" rIns="0" bIns="0" rtlCol="0">
            <a:spAutoFit/>
          </a:bodyPr>
          <a:lstStyle/>
          <a:p>
            <a:pPr algn="ctr">
              <a:lnSpc>
                <a:spcPct val="100000"/>
              </a:lnSpc>
              <a:spcBef>
                <a:spcPts val="690"/>
              </a:spcBef>
            </a:pPr>
            <a:r>
              <a:rPr sz="1500" b="1" spc="-15" dirty="0">
                <a:solidFill>
                  <a:srgbClr val="231F20"/>
                </a:solidFill>
                <a:latin typeface="Times New Roman"/>
                <a:cs typeface="Times New Roman"/>
              </a:rPr>
              <a:t>Congratulations!</a:t>
            </a:r>
            <a:endParaRPr sz="1500" dirty="0">
              <a:latin typeface="Times New Roman"/>
              <a:cs typeface="Times New Roman"/>
            </a:endParaRPr>
          </a:p>
          <a:p>
            <a:pPr marL="12065" marR="5080" indent="-635" algn="ctr">
              <a:lnSpc>
                <a:spcPct val="113100"/>
              </a:lnSpc>
              <a:spcBef>
                <a:spcPts val="330"/>
              </a:spcBef>
            </a:pPr>
            <a:r>
              <a:rPr sz="1400" spc="-20" dirty="0">
                <a:solidFill>
                  <a:srgbClr val="231F20"/>
                </a:solidFill>
                <a:latin typeface="Garamond"/>
                <a:cs typeface="Garamond"/>
              </a:rPr>
              <a:t>Welcome to </a:t>
            </a:r>
            <a:r>
              <a:rPr sz="1400" dirty="0">
                <a:solidFill>
                  <a:srgbClr val="231F20"/>
                </a:solidFill>
                <a:latin typeface="Garamond"/>
                <a:cs typeface="Garamond"/>
              </a:rPr>
              <a:t>your </a:t>
            </a:r>
            <a:r>
              <a:rPr sz="1400" spc="-10" dirty="0">
                <a:solidFill>
                  <a:srgbClr val="231F20"/>
                </a:solidFill>
                <a:latin typeface="Garamond"/>
                <a:cs typeface="Garamond"/>
              </a:rPr>
              <a:t>new </a:t>
            </a:r>
            <a:r>
              <a:rPr lang="en-US" sz="1400" spc="5" dirty="0" smtClean="0">
                <a:solidFill>
                  <a:srgbClr val="231F20"/>
                </a:solidFill>
                <a:latin typeface="Garamond"/>
                <a:cs typeface="Garamond"/>
              </a:rPr>
              <a:t>journey</a:t>
            </a:r>
            <a:r>
              <a:rPr sz="1400" spc="5" dirty="0" smtClean="0">
                <a:solidFill>
                  <a:srgbClr val="231F20"/>
                </a:solidFill>
                <a:latin typeface="Garamond"/>
                <a:cs typeface="Garamond"/>
              </a:rPr>
              <a:t>.  </a:t>
            </a:r>
            <a:r>
              <a:rPr sz="1400" spc="20" dirty="0">
                <a:solidFill>
                  <a:srgbClr val="231F20"/>
                </a:solidFill>
                <a:latin typeface="Garamond"/>
                <a:cs typeface="Garamond"/>
              </a:rPr>
              <a:t>This </a:t>
            </a:r>
            <a:r>
              <a:rPr sz="1400" spc="-25" dirty="0">
                <a:solidFill>
                  <a:srgbClr val="231F20"/>
                </a:solidFill>
                <a:latin typeface="Garamond"/>
                <a:cs typeface="Garamond"/>
              </a:rPr>
              <a:t>book </a:t>
            </a:r>
            <a:r>
              <a:rPr sz="1400" spc="30" dirty="0">
                <a:solidFill>
                  <a:srgbClr val="231F20"/>
                </a:solidFill>
                <a:latin typeface="Garamond"/>
                <a:cs typeface="Garamond"/>
              </a:rPr>
              <a:t>will </a:t>
            </a:r>
            <a:r>
              <a:rPr sz="1400" spc="-20" dirty="0">
                <a:solidFill>
                  <a:srgbClr val="231F20"/>
                </a:solidFill>
                <a:latin typeface="Garamond"/>
                <a:cs typeface="Garamond"/>
              </a:rPr>
              <a:t>help </a:t>
            </a:r>
            <a:r>
              <a:rPr sz="1400" spc="-5" dirty="0">
                <a:solidFill>
                  <a:srgbClr val="231F20"/>
                </a:solidFill>
                <a:latin typeface="Garamond"/>
                <a:cs typeface="Garamond"/>
              </a:rPr>
              <a:t>you  </a:t>
            </a:r>
            <a:r>
              <a:rPr sz="1400" spc="-10" dirty="0">
                <a:solidFill>
                  <a:srgbClr val="231F20"/>
                </a:solidFill>
                <a:latin typeface="Garamond"/>
                <a:cs typeface="Garamond"/>
              </a:rPr>
              <a:t>successfully </a:t>
            </a:r>
            <a:r>
              <a:rPr sz="1400" spc="-20" dirty="0">
                <a:solidFill>
                  <a:srgbClr val="231F20"/>
                </a:solidFill>
                <a:latin typeface="Garamond"/>
                <a:cs typeface="Garamond"/>
              </a:rPr>
              <a:t>complete </a:t>
            </a:r>
            <a:r>
              <a:rPr sz="1400" spc="-25" dirty="0">
                <a:solidFill>
                  <a:srgbClr val="231F20"/>
                </a:solidFill>
                <a:latin typeface="Garamond"/>
                <a:cs typeface="Garamond"/>
              </a:rPr>
              <a:t>Phase</a:t>
            </a:r>
            <a:r>
              <a:rPr sz="1400" spc="-15" dirty="0">
                <a:solidFill>
                  <a:srgbClr val="231F20"/>
                </a:solidFill>
                <a:latin typeface="Garamond"/>
                <a:cs typeface="Garamond"/>
              </a:rPr>
              <a:t> </a:t>
            </a:r>
            <a:r>
              <a:rPr lang="en-US" sz="1400" spc="5" dirty="0">
                <a:solidFill>
                  <a:srgbClr val="231F20"/>
                </a:solidFill>
                <a:latin typeface="Garamond"/>
                <a:cs typeface="Garamond"/>
              </a:rPr>
              <a:t>1</a:t>
            </a:r>
            <a:r>
              <a:rPr sz="1400" spc="5" dirty="0" smtClean="0">
                <a:solidFill>
                  <a:srgbClr val="231F20"/>
                </a:solidFill>
                <a:latin typeface="Garamond"/>
                <a:cs typeface="Garamond"/>
              </a:rPr>
              <a:t>.</a:t>
            </a:r>
            <a:endParaRPr sz="1400" dirty="0">
              <a:latin typeface="Garamond"/>
              <a:cs typeface="Garamond"/>
            </a:endParaRPr>
          </a:p>
          <a:p>
            <a:pPr>
              <a:lnSpc>
                <a:spcPct val="100000"/>
              </a:lnSpc>
            </a:pPr>
            <a:endParaRPr sz="1500" dirty="0">
              <a:latin typeface="Garamond"/>
              <a:cs typeface="Garamond"/>
            </a:endParaRPr>
          </a:p>
          <a:p>
            <a:pPr marL="397510" marR="390525" algn="ctr">
              <a:lnSpc>
                <a:spcPct val="119000"/>
              </a:lnSpc>
              <a:spcBef>
                <a:spcPts val="1010"/>
              </a:spcBef>
            </a:pPr>
            <a:r>
              <a:rPr sz="1400" i="1" spc="-30" dirty="0">
                <a:solidFill>
                  <a:srgbClr val="231F20"/>
                </a:solidFill>
                <a:latin typeface="Book Antiqua"/>
                <a:cs typeface="Book Antiqua"/>
              </a:rPr>
              <a:t>The </a:t>
            </a:r>
            <a:r>
              <a:rPr sz="1400" i="1" spc="-75" dirty="0" smtClean="0">
                <a:solidFill>
                  <a:srgbClr val="231F20"/>
                </a:solidFill>
                <a:latin typeface="Book Antiqua"/>
                <a:cs typeface="Book Antiqua"/>
              </a:rPr>
              <a:t>owner  </a:t>
            </a:r>
            <a:r>
              <a:rPr sz="1400" i="1" spc="-50" dirty="0">
                <a:solidFill>
                  <a:srgbClr val="231F20"/>
                </a:solidFill>
                <a:latin typeface="Book Antiqua"/>
                <a:cs typeface="Book Antiqua"/>
              </a:rPr>
              <a:t>of </a:t>
            </a:r>
            <a:r>
              <a:rPr sz="1400" i="1" spc="-75" dirty="0">
                <a:solidFill>
                  <a:srgbClr val="231F20"/>
                </a:solidFill>
                <a:latin typeface="Book Antiqua"/>
                <a:cs typeface="Book Antiqua"/>
              </a:rPr>
              <a:t>this </a:t>
            </a:r>
            <a:r>
              <a:rPr sz="1400" i="1" spc="-40" dirty="0">
                <a:solidFill>
                  <a:srgbClr val="231F20"/>
                </a:solidFill>
                <a:latin typeface="Book Antiqua"/>
                <a:cs typeface="Book Antiqua"/>
              </a:rPr>
              <a:t>handbook</a:t>
            </a:r>
            <a:r>
              <a:rPr sz="1400" i="1" spc="80" dirty="0">
                <a:solidFill>
                  <a:srgbClr val="231F20"/>
                </a:solidFill>
                <a:latin typeface="Book Antiqua"/>
                <a:cs typeface="Book Antiqua"/>
              </a:rPr>
              <a:t> </a:t>
            </a:r>
            <a:r>
              <a:rPr sz="1400" i="1" spc="-50" dirty="0">
                <a:solidFill>
                  <a:srgbClr val="231F20"/>
                </a:solidFill>
                <a:latin typeface="Book Antiqua"/>
                <a:cs typeface="Book Antiqua"/>
              </a:rPr>
              <a:t>is:</a:t>
            </a:r>
            <a:endParaRPr sz="1400" dirty="0">
              <a:latin typeface="Book Antiqua"/>
              <a:cs typeface="Book Antiqua"/>
            </a:endParaRPr>
          </a:p>
        </p:txBody>
      </p:sp>
      <p:sp>
        <p:nvSpPr>
          <p:cNvPr id="5" name="object 5"/>
          <p:cNvSpPr/>
          <p:nvPr/>
        </p:nvSpPr>
        <p:spPr>
          <a:xfrm>
            <a:off x="2353" y="-152400"/>
            <a:ext cx="3886200" cy="5029200"/>
          </a:xfrm>
          <a:prstGeom prst="rect">
            <a:avLst/>
          </a:prstGeom>
          <a:solidFill>
            <a:srgbClr val="C0C0C0">
              <a:alpha val="0"/>
            </a:srgbClr>
          </a:solidFill>
        </p:spPr>
        <p:txBody>
          <a:bodyPr wrap="square" lIns="0" tIns="0" rIns="0" bIns="0" rtlCol="0"/>
          <a:lstStyle/>
          <a:p>
            <a:endParaRPr dirty="0"/>
          </a:p>
        </p:txBody>
      </p:sp>
      <p:sp>
        <p:nvSpPr>
          <p:cNvPr id="6" name="object 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7" name="object 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9999"/>
            </a:srgbClr>
          </a:solidFill>
        </p:spPr>
        <p:txBody>
          <a:bodyPr wrap="square" lIns="0" tIns="0" rIns="0" bIns="0" rtlCol="0"/>
          <a:lstStyle/>
          <a:p>
            <a:endParaRPr dirty="0"/>
          </a:p>
        </p:txBody>
      </p:sp>
      <p:graphicFrame>
        <p:nvGraphicFramePr>
          <p:cNvPr id="9" name="Table 8"/>
          <p:cNvGraphicFramePr>
            <a:graphicFrameLocks noGrp="1"/>
          </p:cNvGraphicFramePr>
          <p:nvPr>
            <p:extLst>
              <p:ext uri="{D42A27DB-BD31-4B8C-83A1-F6EECF244321}">
                <p14:modId xmlns:p14="http://schemas.microsoft.com/office/powerpoint/2010/main" val="793549223"/>
              </p:ext>
            </p:extLst>
          </p:nvPr>
        </p:nvGraphicFramePr>
        <p:xfrm>
          <a:off x="276299" y="718199"/>
          <a:ext cx="3039587" cy="1720201"/>
        </p:xfrm>
        <a:graphic>
          <a:graphicData uri="http://schemas.openxmlformats.org/drawingml/2006/table">
            <a:tbl>
              <a:tblPr>
                <a:tableStyleId>{5C22544A-7EE6-4342-B048-85BDC9FD1C3A}</a:tableStyleId>
              </a:tblPr>
              <a:tblGrid>
                <a:gridCol w="3039587">
                  <a:extLst>
                    <a:ext uri="{9D8B030D-6E8A-4147-A177-3AD203B41FA5}">
                      <a16:colId xmlns:a16="http://schemas.microsoft.com/office/drawing/2014/main" val="71447106"/>
                    </a:ext>
                  </a:extLst>
                </a:gridCol>
              </a:tblGrid>
              <a:tr h="1720201">
                <a:tc>
                  <a:txBody>
                    <a:bodyPr/>
                    <a:lstStyle/>
                    <a:p>
                      <a:pPr marL="0" marR="0">
                        <a:lnSpc>
                          <a:spcPct val="107000"/>
                        </a:lnSpc>
                        <a:spcBef>
                          <a:spcPts val="0"/>
                        </a:spcBef>
                        <a:spcAft>
                          <a:spcPts val="0"/>
                        </a:spcAft>
                      </a:pPr>
                      <a:r>
                        <a:rPr lang="en-US" sz="1000" dirty="0">
                          <a:effectLst/>
                        </a:rPr>
                        <a:t>Sauk County Adult Treatment Court works to enhance public safety by reducing recidivism and improving quality of life in our community. Treatment Court will offer an alternative to lengthy incarceration to individuals whose crimes are linked to a substance use disorder by focusing on treatment, strict accountability, intensive supervision, and judicial oversight.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678" marR="65678" marT="0" marB="0">
                    <a:solidFill>
                      <a:schemeClr val="bg1">
                        <a:lumMod val="75000"/>
                        <a:alpha val="53000"/>
                      </a:schemeClr>
                    </a:solidFill>
                  </a:tcPr>
                </a:tc>
                <a:extLst>
                  <a:ext uri="{0D108BD9-81ED-4DB2-BD59-A6C34878D82A}">
                    <a16:rowId xmlns:a16="http://schemas.microsoft.com/office/drawing/2014/main" val="403619054"/>
                  </a:ext>
                </a:extLst>
              </a:tr>
            </a:tbl>
          </a:graphicData>
        </a:graphic>
      </p:graphicFrame>
      <p:sp>
        <p:nvSpPr>
          <p:cNvPr id="10" name="Rectangle 1"/>
          <p:cNvSpPr>
            <a:spLocks noChangeArrowheads="1"/>
          </p:cNvSpPr>
          <p:nvPr/>
        </p:nvSpPr>
        <p:spPr bwMode="auto">
          <a:xfrm>
            <a:off x="208255" y="396629"/>
            <a:ext cx="454454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Mission Statement:</a:t>
            </a:r>
            <a:endParaRPr kumimoji="0" lang="en-US"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49025248"/>
              </p:ext>
            </p:extLst>
          </p:nvPr>
        </p:nvGraphicFramePr>
        <p:xfrm>
          <a:off x="342900" y="342900"/>
          <a:ext cx="3200400" cy="4380703"/>
        </p:xfrm>
        <a:graphic>
          <a:graphicData uri="http://schemas.openxmlformats.org/drawingml/2006/table">
            <a:tbl>
              <a:tblPr firstRow="1" bandRow="1">
                <a:tableStyleId>{2D5ABB26-0587-4C30-8999-92F81FD0307C}</a:tableStyleId>
              </a:tblPr>
              <a:tblGrid>
                <a:gridCol w="800100">
                  <a:extLst>
                    <a:ext uri="{9D8B030D-6E8A-4147-A177-3AD203B41FA5}">
                      <a16:colId xmlns:a16="http://schemas.microsoft.com/office/drawing/2014/main" val="20000"/>
                    </a:ext>
                  </a:extLst>
                </a:gridCol>
                <a:gridCol w="80010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800100">
                  <a:extLst>
                    <a:ext uri="{9D8B030D-6E8A-4147-A177-3AD203B41FA5}">
                      <a16:colId xmlns:a16="http://schemas.microsoft.com/office/drawing/2014/main" val="20003"/>
                    </a:ext>
                  </a:extLst>
                </a:gridCol>
              </a:tblGrid>
              <a:tr h="342900">
                <a:tc>
                  <a:txBody>
                    <a:bodyPr/>
                    <a:lstStyle/>
                    <a:p>
                      <a:pPr algn="ctr">
                        <a:lnSpc>
                          <a:spcPct val="100000"/>
                        </a:lnSpc>
                        <a:spcBef>
                          <a:spcPts val="715"/>
                        </a:spcBef>
                      </a:pPr>
                      <a:r>
                        <a:rPr sz="1000" b="1" spc="-65" dirty="0">
                          <a:solidFill>
                            <a:srgbClr val="231F20"/>
                          </a:solidFill>
                          <a:latin typeface="Book Antiqua"/>
                          <a:cs typeface="Book Antiqua"/>
                        </a:rPr>
                        <a:t>Date</a:t>
                      </a:r>
                      <a:endParaRPr sz="1000" dirty="0">
                        <a:latin typeface="Book Antiqua"/>
                        <a:cs typeface="Book Antiqua"/>
                      </a:endParaRPr>
                    </a:p>
                  </a:txBody>
                  <a:tcPr marL="0" marR="0" marT="9080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0" marR="102235" indent="0" algn="ctr">
                        <a:lnSpc>
                          <a:spcPct val="100000"/>
                        </a:lnSpc>
                        <a:spcBef>
                          <a:spcPts val="715"/>
                        </a:spcBef>
                      </a:pPr>
                      <a:r>
                        <a:rPr sz="1000" b="1" spc="-90" dirty="0" smtClean="0">
                          <a:solidFill>
                            <a:srgbClr val="231F20"/>
                          </a:solidFill>
                          <a:latin typeface="Book Antiqua"/>
                          <a:cs typeface="Book Antiqua"/>
                        </a:rPr>
                        <a:t>Days </a:t>
                      </a:r>
                      <a:r>
                        <a:rPr sz="1000" b="1" spc="-85" dirty="0" smtClean="0">
                          <a:solidFill>
                            <a:srgbClr val="231F20"/>
                          </a:solidFill>
                          <a:latin typeface="Book Antiqua"/>
                          <a:cs typeface="Book Antiqua"/>
                        </a:rPr>
                        <a:t>Sober</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200660" marR="149860" indent="-44450">
                        <a:lnSpc>
                          <a:spcPts val="1100"/>
                        </a:lnSpc>
                        <a:spcBef>
                          <a:spcPts val="285"/>
                        </a:spcBef>
                      </a:pPr>
                      <a:r>
                        <a:rPr lang="en-US" sz="1000" b="1" spc="-70" dirty="0" smtClean="0">
                          <a:solidFill>
                            <a:srgbClr val="231F20"/>
                          </a:solidFill>
                          <a:latin typeface="Book Antiqua"/>
                          <a:cs typeface="Book Antiqua"/>
                        </a:rPr>
                        <a:t>Incentive</a:t>
                      </a:r>
                      <a:r>
                        <a:rPr lang="en-US" sz="1000" b="1" spc="-70" baseline="0" dirty="0" smtClean="0">
                          <a:solidFill>
                            <a:srgbClr val="231F20"/>
                          </a:solidFill>
                          <a:latin typeface="Book Antiqua"/>
                          <a:cs typeface="Book Antiqua"/>
                        </a:rPr>
                        <a:t> </a:t>
                      </a:r>
                    </a:p>
                    <a:p>
                      <a:pPr marL="200660" marR="149860" indent="-44450">
                        <a:lnSpc>
                          <a:spcPts val="1100"/>
                        </a:lnSpc>
                        <a:spcBef>
                          <a:spcPts val="285"/>
                        </a:spcBef>
                      </a:pPr>
                      <a:r>
                        <a:rPr lang="en-US" sz="1000" b="1" spc="-70" baseline="0" dirty="0" smtClean="0">
                          <a:solidFill>
                            <a:srgbClr val="231F20"/>
                          </a:solidFill>
                          <a:latin typeface="Book Antiqua"/>
                          <a:cs typeface="Book Antiqua"/>
                        </a:rPr>
                        <a:t>Earned</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109855" marR="102235" indent="167640">
                        <a:lnSpc>
                          <a:spcPts val="1100"/>
                        </a:lnSpc>
                        <a:spcBef>
                          <a:spcPts val="285"/>
                        </a:spcBef>
                      </a:pPr>
                      <a:r>
                        <a:rPr sz="1000" b="1" spc="-65" dirty="0">
                          <a:solidFill>
                            <a:srgbClr val="231F20"/>
                          </a:solidFill>
                          <a:latin typeface="Book Antiqua"/>
                          <a:cs typeface="Book Antiqua"/>
                        </a:rPr>
                        <a:t>Next  </a:t>
                      </a:r>
                      <a:r>
                        <a:rPr sz="1000" b="1" spc="-50" dirty="0">
                          <a:solidFill>
                            <a:srgbClr val="231F20"/>
                          </a:solidFill>
                          <a:latin typeface="Book Antiqua"/>
                          <a:cs typeface="Book Antiqua"/>
                        </a:rPr>
                        <a:t>Court</a:t>
                      </a:r>
                      <a:r>
                        <a:rPr sz="1000" b="1" spc="-55" dirty="0">
                          <a:solidFill>
                            <a:srgbClr val="231F20"/>
                          </a:solidFill>
                          <a:latin typeface="Book Antiqua"/>
                          <a:cs typeface="Book Antiqua"/>
                        </a:rPr>
                        <a:t> </a:t>
                      </a:r>
                      <a:r>
                        <a:rPr sz="1000" b="1" spc="-65" dirty="0">
                          <a:solidFill>
                            <a:srgbClr val="231F20"/>
                          </a:solidFill>
                          <a:latin typeface="Book Antiqua"/>
                          <a:cs typeface="Book Antiqua"/>
                        </a:rPr>
                        <a:t>Date</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3"/>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5"/>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6"/>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7"/>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8"/>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9"/>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0"/>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1"/>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2"/>
                  </a:ext>
                </a:extLst>
              </a:tr>
            </a:tbl>
          </a:graphicData>
        </a:graphic>
      </p:graphicFrame>
      <p:sp>
        <p:nvSpPr>
          <p:cNvPr id="3" name="object 3"/>
          <p:cNvSpPr/>
          <p:nvPr/>
        </p:nvSpPr>
        <p:spPr>
          <a:xfrm>
            <a:off x="42862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 name="object 4"/>
          <p:cNvSpPr/>
          <p:nvPr/>
        </p:nvSpPr>
        <p:spPr>
          <a:xfrm>
            <a:off x="50863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 name="object 5"/>
          <p:cNvSpPr/>
          <p:nvPr/>
        </p:nvSpPr>
        <p:spPr>
          <a:xfrm>
            <a:off x="58864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6" name="object 6"/>
          <p:cNvSpPr/>
          <p:nvPr/>
        </p:nvSpPr>
        <p:spPr>
          <a:xfrm>
            <a:off x="6686550" y="678484"/>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7" name="object 7"/>
          <p:cNvSpPr/>
          <p:nvPr/>
        </p:nvSpPr>
        <p:spPr>
          <a:xfrm>
            <a:off x="42862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8" name="object 8"/>
          <p:cNvSpPr/>
          <p:nvPr/>
        </p:nvSpPr>
        <p:spPr>
          <a:xfrm>
            <a:off x="50863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9" name="object 9"/>
          <p:cNvSpPr/>
          <p:nvPr/>
        </p:nvSpPr>
        <p:spPr>
          <a:xfrm>
            <a:off x="58864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0" name="object 10"/>
          <p:cNvSpPr/>
          <p:nvPr/>
        </p:nvSpPr>
        <p:spPr>
          <a:xfrm>
            <a:off x="6686550" y="1014069"/>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1" name="object 11"/>
          <p:cNvSpPr/>
          <p:nvPr/>
        </p:nvSpPr>
        <p:spPr>
          <a:xfrm>
            <a:off x="42862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2" name="object 12"/>
          <p:cNvSpPr/>
          <p:nvPr/>
        </p:nvSpPr>
        <p:spPr>
          <a:xfrm>
            <a:off x="50863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3" name="object 13"/>
          <p:cNvSpPr/>
          <p:nvPr/>
        </p:nvSpPr>
        <p:spPr>
          <a:xfrm>
            <a:off x="58864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4" name="object 14"/>
          <p:cNvSpPr/>
          <p:nvPr/>
        </p:nvSpPr>
        <p:spPr>
          <a:xfrm>
            <a:off x="6686550" y="1349654"/>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5" name="object 15"/>
          <p:cNvSpPr/>
          <p:nvPr/>
        </p:nvSpPr>
        <p:spPr>
          <a:xfrm>
            <a:off x="42862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6" name="object 16"/>
          <p:cNvSpPr/>
          <p:nvPr/>
        </p:nvSpPr>
        <p:spPr>
          <a:xfrm>
            <a:off x="50863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7" name="object 17"/>
          <p:cNvSpPr/>
          <p:nvPr/>
        </p:nvSpPr>
        <p:spPr>
          <a:xfrm>
            <a:off x="58864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8" name="object 18"/>
          <p:cNvSpPr/>
          <p:nvPr/>
        </p:nvSpPr>
        <p:spPr>
          <a:xfrm>
            <a:off x="6686550" y="1685239"/>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9" name="object 19"/>
          <p:cNvSpPr/>
          <p:nvPr/>
        </p:nvSpPr>
        <p:spPr>
          <a:xfrm>
            <a:off x="42862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0" name="object 20"/>
          <p:cNvSpPr/>
          <p:nvPr/>
        </p:nvSpPr>
        <p:spPr>
          <a:xfrm>
            <a:off x="50863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1" name="object 21"/>
          <p:cNvSpPr/>
          <p:nvPr/>
        </p:nvSpPr>
        <p:spPr>
          <a:xfrm>
            <a:off x="58864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2" name="object 22"/>
          <p:cNvSpPr/>
          <p:nvPr/>
        </p:nvSpPr>
        <p:spPr>
          <a:xfrm>
            <a:off x="6686550" y="202082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23" name="object 23"/>
          <p:cNvSpPr/>
          <p:nvPr/>
        </p:nvSpPr>
        <p:spPr>
          <a:xfrm>
            <a:off x="42862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4" name="object 24"/>
          <p:cNvSpPr/>
          <p:nvPr/>
        </p:nvSpPr>
        <p:spPr>
          <a:xfrm>
            <a:off x="50863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5" name="object 25"/>
          <p:cNvSpPr/>
          <p:nvPr/>
        </p:nvSpPr>
        <p:spPr>
          <a:xfrm>
            <a:off x="58864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6" name="object 26"/>
          <p:cNvSpPr/>
          <p:nvPr/>
        </p:nvSpPr>
        <p:spPr>
          <a:xfrm>
            <a:off x="6686550" y="2356408"/>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27" name="object 27"/>
          <p:cNvSpPr/>
          <p:nvPr/>
        </p:nvSpPr>
        <p:spPr>
          <a:xfrm>
            <a:off x="42862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8" name="object 28"/>
          <p:cNvSpPr/>
          <p:nvPr/>
        </p:nvSpPr>
        <p:spPr>
          <a:xfrm>
            <a:off x="50863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9" name="object 29"/>
          <p:cNvSpPr/>
          <p:nvPr/>
        </p:nvSpPr>
        <p:spPr>
          <a:xfrm>
            <a:off x="58864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0" name="object 30"/>
          <p:cNvSpPr/>
          <p:nvPr/>
        </p:nvSpPr>
        <p:spPr>
          <a:xfrm>
            <a:off x="6686550" y="269199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1" name="object 31"/>
          <p:cNvSpPr/>
          <p:nvPr/>
        </p:nvSpPr>
        <p:spPr>
          <a:xfrm>
            <a:off x="42862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2" name="object 32"/>
          <p:cNvSpPr/>
          <p:nvPr/>
        </p:nvSpPr>
        <p:spPr>
          <a:xfrm>
            <a:off x="50863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3" name="object 33"/>
          <p:cNvSpPr/>
          <p:nvPr/>
        </p:nvSpPr>
        <p:spPr>
          <a:xfrm>
            <a:off x="58864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4" name="object 34"/>
          <p:cNvSpPr/>
          <p:nvPr/>
        </p:nvSpPr>
        <p:spPr>
          <a:xfrm>
            <a:off x="6686550" y="3027578"/>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5" name="object 35"/>
          <p:cNvSpPr/>
          <p:nvPr/>
        </p:nvSpPr>
        <p:spPr>
          <a:xfrm>
            <a:off x="42862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6" name="object 36"/>
          <p:cNvSpPr/>
          <p:nvPr/>
        </p:nvSpPr>
        <p:spPr>
          <a:xfrm>
            <a:off x="50863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7" name="object 37"/>
          <p:cNvSpPr/>
          <p:nvPr/>
        </p:nvSpPr>
        <p:spPr>
          <a:xfrm>
            <a:off x="58864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8" name="object 38"/>
          <p:cNvSpPr/>
          <p:nvPr/>
        </p:nvSpPr>
        <p:spPr>
          <a:xfrm>
            <a:off x="6686550" y="336316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9" name="object 39"/>
          <p:cNvSpPr/>
          <p:nvPr/>
        </p:nvSpPr>
        <p:spPr>
          <a:xfrm>
            <a:off x="42862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0" name="object 40"/>
          <p:cNvSpPr/>
          <p:nvPr/>
        </p:nvSpPr>
        <p:spPr>
          <a:xfrm>
            <a:off x="50863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1" name="object 41"/>
          <p:cNvSpPr/>
          <p:nvPr/>
        </p:nvSpPr>
        <p:spPr>
          <a:xfrm>
            <a:off x="58864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2" name="object 42"/>
          <p:cNvSpPr/>
          <p:nvPr/>
        </p:nvSpPr>
        <p:spPr>
          <a:xfrm>
            <a:off x="6686550" y="3698747"/>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43" name="object 43"/>
          <p:cNvSpPr/>
          <p:nvPr/>
        </p:nvSpPr>
        <p:spPr>
          <a:xfrm>
            <a:off x="42862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4" name="object 44"/>
          <p:cNvSpPr/>
          <p:nvPr/>
        </p:nvSpPr>
        <p:spPr>
          <a:xfrm>
            <a:off x="50863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5" name="object 45"/>
          <p:cNvSpPr/>
          <p:nvPr/>
        </p:nvSpPr>
        <p:spPr>
          <a:xfrm>
            <a:off x="58864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6" name="object 46"/>
          <p:cNvSpPr/>
          <p:nvPr/>
        </p:nvSpPr>
        <p:spPr>
          <a:xfrm>
            <a:off x="6686550" y="4034332"/>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47" name="object 47"/>
          <p:cNvSpPr/>
          <p:nvPr/>
        </p:nvSpPr>
        <p:spPr>
          <a:xfrm>
            <a:off x="42862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8" name="object 48"/>
          <p:cNvSpPr/>
          <p:nvPr/>
        </p:nvSpPr>
        <p:spPr>
          <a:xfrm>
            <a:off x="50863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9" name="object 49"/>
          <p:cNvSpPr/>
          <p:nvPr/>
        </p:nvSpPr>
        <p:spPr>
          <a:xfrm>
            <a:off x="58864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0" name="object 50"/>
          <p:cNvSpPr/>
          <p:nvPr/>
        </p:nvSpPr>
        <p:spPr>
          <a:xfrm>
            <a:off x="6686550" y="4369917"/>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51" name="object 51"/>
          <p:cNvSpPr/>
          <p:nvPr/>
        </p:nvSpPr>
        <p:spPr>
          <a:xfrm>
            <a:off x="42862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2" name="object 52"/>
          <p:cNvSpPr/>
          <p:nvPr/>
        </p:nvSpPr>
        <p:spPr>
          <a:xfrm>
            <a:off x="50863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3" name="object 53"/>
          <p:cNvSpPr/>
          <p:nvPr/>
        </p:nvSpPr>
        <p:spPr>
          <a:xfrm>
            <a:off x="58864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4" name="object 54"/>
          <p:cNvSpPr/>
          <p:nvPr/>
        </p:nvSpPr>
        <p:spPr>
          <a:xfrm>
            <a:off x="6686550" y="4705502"/>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55" name="object 55"/>
          <p:cNvSpPr txBox="1"/>
          <p:nvPr/>
        </p:nvSpPr>
        <p:spPr>
          <a:xfrm>
            <a:off x="4324350" y="333171"/>
            <a:ext cx="1772920" cy="238760"/>
          </a:xfrm>
          <a:prstGeom prst="rect">
            <a:avLst/>
          </a:prstGeom>
        </p:spPr>
        <p:txBody>
          <a:bodyPr vert="horz" wrap="square" lIns="0" tIns="12700" rIns="0" bIns="0" rtlCol="0">
            <a:spAutoFit/>
          </a:bodyPr>
          <a:lstStyle/>
          <a:p>
            <a:pPr marL="12700">
              <a:lnSpc>
                <a:spcPct val="100000"/>
              </a:lnSpc>
              <a:spcBef>
                <a:spcPts val="100"/>
              </a:spcBef>
            </a:pPr>
            <a:r>
              <a:rPr sz="1400" b="1" spc="-65" dirty="0">
                <a:solidFill>
                  <a:srgbClr val="231F20"/>
                </a:solidFill>
                <a:latin typeface="Times New Roman"/>
                <a:cs typeface="Times New Roman"/>
              </a:rPr>
              <a:t>To </a:t>
            </a:r>
            <a:r>
              <a:rPr sz="1400" b="1" spc="-45" dirty="0">
                <a:solidFill>
                  <a:srgbClr val="231F20"/>
                </a:solidFill>
                <a:latin typeface="Times New Roman"/>
                <a:cs typeface="Times New Roman"/>
              </a:rPr>
              <a:t>Do’s </a:t>
            </a:r>
            <a:r>
              <a:rPr sz="1400" b="1" spc="85" dirty="0">
                <a:solidFill>
                  <a:srgbClr val="231F20"/>
                </a:solidFill>
                <a:latin typeface="Times New Roman"/>
                <a:cs typeface="Times New Roman"/>
              </a:rPr>
              <a:t>/ </a:t>
            </a:r>
            <a:r>
              <a:rPr sz="1400" b="1" spc="-55" dirty="0">
                <a:solidFill>
                  <a:srgbClr val="231F20"/>
                </a:solidFill>
                <a:latin typeface="Times New Roman"/>
                <a:cs typeface="Times New Roman"/>
              </a:rPr>
              <a:t>Tasks </a:t>
            </a:r>
            <a:r>
              <a:rPr sz="1400" b="1" spc="85" dirty="0">
                <a:solidFill>
                  <a:srgbClr val="231F20"/>
                </a:solidFill>
                <a:latin typeface="Times New Roman"/>
                <a:cs typeface="Times New Roman"/>
              </a:rPr>
              <a:t>/</a:t>
            </a:r>
            <a:r>
              <a:rPr sz="1400" b="1" spc="90" dirty="0">
                <a:solidFill>
                  <a:srgbClr val="231F20"/>
                </a:solidFill>
                <a:latin typeface="Times New Roman"/>
                <a:cs typeface="Times New Roman"/>
              </a:rPr>
              <a:t> </a:t>
            </a:r>
            <a:r>
              <a:rPr sz="1400" b="1" spc="-30" dirty="0">
                <a:solidFill>
                  <a:srgbClr val="231F20"/>
                </a:solidFill>
                <a:latin typeface="Times New Roman"/>
                <a:cs typeface="Times New Roman"/>
              </a:rPr>
              <a:t>Notes:</a:t>
            </a:r>
            <a:endParaRPr sz="1400" dirty="0">
              <a:latin typeface="Times New Roman"/>
              <a:cs typeface="Times New Roman"/>
            </a:endParaRPr>
          </a:p>
        </p:txBody>
      </p:sp>
      <p:sp>
        <p:nvSpPr>
          <p:cNvPr id="56" name="object 5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998"/>
            </a:srgbClr>
          </a:solidFill>
        </p:spPr>
        <p:txBody>
          <a:bodyPr wrap="square" lIns="0" tIns="0" rIns="0" bIns="0" rtlCol="0"/>
          <a:lstStyle/>
          <a:p>
            <a:endParaRPr dirty="0"/>
          </a:p>
        </p:txBody>
      </p:sp>
      <p:sp>
        <p:nvSpPr>
          <p:cNvPr id="57" name="object 5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43998"/>
            </a:srgbClr>
          </a:solidFill>
        </p:spPr>
        <p:txBody>
          <a:bodyPr wrap="square" lIns="0" tIns="0" rIns="0" bIns="0" rtlCol="0"/>
          <a:lstStyle/>
          <a:p>
            <a:endParaRPr dirty="0"/>
          </a:p>
        </p:txBody>
      </p:sp>
    </p:spTree>
    <p:extLst>
      <p:ext uri="{BB962C8B-B14F-4D97-AF65-F5344CB8AC3E}">
        <p14:creationId xmlns:p14="http://schemas.microsoft.com/office/powerpoint/2010/main" val="41275794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49025248"/>
              </p:ext>
            </p:extLst>
          </p:nvPr>
        </p:nvGraphicFramePr>
        <p:xfrm>
          <a:off x="342900" y="342900"/>
          <a:ext cx="3200400" cy="4380703"/>
        </p:xfrm>
        <a:graphic>
          <a:graphicData uri="http://schemas.openxmlformats.org/drawingml/2006/table">
            <a:tbl>
              <a:tblPr firstRow="1" bandRow="1">
                <a:tableStyleId>{2D5ABB26-0587-4C30-8999-92F81FD0307C}</a:tableStyleId>
              </a:tblPr>
              <a:tblGrid>
                <a:gridCol w="800100">
                  <a:extLst>
                    <a:ext uri="{9D8B030D-6E8A-4147-A177-3AD203B41FA5}">
                      <a16:colId xmlns:a16="http://schemas.microsoft.com/office/drawing/2014/main" val="20000"/>
                    </a:ext>
                  </a:extLst>
                </a:gridCol>
                <a:gridCol w="80010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800100">
                  <a:extLst>
                    <a:ext uri="{9D8B030D-6E8A-4147-A177-3AD203B41FA5}">
                      <a16:colId xmlns:a16="http://schemas.microsoft.com/office/drawing/2014/main" val="20003"/>
                    </a:ext>
                  </a:extLst>
                </a:gridCol>
              </a:tblGrid>
              <a:tr h="342900">
                <a:tc>
                  <a:txBody>
                    <a:bodyPr/>
                    <a:lstStyle/>
                    <a:p>
                      <a:pPr algn="ctr">
                        <a:lnSpc>
                          <a:spcPct val="100000"/>
                        </a:lnSpc>
                        <a:spcBef>
                          <a:spcPts val="715"/>
                        </a:spcBef>
                      </a:pPr>
                      <a:r>
                        <a:rPr sz="1000" b="1" spc="-65" dirty="0">
                          <a:solidFill>
                            <a:srgbClr val="231F20"/>
                          </a:solidFill>
                          <a:latin typeface="Book Antiqua"/>
                          <a:cs typeface="Book Antiqua"/>
                        </a:rPr>
                        <a:t>Date</a:t>
                      </a:r>
                      <a:endParaRPr sz="1000" dirty="0">
                        <a:latin typeface="Book Antiqua"/>
                        <a:cs typeface="Book Antiqua"/>
                      </a:endParaRPr>
                    </a:p>
                  </a:txBody>
                  <a:tcPr marL="0" marR="0" marT="9080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0" marR="102235" indent="0" algn="ctr">
                        <a:lnSpc>
                          <a:spcPct val="100000"/>
                        </a:lnSpc>
                        <a:spcBef>
                          <a:spcPts val="715"/>
                        </a:spcBef>
                      </a:pPr>
                      <a:r>
                        <a:rPr sz="1000" b="1" spc="-90" dirty="0" smtClean="0">
                          <a:solidFill>
                            <a:srgbClr val="231F20"/>
                          </a:solidFill>
                          <a:latin typeface="Book Antiqua"/>
                          <a:cs typeface="Book Antiqua"/>
                        </a:rPr>
                        <a:t>Days </a:t>
                      </a:r>
                      <a:r>
                        <a:rPr sz="1000" b="1" spc="-85" dirty="0" smtClean="0">
                          <a:solidFill>
                            <a:srgbClr val="231F20"/>
                          </a:solidFill>
                          <a:latin typeface="Book Antiqua"/>
                          <a:cs typeface="Book Antiqua"/>
                        </a:rPr>
                        <a:t>Sober</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200660" marR="149860" indent="-44450">
                        <a:lnSpc>
                          <a:spcPts val="1100"/>
                        </a:lnSpc>
                        <a:spcBef>
                          <a:spcPts val="285"/>
                        </a:spcBef>
                      </a:pPr>
                      <a:r>
                        <a:rPr lang="en-US" sz="1000" b="1" spc="-70" dirty="0" smtClean="0">
                          <a:solidFill>
                            <a:srgbClr val="231F20"/>
                          </a:solidFill>
                          <a:latin typeface="Book Antiqua"/>
                          <a:cs typeface="Book Antiqua"/>
                        </a:rPr>
                        <a:t>Incentive</a:t>
                      </a:r>
                      <a:r>
                        <a:rPr lang="en-US" sz="1000" b="1" spc="-70" baseline="0" dirty="0" smtClean="0">
                          <a:solidFill>
                            <a:srgbClr val="231F20"/>
                          </a:solidFill>
                          <a:latin typeface="Book Antiqua"/>
                          <a:cs typeface="Book Antiqua"/>
                        </a:rPr>
                        <a:t> </a:t>
                      </a:r>
                    </a:p>
                    <a:p>
                      <a:pPr marL="200660" marR="149860" indent="-44450">
                        <a:lnSpc>
                          <a:spcPts val="1100"/>
                        </a:lnSpc>
                        <a:spcBef>
                          <a:spcPts val="285"/>
                        </a:spcBef>
                      </a:pPr>
                      <a:r>
                        <a:rPr lang="en-US" sz="1000" b="1" spc="-70" baseline="0" dirty="0" smtClean="0">
                          <a:solidFill>
                            <a:srgbClr val="231F20"/>
                          </a:solidFill>
                          <a:latin typeface="Book Antiqua"/>
                          <a:cs typeface="Book Antiqua"/>
                        </a:rPr>
                        <a:t>Earned</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109855" marR="102235" indent="167640">
                        <a:lnSpc>
                          <a:spcPts val="1100"/>
                        </a:lnSpc>
                        <a:spcBef>
                          <a:spcPts val="285"/>
                        </a:spcBef>
                      </a:pPr>
                      <a:r>
                        <a:rPr sz="1000" b="1" spc="-65" dirty="0">
                          <a:solidFill>
                            <a:srgbClr val="231F20"/>
                          </a:solidFill>
                          <a:latin typeface="Book Antiqua"/>
                          <a:cs typeface="Book Antiqua"/>
                        </a:rPr>
                        <a:t>Next  </a:t>
                      </a:r>
                      <a:r>
                        <a:rPr sz="1000" b="1" spc="-50" dirty="0">
                          <a:solidFill>
                            <a:srgbClr val="231F20"/>
                          </a:solidFill>
                          <a:latin typeface="Book Antiqua"/>
                          <a:cs typeface="Book Antiqua"/>
                        </a:rPr>
                        <a:t>Court</a:t>
                      </a:r>
                      <a:r>
                        <a:rPr sz="1000" b="1" spc="-55" dirty="0">
                          <a:solidFill>
                            <a:srgbClr val="231F20"/>
                          </a:solidFill>
                          <a:latin typeface="Book Antiqua"/>
                          <a:cs typeface="Book Antiqua"/>
                        </a:rPr>
                        <a:t> </a:t>
                      </a:r>
                      <a:r>
                        <a:rPr sz="1000" b="1" spc="-65" dirty="0">
                          <a:solidFill>
                            <a:srgbClr val="231F20"/>
                          </a:solidFill>
                          <a:latin typeface="Book Antiqua"/>
                          <a:cs typeface="Book Antiqua"/>
                        </a:rPr>
                        <a:t>Date</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3"/>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5"/>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6"/>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7"/>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8"/>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9"/>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0"/>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1"/>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2"/>
                  </a:ext>
                </a:extLst>
              </a:tr>
            </a:tbl>
          </a:graphicData>
        </a:graphic>
      </p:graphicFrame>
      <p:sp>
        <p:nvSpPr>
          <p:cNvPr id="3" name="object 3"/>
          <p:cNvSpPr/>
          <p:nvPr/>
        </p:nvSpPr>
        <p:spPr>
          <a:xfrm>
            <a:off x="42862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 name="object 4"/>
          <p:cNvSpPr/>
          <p:nvPr/>
        </p:nvSpPr>
        <p:spPr>
          <a:xfrm>
            <a:off x="50863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 name="object 5"/>
          <p:cNvSpPr/>
          <p:nvPr/>
        </p:nvSpPr>
        <p:spPr>
          <a:xfrm>
            <a:off x="58864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6" name="object 6"/>
          <p:cNvSpPr/>
          <p:nvPr/>
        </p:nvSpPr>
        <p:spPr>
          <a:xfrm>
            <a:off x="6686550" y="678484"/>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7" name="object 7"/>
          <p:cNvSpPr/>
          <p:nvPr/>
        </p:nvSpPr>
        <p:spPr>
          <a:xfrm>
            <a:off x="42862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8" name="object 8"/>
          <p:cNvSpPr/>
          <p:nvPr/>
        </p:nvSpPr>
        <p:spPr>
          <a:xfrm>
            <a:off x="50863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9" name="object 9"/>
          <p:cNvSpPr/>
          <p:nvPr/>
        </p:nvSpPr>
        <p:spPr>
          <a:xfrm>
            <a:off x="58864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0" name="object 10"/>
          <p:cNvSpPr/>
          <p:nvPr/>
        </p:nvSpPr>
        <p:spPr>
          <a:xfrm>
            <a:off x="6686550" y="1014069"/>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1" name="object 11"/>
          <p:cNvSpPr/>
          <p:nvPr/>
        </p:nvSpPr>
        <p:spPr>
          <a:xfrm>
            <a:off x="42862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2" name="object 12"/>
          <p:cNvSpPr/>
          <p:nvPr/>
        </p:nvSpPr>
        <p:spPr>
          <a:xfrm>
            <a:off x="50863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3" name="object 13"/>
          <p:cNvSpPr/>
          <p:nvPr/>
        </p:nvSpPr>
        <p:spPr>
          <a:xfrm>
            <a:off x="58864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4" name="object 14"/>
          <p:cNvSpPr/>
          <p:nvPr/>
        </p:nvSpPr>
        <p:spPr>
          <a:xfrm>
            <a:off x="6686550" y="1349654"/>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5" name="object 15"/>
          <p:cNvSpPr/>
          <p:nvPr/>
        </p:nvSpPr>
        <p:spPr>
          <a:xfrm>
            <a:off x="42862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6" name="object 16"/>
          <p:cNvSpPr/>
          <p:nvPr/>
        </p:nvSpPr>
        <p:spPr>
          <a:xfrm>
            <a:off x="50863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7" name="object 17"/>
          <p:cNvSpPr/>
          <p:nvPr/>
        </p:nvSpPr>
        <p:spPr>
          <a:xfrm>
            <a:off x="58864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8" name="object 18"/>
          <p:cNvSpPr/>
          <p:nvPr/>
        </p:nvSpPr>
        <p:spPr>
          <a:xfrm>
            <a:off x="6686550" y="1685239"/>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9" name="object 19"/>
          <p:cNvSpPr/>
          <p:nvPr/>
        </p:nvSpPr>
        <p:spPr>
          <a:xfrm>
            <a:off x="42862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0" name="object 20"/>
          <p:cNvSpPr/>
          <p:nvPr/>
        </p:nvSpPr>
        <p:spPr>
          <a:xfrm>
            <a:off x="50863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1" name="object 21"/>
          <p:cNvSpPr/>
          <p:nvPr/>
        </p:nvSpPr>
        <p:spPr>
          <a:xfrm>
            <a:off x="58864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2" name="object 22"/>
          <p:cNvSpPr/>
          <p:nvPr/>
        </p:nvSpPr>
        <p:spPr>
          <a:xfrm>
            <a:off x="6686550" y="202082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23" name="object 23"/>
          <p:cNvSpPr/>
          <p:nvPr/>
        </p:nvSpPr>
        <p:spPr>
          <a:xfrm>
            <a:off x="42862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4" name="object 24"/>
          <p:cNvSpPr/>
          <p:nvPr/>
        </p:nvSpPr>
        <p:spPr>
          <a:xfrm>
            <a:off x="50863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5" name="object 25"/>
          <p:cNvSpPr/>
          <p:nvPr/>
        </p:nvSpPr>
        <p:spPr>
          <a:xfrm>
            <a:off x="58864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6" name="object 26"/>
          <p:cNvSpPr/>
          <p:nvPr/>
        </p:nvSpPr>
        <p:spPr>
          <a:xfrm>
            <a:off x="6686550" y="2356408"/>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27" name="object 27"/>
          <p:cNvSpPr/>
          <p:nvPr/>
        </p:nvSpPr>
        <p:spPr>
          <a:xfrm>
            <a:off x="42862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8" name="object 28"/>
          <p:cNvSpPr/>
          <p:nvPr/>
        </p:nvSpPr>
        <p:spPr>
          <a:xfrm>
            <a:off x="50863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9" name="object 29"/>
          <p:cNvSpPr/>
          <p:nvPr/>
        </p:nvSpPr>
        <p:spPr>
          <a:xfrm>
            <a:off x="58864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0" name="object 30"/>
          <p:cNvSpPr/>
          <p:nvPr/>
        </p:nvSpPr>
        <p:spPr>
          <a:xfrm>
            <a:off x="6686550" y="269199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1" name="object 31"/>
          <p:cNvSpPr/>
          <p:nvPr/>
        </p:nvSpPr>
        <p:spPr>
          <a:xfrm>
            <a:off x="42862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2" name="object 32"/>
          <p:cNvSpPr/>
          <p:nvPr/>
        </p:nvSpPr>
        <p:spPr>
          <a:xfrm>
            <a:off x="50863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3" name="object 33"/>
          <p:cNvSpPr/>
          <p:nvPr/>
        </p:nvSpPr>
        <p:spPr>
          <a:xfrm>
            <a:off x="58864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4" name="object 34"/>
          <p:cNvSpPr/>
          <p:nvPr/>
        </p:nvSpPr>
        <p:spPr>
          <a:xfrm>
            <a:off x="6686550" y="3027578"/>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5" name="object 35"/>
          <p:cNvSpPr/>
          <p:nvPr/>
        </p:nvSpPr>
        <p:spPr>
          <a:xfrm>
            <a:off x="42862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6" name="object 36"/>
          <p:cNvSpPr/>
          <p:nvPr/>
        </p:nvSpPr>
        <p:spPr>
          <a:xfrm>
            <a:off x="50863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7" name="object 37"/>
          <p:cNvSpPr/>
          <p:nvPr/>
        </p:nvSpPr>
        <p:spPr>
          <a:xfrm>
            <a:off x="58864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8" name="object 38"/>
          <p:cNvSpPr/>
          <p:nvPr/>
        </p:nvSpPr>
        <p:spPr>
          <a:xfrm>
            <a:off x="6686550" y="336316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9" name="object 39"/>
          <p:cNvSpPr/>
          <p:nvPr/>
        </p:nvSpPr>
        <p:spPr>
          <a:xfrm>
            <a:off x="42862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0" name="object 40"/>
          <p:cNvSpPr/>
          <p:nvPr/>
        </p:nvSpPr>
        <p:spPr>
          <a:xfrm>
            <a:off x="50863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1" name="object 41"/>
          <p:cNvSpPr/>
          <p:nvPr/>
        </p:nvSpPr>
        <p:spPr>
          <a:xfrm>
            <a:off x="58864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2" name="object 42"/>
          <p:cNvSpPr/>
          <p:nvPr/>
        </p:nvSpPr>
        <p:spPr>
          <a:xfrm>
            <a:off x="6686550" y="3698747"/>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43" name="object 43"/>
          <p:cNvSpPr/>
          <p:nvPr/>
        </p:nvSpPr>
        <p:spPr>
          <a:xfrm>
            <a:off x="42862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4" name="object 44"/>
          <p:cNvSpPr/>
          <p:nvPr/>
        </p:nvSpPr>
        <p:spPr>
          <a:xfrm>
            <a:off x="50863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5" name="object 45"/>
          <p:cNvSpPr/>
          <p:nvPr/>
        </p:nvSpPr>
        <p:spPr>
          <a:xfrm>
            <a:off x="58864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6" name="object 46"/>
          <p:cNvSpPr/>
          <p:nvPr/>
        </p:nvSpPr>
        <p:spPr>
          <a:xfrm>
            <a:off x="6686550" y="4034332"/>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47" name="object 47"/>
          <p:cNvSpPr/>
          <p:nvPr/>
        </p:nvSpPr>
        <p:spPr>
          <a:xfrm>
            <a:off x="42862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8" name="object 48"/>
          <p:cNvSpPr/>
          <p:nvPr/>
        </p:nvSpPr>
        <p:spPr>
          <a:xfrm>
            <a:off x="50863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9" name="object 49"/>
          <p:cNvSpPr/>
          <p:nvPr/>
        </p:nvSpPr>
        <p:spPr>
          <a:xfrm>
            <a:off x="58864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0" name="object 50"/>
          <p:cNvSpPr/>
          <p:nvPr/>
        </p:nvSpPr>
        <p:spPr>
          <a:xfrm>
            <a:off x="6686550" y="4369917"/>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51" name="object 51"/>
          <p:cNvSpPr/>
          <p:nvPr/>
        </p:nvSpPr>
        <p:spPr>
          <a:xfrm>
            <a:off x="42862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2" name="object 52"/>
          <p:cNvSpPr/>
          <p:nvPr/>
        </p:nvSpPr>
        <p:spPr>
          <a:xfrm>
            <a:off x="50863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3" name="object 53"/>
          <p:cNvSpPr/>
          <p:nvPr/>
        </p:nvSpPr>
        <p:spPr>
          <a:xfrm>
            <a:off x="58864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4" name="object 54"/>
          <p:cNvSpPr/>
          <p:nvPr/>
        </p:nvSpPr>
        <p:spPr>
          <a:xfrm>
            <a:off x="6686550" y="4705502"/>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55" name="object 55"/>
          <p:cNvSpPr txBox="1"/>
          <p:nvPr/>
        </p:nvSpPr>
        <p:spPr>
          <a:xfrm>
            <a:off x="4324350" y="333171"/>
            <a:ext cx="1772920" cy="238760"/>
          </a:xfrm>
          <a:prstGeom prst="rect">
            <a:avLst/>
          </a:prstGeom>
        </p:spPr>
        <p:txBody>
          <a:bodyPr vert="horz" wrap="square" lIns="0" tIns="12700" rIns="0" bIns="0" rtlCol="0">
            <a:spAutoFit/>
          </a:bodyPr>
          <a:lstStyle/>
          <a:p>
            <a:pPr marL="12700">
              <a:lnSpc>
                <a:spcPct val="100000"/>
              </a:lnSpc>
              <a:spcBef>
                <a:spcPts val="100"/>
              </a:spcBef>
            </a:pPr>
            <a:r>
              <a:rPr sz="1400" b="1" spc="-65" dirty="0">
                <a:solidFill>
                  <a:srgbClr val="231F20"/>
                </a:solidFill>
                <a:latin typeface="Times New Roman"/>
                <a:cs typeface="Times New Roman"/>
              </a:rPr>
              <a:t>To </a:t>
            </a:r>
            <a:r>
              <a:rPr sz="1400" b="1" spc="-45" dirty="0">
                <a:solidFill>
                  <a:srgbClr val="231F20"/>
                </a:solidFill>
                <a:latin typeface="Times New Roman"/>
                <a:cs typeface="Times New Roman"/>
              </a:rPr>
              <a:t>Do’s </a:t>
            </a:r>
            <a:r>
              <a:rPr sz="1400" b="1" spc="85" dirty="0">
                <a:solidFill>
                  <a:srgbClr val="231F20"/>
                </a:solidFill>
                <a:latin typeface="Times New Roman"/>
                <a:cs typeface="Times New Roman"/>
              </a:rPr>
              <a:t>/ </a:t>
            </a:r>
            <a:r>
              <a:rPr sz="1400" b="1" spc="-55" dirty="0">
                <a:solidFill>
                  <a:srgbClr val="231F20"/>
                </a:solidFill>
                <a:latin typeface="Times New Roman"/>
                <a:cs typeface="Times New Roman"/>
              </a:rPr>
              <a:t>Tasks </a:t>
            </a:r>
            <a:r>
              <a:rPr sz="1400" b="1" spc="85" dirty="0">
                <a:solidFill>
                  <a:srgbClr val="231F20"/>
                </a:solidFill>
                <a:latin typeface="Times New Roman"/>
                <a:cs typeface="Times New Roman"/>
              </a:rPr>
              <a:t>/</a:t>
            </a:r>
            <a:r>
              <a:rPr sz="1400" b="1" spc="90" dirty="0">
                <a:solidFill>
                  <a:srgbClr val="231F20"/>
                </a:solidFill>
                <a:latin typeface="Times New Roman"/>
                <a:cs typeface="Times New Roman"/>
              </a:rPr>
              <a:t> </a:t>
            </a:r>
            <a:r>
              <a:rPr sz="1400" b="1" spc="-30" dirty="0">
                <a:solidFill>
                  <a:srgbClr val="231F20"/>
                </a:solidFill>
                <a:latin typeface="Times New Roman"/>
                <a:cs typeface="Times New Roman"/>
              </a:rPr>
              <a:t>Notes:</a:t>
            </a:r>
            <a:endParaRPr sz="1400" dirty="0">
              <a:latin typeface="Times New Roman"/>
              <a:cs typeface="Times New Roman"/>
            </a:endParaRPr>
          </a:p>
        </p:txBody>
      </p:sp>
      <p:sp>
        <p:nvSpPr>
          <p:cNvPr id="56" name="object 5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998"/>
            </a:srgbClr>
          </a:solidFill>
        </p:spPr>
        <p:txBody>
          <a:bodyPr wrap="square" lIns="0" tIns="0" rIns="0" bIns="0" rtlCol="0"/>
          <a:lstStyle/>
          <a:p>
            <a:endParaRPr dirty="0"/>
          </a:p>
        </p:txBody>
      </p:sp>
      <p:sp>
        <p:nvSpPr>
          <p:cNvPr id="57" name="object 5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43998"/>
            </a:srgbClr>
          </a:solidFill>
        </p:spPr>
        <p:txBody>
          <a:bodyPr wrap="square" lIns="0" tIns="0" rIns="0" bIns="0" rtlCol="0"/>
          <a:lstStyle/>
          <a:p>
            <a:endParaRPr dirty="0"/>
          </a:p>
        </p:txBody>
      </p:sp>
    </p:spTree>
    <p:extLst>
      <p:ext uri="{BB962C8B-B14F-4D97-AF65-F5344CB8AC3E}">
        <p14:creationId xmlns:p14="http://schemas.microsoft.com/office/powerpoint/2010/main" val="6996546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950962" y="1131332"/>
            <a:ext cx="1938788" cy="45719"/>
          </a:xfrm>
          <a:custGeom>
            <a:avLst/>
            <a:gdLst/>
            <a:ahLst/>
            <a:cxnLst/>
            <a:rect l="l" t="t" r="r" b="b"/>
            <a:pathLst>
              <a:path w="1820545">
                <a:moveTo>
                  <a:pt x="0" y="0"/>
                </a:moveTo>
                <a:lnTo>
                  <a:pt x="1820176" y="0"/>
                </a:lnTo>
              </a:path>
            </a:pathLst>
          </a:custGeom>
          <a:ln w="12700">
            <a:solidFill>
              <a:srgbClr val="231F20"/>
            </a:solidFill>
          </a:ln>
        </p:spPr>
        <p:txBody>
          <a:bodyPr wrap="square" lIns="0" tIns="0" rIns="0" bIns="0" rtlCol="0"/>
          <a:lstStyle/>
          <a:p>
            <a:endParaRPr dirty="0"/>
          </a:p>
        </p:txBody>
      </p:sp>
      <p:sp>
        <p:nvSpPr>
          <p:cNvPr id="5" name="object 5"/>
          <p:cNvSpPr/>
          <p:nvPr/>
        </p:nvSpPr>
        <p:spPr>
          <a:xfrm>
            <a:off x="0" y="0"/>
            <a:ext cx="3886200" cy="5029200"/>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chemeClr val="bg2">
              <a:alpha val="0"/>
            </a:schemeClr>
          </a:solidFill>
        </p:spPr>
        <p:txBody>
          <a:bodyPr wrap="square" lIns="0" tIns="0" rIns="0" bIns="0" rtlCol="0"/>
          <a:lstStyle/>
          <a:p>
            <a:endParaRPr dirty="0"/>
          </a:p>
        </p:txBody>
      </p:sp>
      <p:sp>
        <p:nvSpPr>
          <p:cNvPr id="6" name="object 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998"/>
            </a:srgbClr>
          </a:solidFill>
        </p:spPr>
        <p:txBody>
          <a:bodyPr wrap="square" lIns="0" tIns="0" rIns="0" bIns="0" rtlCol="0"/>
          <a:lstStyle/>
          <a:p>
            <a:endParaRPr dirty="0"/>
          </a:p>
        </p:txBody>
      </p:sp>
      <p:sp>
        <p:nvSpPr>
          <p:cNvPr id="7" name="object 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43998"/>
            </a:srgbClr>
          </a:solidFill>
        </p:spPr>
        <p:txBody>
          <a:bodyPr wrap="square" lIns="0" tIns="0" rIns="0" bIns="0" rtlCol="0"/>
          <a:lstStyle/>
          <a:p>
            <a:endParaRPr dirty="0"/>
          </a:p>
        </p:txBody>
      </p:sp>
      <p:sp>
        <p:nvSpPr>
          <p:cNvPr id="9" name="TextBox 8"/>
          <p:cNvSpPr txBox="1"/>
          <p:nvPr/>
        </p:nvSpPr>
        <p:spPr>
          <a:xfrm>
            <a:off x="4777356" y="1905000"/>
            <a:ext cx="2286000" cy="830997"/>
          </a:xfrm>
          <a:prstGeom prst="rect">
            <a:avLst/>
          </a:prstGeom>
          <a:noFill/>
        </p:spPr>
        <p:txBody>
          <a:bodyPr wrap="square" rtlCol="0">
            <a:spAutoFit/>
          </a:bodyPr>
          <a:lstStyle/>
          <a:p>
            <a:pPr algn="ctr"/>
            <a:r>
              <a:rPr lang="en-US" sz="2400" dirty="0" smtClean="0">
                <a:latin typeface="Garamond" panose="02020404030301010803" pitchFamily="18" charset="0"/>
              </a:rPr>
              <a:t>Case </a:t>
            </a:r>
            <a:r>
              <a:rPr lang="en-US" sz="2400" dirty="0" smtClean="0">
                <a:latin typeface="Garamond" panose="02020404030301010803" pitchFamily="18" charset="0"/>
              </a:rPr>
              <a:t>Coordinator</a:t>
            </a:r>
            <a:r>
              <a:rPr lang="en-US" sz="2400" dirty="0" smtClean="0">
                <a:latin typeface="Garamond" panose="02020404030301010803" pitchFamily="18" charset="0"/>
              </a:rPr>
              <a:t> </a:t>
            </a:r>
            <a:r>
              <a:rPr lang="en-US" sz="2400" dirty="0" smtClean="0">
                <a:latin typeface="Garamond" panose="02020404030301010803" pitchFamily="18" charset="0"/>
              </a:rPr>
              <a:t>Meetings</a:t>
            </a:r>
            <a:endParaRPr lang="en-US" sz="2000" dirty="0">
              <a:latin typeface="Garamond" panose="02020404030301010803" pitchFamily="18" charset="0"/>
            </a:endParaRPr>
          </a:p>
        </p:txBody>
      </p:sp>
      <p:sp>
        <p:nvSpPr>
          <p:cNvPr id="10" name="TextBox 9"/>
          <p:cNvSpPr txBox="1"/>
          <p:nvPr/>
        </p:nvSpPr>
        <p:spPr>
          <a:xfrm>
            <a:off x="4648200" y="762000"/>
            <a:ext cx="2514600" cy="461665"/>
          </a:xfrm>
          <a:prstGeom prst="rect">
            <a:avLst/>
          </a:prstGeom>
          <a:noFill/>
        </p:spPr>
        <p:txBody>
          <a:bodyPr wrap="square" rtlCol="0">
            <a:spAutoFit/>
          </a:bodyPr>
          <a:lstStyle/>
          <a:p>
            <a:pPr algn="ctr"/>
            <a:r>
              <a:rPr lang="en-US" sz="2400" dirty="0" smtClean="0">
                <a:latin typeface="Garamond" panose="02020404030301010803" pitchFamily="18" charset="0"/>
              </a:rPr>
              <a:t>Phase 2: Balance</a:t>
            </a:r>
            <a:endParaRPr lang="en-US" sz="2400" dirty="0">
              <a:latin typeface="Garamond" panose="02020404030301010803" pitchFamily="18" charset="0"/>
            </a:endParaRPr>
          </a:p>
        </p:txBody>
      </p:sp>
      <p:sp>
        <p:nvSpPr>
          <p:cNvPr id="11" name="TextBox 10"/>
          <p:cNvSpPr txBox="1"/>
          <p:nvPr/>
        </p:nvSpPr>
        <p:spPr>
          <a:xfrm>
            <a:off x="914400" y="1524000"/>
            <a:ext cx="2209800" cy="2000548"/>
          </a:xfrm>
          <a:prstGeom prst="rect">
            <a:avLst/>
          </a:prstGeom>
          <a:noFill/>
        </p:spPr>
        <p:txBody>
          <a:bodyPr wrap="square" rtlCol="0">
            <a:spAutoFit/>
          </a:bodyPr>
          <a:lstStyle/>
          <a:p>
            <a:r>
              <a:rPr lang="en-US" sz="2000" dirty="0" smtClean="0">
                <a:latin typeface="Garamond" panose="02020404030301010803" pitchFamily="18" charset="0"/>
              </a:rPr>
              <a:t>“The key is not to prioritize what’s on your schedule, but to schedule your priorities.”</a:t>
            </a:r>
          </a:p>
          <a:p>
            <a:endParaRPr lang="en-US" sz="1200" dirty="0">
              <a:latin typeface="Garamond" panose="02020404030301010803" pitchFamily="18" charset="0"/>
            </a:endParaRPr>
          </a:p>
          <a:p>
            <a:r>
              <a:rPr lang="en-US" sz="1200" dirty="0" smtClean="0">
                <a:latin typeface="Garamond" panose="02020404030301010803" pitchFamily="18" charset="0"/>
              </a:rPr>
              <a:t>- Stephen Covey </a:t>
            </a:r>
            <a:endParaRPr lang="en-US" sz="1200" dirty="0">
              <a:latin typeface="Garamond" panose="02020404030301010803" pitchFamily="18" charset="0"/>
            </a:endParaRPr>
          </a:p>
        </p:txBody>
      </p:sp>
    </p:spTree>
    <p:extLst>
      <p:ext uri="{BB962C8B-B14F-4D97-AF65-F5344CB8AC3E}">
        <p14:creationId xmlns:p14="http://schemas.microsoft.com/office/powerpoint/2010/main" val="40072876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177644386"/>
              </p:ext>
            </p:extLst>
          </p:nvPr>
        </p:nvGraphicFramePr>
        <p:xfrm>
          <a:off x="304800" y="304800"/>
          <a:ext cx="3238500" cy="1723336"/>
        </p:xfrm>
        <a:graphic>
          <a:graphicData uri="http://schemas.openxmlformats.org/drawingml/2006/table">
            <a:tbl>
              <a:tblPr firstRow="1" bandRow="1">
                <a:tableStyleId>{2D5ABB26-0587-4C30-8999-92F81FD0307C}</a:tableStyleId>
              </a:tblPr>
              <a:tblGrid>
                <a:gridCol w="78105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tblGrid>
              <a:tr h="381000">
                <a:tc>
                  <a:txBody>
                    <a:bodyPr/>
                    <a:lstStyle/>
                    <a:p>
                      <a:pPr marL="233679">
                        <a:lnSpc>
                          <a:spcPct val="100000"/>
                        </a:lnSpc>
                        <a:spcBef>
                          <a:spcPts val="650"/>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ct val="100000"/>
                        </a:lnSpc>
                        <a:spcBef>
                          <a:spcPts val="650"/>
                        </a:spcBef>
                      </a:pPr>
                      <a:r>
                        <a:rPr lang="en-US" sz="1100" b="1" spc="-75" dirty="0" smtClean="0">
                          <a:solidFill>
                            <a:srgbClr val="231F20"/>
                          </a:solidFill>
                          <a:latin typeface="Book Antiqua"/>
                          <a:cs typeface="Book Antiqua"/>
                        </a:rPr>
                        <a:t>Smart </a:t>
                      </a:r>
                      <a:r>
                        <a:rPr sz="1100" b="1" spc="-75" dirty="0" smtClean="0">
                          <a:solidFill>
                            <a:srgbClr val="231F20"/>
                          </a:solidFill>
                          <a:latin typeface="Book Antiqua"/>
                          <a:cs typeface="Book Antiqua"/>
                        </a:rPr>
                        <a:t>Goals</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97790">
                        <a:lnSpc>
                          <a:spcPct val="100000"/>
                        </a:lnSpc>
                        <a:spcBef>
                          <a:spcPts val="650"/>
                        </a:spcBef>
                      </a:pPr>
                      <a:r>
                        <a:rPr sz="1100" b="1" spc="-85" dirty="0">
                          <a:solidFill>
                            <a:srgbClr val="231F20"/>
                          </a:solidFill>
                          <a:latin typeface="Book Antiqua"/>
                          <a:cs typeface="Book Antiqua"/>
                        </a:rPr>
                        <a:t>Due</a:t>
                      </a:r>
                      <a:r>
                        <a:rPr sz="1100" b="1" spc="-20" dirty="0">
                          <a:solidFill>
                            <a:srgbClr val="231F20"/>
                          </a:solidFill>
                          <a:latin typeface="Book Antiqua"/>
                          <a:cs typeface="Book Antiqua"/>
                        </a:rPr>
                        <a:t> </a:t>
                      </a:r>
                      <a:r>
                        <a:rPr sz="1100" b="1" spc="-7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12"/>
                  </a:ext>
                </a:extLst>
              </a:tr>
            </a:tbl>
          </a:graphicData>
        </a:graphic>
      </p:graphicFrame>
      <p:sp>
        <p:nvSpPr>
          <p:cNvPr id="4" name="object 4"/>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5" name="object 5"/>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graphicFrame>
        <p:nvGraphicFramePr>
          <p:cNvPr id="7" name="object 2"/>
          <p:cNvGraphicFramePr>
            <a:graphicFrameLocks noGrp="1"/>
          </p:cNvGraphicFramePr>
          <p:nvPr>
            <p:extLst>
              <p:ext uri="{D42A27DB-BD31-4B8C-83A1-F6EECF244321}">
                <p14:modId xmlns:p14="http://schemas.microsoft.com/office/powerpoint/2010/main" val="1171095829"/>
              </p:ext>
            </p:extLst>
          </p:nvPr>
        </p:nvGraphicFramePr>
        <p:xfrm>
          <a:off x="304800" y="2318304"/>
          <a:ext cx="3238500" cy="2356404"/>
        </p:xfrm>
        <a:graphic>
          <a:graphicData uri="http://schemas.openxmlformats.org/drawingml/2006/table">
            <a:tbl>
              <a:tblPr firstRow="1" bandRow="1">
                <a:tableStyleId>{2D5ABB26-0587-4C30-8999-92F81FD0307C}</a:tableStyleId>
              </a:tblPr>
              <a:tblGrid>
                <a:gridCol w="78105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tblGrid>
              <a:tr h="342900">
                <a:tc>
                  <a:txBody>
                    <a:bodyPr/>
                    <a:lstStyle/>
                    <a:p>
                      <a:pPr marL="233679">
                        <a:lnSpc>
                          <a:spcPct val="100000"/>
                        </a:lnSpc>
                        <a:spcBef>
                          <a:spcPts val="650"/>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ct val="100000"/>
                        </a:lnSpc>
                        <a:spcBef>
                          <a:spcPts val="650"/>
                        </a:spcBef>
                      </a:pPr>
                      <a:r>
                        <a:rPr lang="en-US" sz="1100" b="1" spc="-75" dirty="0" smtClean="0">
                          <a:solidFill>
                            <a:srgbClr val="231F20"/>
                          </a:solidFill>
                          <a:latin typeface="Book Antiqua"/>
                          <a:cs typeface="Book Antiqua"/>
                        </a:rPr>
                        <a:t>Tasks</a:t>
                      </a:r>
                      <a:r>
                        <a:rPr lang="en-US" sz="1100" b="1" spc="-75" baseline="0" dirty="0" smtClean="0">
                          <a:solidFill>
                            <a:srgbClr val="231F20"/>
                          </a:solidFill>
                          <a:latin typeface="Book Antiqua"/>
                          <a:cs typeface="Book Antiqua"/>
                        </a:rPr>
                        <a:t> and Activities</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97790">
                        <a:lnSpc>
                          <a:spcPct val="100000"/>
                        </a:lnSpc>
                        <a:spcBef>
                          <a:spcPts val="650"/>
                        </a:spcBef>
                      </a:pPr>
                      <a:r>
                        <a:rPr sz="1100" b="1" spc="-85" dirty="0">
                          <a:solidFill>
                            <a:srgbClr val="231F20"/>
                          </a:solidFill>
                          <a:latin typeface="Book Antiqua"/>
                          <a:cs typeface="Book Antiqua"/>
                        </a:rPr>
                        <a:t>Due</a:t>
                      </a:r>
                      <a:r>
                        <a:rPr sz="1100" b="1" spc="-20" dirty="0">
                          <a:solidFill>
                            <a:srgbClr val="231F20"/>
                          </a:solidFill>
                          <a:latin typeface="Book Antiqua"/>
                          <a:cs typeface="Book Antiqua"/>
                        </a:rPr>
                        <a:t> </a:t>
                      </a:r>
                      <a:r>
                        <a:rPr sz="1100" b="1" spc="-7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725512681"/>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488678703"/>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12"/>
                  </a:ext>
                </a:extLst>
              </a:tr>
            </a:tbl>
          </a:graphicData>
        </a:graphic>
      </p:graphicFrame>
      <p:graphicFrame>
        <p:nvGraphicFramePr>
          <p:cNvPr id="8" name="object 2"/>
          <p:cNvGraphicFramePr>
            <a:graphicFrameLocks noGrp="1"/>
          </p:cNvGraphicFramePr>
          <p:nvPr>
            <p:extLst>
              <p:ext uri="{D42A27DB-BD31-4B8C-83A1-F6EECF244321}">
                <p14:modId xmlns:p14="http://schemas.microsoft.com/office/powerpoint/2010/main" val="648629628"/>
              </p:ext>
            </p:extLst>
          </p:nvPr>
        </p:nvGraphicFramePr>
        <p:xfrm>
          <a:off x="4335294" y="304800"/>
          <a:ext cx="3238500" cy="4369908"/>
        </p:xfrm>
        <a:graphic>
          <a:graphicData uri="http://schemas.openxmlformats.org/drawingml/2006/table">
            <a:tbl>
              <a:tblPr firstRow="1" bandRow="1">
                <a:tableStyleId>{2D5ABB26-0587-4C30-8999-92F81FD0307C}</a:tableStyleId>
              </a:tblPr>
              <a:tblGrid>
                <a:gridCol w="78105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tblGrid>
              <a:tr h="342900">
                <a:tc>
                  <a:txBody>
                    <a:bodyPr/>
                    <a:lstStyle/>
                    <a:p>
                      <a:pPr marL="233679">
                        <a:lnSpc>
                          <a:spcPct val="100000"/>
                        </a:lnSpc>
                        <a:spcBef>
                          <a:spcPts val="650"/>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ct val="100000"/>
                        </a:lnSpc>
                        <a:spcBef>
                          <a:spcPts val="650"/>
                        </a:spcBef>
                      </a:pPr>
                      <a:r>
                        <a:rPr lang="en-US" sz="1100" b="1" spc="-75" dirty="0" smtClean="0">
                          <a:solidFill>
                            <a:srgbClr val="231F20"/>
                          </a:solidFill>
                          <a:latin typeface="Book Antiqua"/>
                          <a:cs typeface="Book Antiqua"/>
                        </a:rPr>
                        <a:t>Tasks and Activities</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97790">
                        <a:lnSpc>
                          <a:spcPct val="100000"/>
                        </a:lnSpc>
                        <a:spcBef>
                          <a:spcPts val="650"/>
                        </a:spcBef>
                      </a:pPr>
                      <a:r>
                        <a:rPr sz="1100" b="1" spc="-85" dirty="0">
                          <a:solidFill>
                            <a:srgbClr val="231F20"/>
                          </a:solidFill>
                          <a:latin typeface="Book Antiqua"/>
                          <a:cs typeface="Book Antiqua"/>
                        </a:rPr>
                        <a:t>Due</a:t>
                      </a:r>
                      <a:r>
                        <a:rPr sz="1100" b="1" spc="-20" dirty="0">
                          <a:solidFill>
                            <a:srgbClr val="231F20"/>
                          </a:solidFill>
                          <a:latin typeface="Book Antiqua"/>
                          <a:cs typeface="Book Antiqua"/>
                        </a:rPr>
                        <a:t> </a:t>
                      </a:r>
                      <a:r>
                        <a:rPr sz="1100" b="1" spc="-7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473310405"/>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953580978"/>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2277953605"/>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3106733516"/>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51978989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4185380470"/>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35011585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4016418696"/>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3240784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flipV="1">
            <a:off x="5033327" y="619009"/>
            <a:ext cx="1820545" cy="533400"/>
          </a:xfrm>
          <a:custGeom>
            <a:avLst/>
            <a:gdLst/>
            <a:ahLst/>
            <a:cxnLst/>
            <a:rect l="l" t="t" r="r" b="b"/>
            <a:pathLst>
              <a:path w="1820545">
                <a:moveTo>
                  <a:pt x="0" y="0"/>
                </a:moveTo>
                <a:lnTo>
                  <a:pt x="1820176" y="0"/>
                </a:lnTo>
              </a:path>
            </a:pathLst>
          </a:custGeom>
          <a:ln w="12700">
            <a:solidFill>
              <a:srgbClr val="231F20"/>
            </a:solidFill>
          </a:ln>
        </p:spPr>
        <p:txBody>
          <a:bodyPr wrap="square" lIns="0" tIns="0" rIns="0" bIns="0" rtlCol="0"/>
          <a:lstStyle/>
          <a:p>
            <a:endParaRPr dirty="0"/>
          </a:p>
        </p:txBody>
      </p:sp>
      <p:sp>
        <p:nvSpPr>
          <p:cNvPr id="5" name="object 5"/>
          <p:cNvSpPr/>
          <p:nvPr/>
        </p:nvSpPr>
        <p:spPr>
          <a:xfrm>
            <a:off x="27535" y="-2"/>
            <a:ext cx="3886200" cy="5029200"/>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chemeClr val="bg2">
              <a:alpha val="0"/>
            </a:schemeClr>
          </a:solidFill>
        </p:spPr>
        <p:txBody>
          <a:bodyPr wrap="square" lIns="0" tIns="0" rIns="0" bIns="0" rtlCol="0"/>
          <a:lstStyle/>
          <a:p>
            <a:endParaRPr dirty="0"/>
          </a:p>
        </p:txBody>
      </p:sp>
      <p:sp>
        <p:nvSpPr>
          <p:cNvPr id="6" name="object 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998"/>
            </a:srgbClr>
          </a:solidFill>
        </p:spPr>
        <p:txBody>
          <a:bodyPr wrap="square" lIns="0" tIns="0" rIns="0" bIns="0" rtlCol="0"/>
          <a:lstStyle/>
          <a:p>
            <a:endParaRPr dirty="0"/>
          </a:p>
        </p:txBody>
      </p:sp>
      <p:sp>
        <p:nvSpPr>
          <p:cNvPr id="7" name="object 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43998"/>
            </a:srgbClr>
          </a:solidFill>
        </p:spPr>
        <p:txBody>
          <a:bodyPr wrap="square" lIns="0" tIns="0" rIns="0" bIns="0" rtlCol="0"/>
          <a:lstStyle/>
          <a:p>
            <a:endParaRPr dirty="0"/>
          </a:p>
        </p:txBody>
      </p:sp>
      <p:sp>
        <p:nvSpPr>
          <p:cNvPr id="10" name="TextBox 9"/>
          <p:cNvSpPr txBox="1"/>
          <p:nvPr/>
        </p:nvSpPr>
        <p:spPr>
          <a:xfrm>
            <a:off x="4343400" y="2099100"/>
            <a:ext cx="3043395" cy="830997"/>
          </a:xfrm>
          <a:prstGeom prst="rect">
            <a:avLst/>
          </a:prstGeom>
          <a:noFill/>
        </p:spPr>
        <p:txBody>
          <a:bodyPr wrap="square" rtlCol="0">
            <a:spAutoFit/>
          </a:bodyPr>
          <a:lstStyle/>
          <a:p>
            <a:pPr algn="ctr"/>
            <a:r>
              <a:rPr lang="en-US" sz="2400" dirty="0" smtClean="0">
                <a:latin typeface="Garamond" panose="02020404030301010803" pitchFamily="18" charset="0"/>
              </a:rPr>
              <a:t>Appointment </a:t>
            </a:r>
          </a:p>
          <a:p>
            <a:pPr algn="ctr"/>
            <a:r>
              <a:rPr lang="en-US" sz="2400" dirty="0" smtClean="0">
                <a:latin typeface="Garamond" panose="02020404030301010803" pitchFamily="18" charset="0"/>
              </a:rPr>
              <a:t>Reminders</a:t>
            </a:r>
            <a:endParaRPr lang="en-US" sz="2400" dirty="0">
              <a:latin typeface="Garamond" panose="02020404030301010803" pitchFamily="18" charset="0"/>
            </a:endParaRPr>
          </a:p>
        </p:txBody>
      </p:sp>
      <p:sp>
        <p:nvSpPr>
          <p:cNvPr id="11" name="TextBox 10"/>
          <p:cNvSpPr txBox="1"/>
          <p:nvPr/>
        </p:nvSpPr>
        <p:spPr>
          <a:xfrm>
            <a:off x="4607797" y="690744"/>
            <a:ext cx="2514600" cy="461665"/>
          </a:xfrm>
          <a:prstGeom prst="rect">
            <a:avLst/>
          </a:prstGeom>
          <a:noFill/>
        </p:spPr>
        <p:txBody>
          <a:bodyPr wrap="square" rtlCol="0">
            <a:spAutoFit/>
          </a:bodyPr>
          <a:lstStyle/>
          <a:p>
            <a:r>
              <a:rPr lang="en-US" sz="2400" dirty="0" smtClean="0">
                <a:latin typeface="Garamond" panose="02020404030301010803" pitchFamily="18" charset="0"/>
              </a:rPr>
              <a:t>   Phase 2: Balance</a:t>
            </a:r>
            <a:endParaRPr lang="en-US" sz="2400" dirty="0">
              <a:latin typeface="Garamond" panose="02020404030301010803" pitchFamily="18" charset="0"/>
            </a:endParaRPr>
          </a:p>
        </p:txBody>
      </p:sp>
      <p:sp>
        <p:nvSpPr>
          <p:cNvPr id="12" name="TextBox 11"/>
          <p:cNvSpPr txBox="1"/>
          <p:nvPr/>
        </p:nvSpPr>
        <p:spPr>
          <a:xfrm>
            <a:off x="637135" y="1447800"/>
            <a:ext cx="2667000" cy="1938992"/>
          </a:xfrm>
          <a:prstGeom prst="rect">
            <a:avLst/>
          </a:prstGeom>
          <a:noFill/>
        </p:spPr>
        <p:txBody>
          <a:bodyPr wrap="square" rtlCol="0">
            <a:spAutoFit/>
          </a:bodyPr>
          <a:lstStyle/>
          <a:p>
            <a:r>
              <a:rPr lang="en-US" dirty="0" smtClean="0"/>
              <a:t>“Honesty and vulnerability may repel some people, but it attracts the right people.”</a:t>
            </a:r>
          </a:p>
          <a:p>
            <a:endParaRPr lang="en-US" dirty="0"/>
          </a:p>
          <a:p>
            <a:r>
              <a:rPr lang="en-US" sz="1200" dirty="0" smtClean="0"/>
              <a:t>- Courtney Carver</a:t>
            </a:r>
            <a:endParaRPr lang="en-US" sz="1200" dirty="0"/>
          </a:p>
        </p:txBody>
      </p:sp>
    </p:spTree>
    <p:extLst>
      <p:ext uri="{BB962C8B-B14F-4D97-AF65-F5344CB8AC3E}">
        <p14:creationId xmlns:p14="http://schemas.microsoft.com/office/powerpoint/2010/main" val="7385890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65040912"/>
              </p:ext>
            </p:extLst>
          </p:nvPr>
        </p:nvGraphicFramePr>
        <p:xfrm>
          <a:off x="228600" y="342900"/>
          <a:ext cx="3314700" cy="4370428"/>
        </p:xfrm>
        <a:graphic>
          <a:graphicData uri="http://schemas.openxmlformats.org/drawingml/2006/table">
            <a:tbl>
              <a:tblPr firstRow="1" bandRow="1">
                <a:tableStyleId>{2D5ABB26-0587-4C30-8999-92F81FD0307C}</a:tableStyleId>
              </a:tblPr>
              <a:tblGrid>
                <a:gridCol w="591911">
                  <a:extLst>
                    <a:ext uri="{9D8B030D-6E8A-4147-A177-3AD203B41FA5}">
                      <a16:colId xmlns:a16="http://schemas.microsoft.com/office/drawing/2014/main" val="20000"/>
                    </a:ext>
                  </a:extLst>
                </a:gridCol>
                <a:gridCol w="1538968">
                  <a:extLst>
                    <a:ext uri="{9D8B030D-6E8A-4147-A177-3AD203B41FA5}">
                      <a16:colId xmlns:a16="http://schemas.microsoft.com/office/drawing/2014/main" val="20001"/>
                    </a:ext>
                  </a:extLst>
                </a:gridCol>
                <a:gridCol w="1183821">
                  <a:extLst>
                    <a:ext uri="{9D8B030D-6E8A-4147-A177-3AD203B41FA5}">
                      <a16:colId xmlns:a16="http://schemas.microsoft.com/office/drawing/2014/main" val="20002"/>
                    </a:ext>
                  </a:extLst>
                </a:gridCol>
              </a:tblGrid>
              <a:tr h="343420">
                <a:tc>
                  <a:txBody>
                    <a:bodyPr/>
                    <a:lstStyle/>
                    <a:p>
                      <a:pPr marL="147955">
                        <a:lnSpc>
                          <a:spcPct val="100000"/>
                        </a:lnSpc>
                        <a:spcBef>
                          <a:spcPts val="655"/>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318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ts val="1310"/>
                        </a:lnSpc>
                        <a:spcBef>
                          <a:spcPts val="105"/>
                        </a:spcBef>
                      </a:pPr>
                      <a:r>
                        <a:rPr sz="1100" b="1" spc="-5" dirty="0">
                          <a:solidFill>
                            <a:srgbClr val="231F20"/>
                          </a:solidFill>
                          <a:latin typeface="Times New Roman"/>
                          <a:cs typeface="Times New Roman"/>
                        </a:rPr>
                        <a:t>Meeting</a:t>
                      </a:r>
                      <a:endParaRPr sz="1100" dirty="0">
                        <a:latin typeface="Times New Roman"/>
                        <a:cs typeface="Times New Roman"/>
                      </a:endParaRPr>
                    </a:p>
                    <a:p>
                      <a:pPr algn="ctr">
                        <a:lnSpc>
                          <a:spcPts val="1070"/>
                        </a:lnSpc>
                      </a:pPr>
                      <a:r>
                        <a:rPr sz="900" b="1" i="1" spc="-15" dirty="0">
                          <a:solidFill>
                            <a:srgbClr val="231F20"/>
                          </a:solidFill>
                          <a:latin typeface="Times New Roman"/>
                          <a:cs typeface="Times New Roman"/>
                        </a:rPr>
                        <a:t>Name </a:t>
                      </a:r>
                      <a:r>
                        <a:rPr sz="900" b="1" i="1" spc="-5" dirty="0">
                          <a:solidFill>
                            <a:srgbClr val="231F20"/>
                          </a:solidFill>
                          <a:latin typeface="Times New Roman"/>
                          <a:cs typeface="Times New Roman"/>
                        </a:rPr>
                        <a:t>and</a:t>
                      </a:r>
                      <a:r>
                        <a:rPr sz="900" b="1" i="1" spc="40" dirty="0">
                          <a:solidFill>
                            <a:srgbClr val="231F20"/>
                          </a:solidFill>
                          <a:latin typeface="Times New Roman"/>
                          <a:cs typeface="Times New Roman"/>
                        </a:rPr>
                        <a:t> </a:t>
                      </a:r>
                      <a:r>
                        <a:rPr sz="900" b="1" i="1" spc="-20" dirty="0">
                          <a:solidFill>
                            <a:srgbClr val="231F20"/>
                          </a:solidFill>
                          <a:latin typeface="Times New Roman"/>
                          <a:cs typeface="Times New Roman"/>
                        </a:rPr>
                        <a:t>Location</a:t>
                      </a:r>
                      <a:endParaRPr sz="900" dirty="0">
                        <a:latin typeface="Times New Roman"/>
                        <a:cs typeface="Times New Roman"/>
                      </a:endParaRPr>
                    </a:p>
                  </a:txBody>
                  <a:tcPr marL="0" marR="0" marT="1333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320040" marR="291465" indent="-27940">
                        <a:lnSpc>
                          <a:spcPts val="1100"/>
                        </a:lnSpc>
                        <a:spcBef>
                          <a:spcPts val="285"/>
                        </a:spcBef>
                      </a:pPr>
                      <a:r>
                        <a:rPr lang="en-US" sz="900" b="1" spc="20" dirty="0" smtClean="0">
                          <a:solidFill>
                            <a:srgbClr val="231F20"/>
                          </a:solidFill>
                          <a:latin typeface="Book Antiqua"/>
                          <a:cs typeface="Book Antiqua"/>
                        </a:rPr>
                        <a:t>Approved</a:t>
                      </a:r>
                      <a:r>
                        <a:rPr lang="en-US" sz="900" b="1" spc="20" baseline="0" dirty="0" smtClean="0">
                          <a:solidFill>
                            <a:srgbClr val="231F20"/>
                          </a:solidFill>
                          <a:latin typeface="Book Antiqua"/>
                          <a:cs typeface="Book Antiqua"/>
                        </a:rPr>
                        <a:t> </a:t>
                      </a:r>
                      <a:r>
                        <a:rPr sz="900" b="1" spc="-60" dirty="0" smtClean="0">
                          <a:solidFill>
                            <a:srgbClr val="231F20"/>
                          </a:solidFill>
                          <a:latin typeface="Book Antiqua"/>
                          <a:cs typeface="Book Antiqua"/>
                        </a:rPr>
                        <a:t>Signature</a:t>
                      </a:r>
                      <a:endParaRPr sz="9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3"/>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5"/>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6"/>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7"/>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8"/>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9"/>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0"/>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1"/>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2"/>
                  </a:ext>
                </a:extLst>
              </a:tr>
            </a:tbl>
          </a:graphicData>
        </a:graphic>
      </p:graphicFrame>
      <p:graphicFrame>
        <p:nvGraphicFramePr>
          <p:cNvPr id="3" name="object 3"/>
          <p:cNvGraphicFramePr>
            <a:graphicFrameLocks noGrp="1"/>
          </p:cNvGraphicFramePr>
          <p:nvPr>
            <p:extLst>
              <p:ext uri="{D42A27DB-BD31-4B8C-83A1-F6EECF244321}">
                <p14:modId xmlns:p14="http://schemas.microsoft.com/office/powerpoint/2010/main" val="2922667284"/>
              </p:ext>
            </p:extLst>
          </p:nvPr>
        </p:nvGraphicFramePr>
        <p:xfrm>
          <a:off x="4229100" y="342900"/>
          <a:ext cx="3314700" cy="4370428"/>
        </p:xfrm>
        <a:graphic>
          <a:graphicData uri="http://schemas.openxmlformats.org/drawingml/2006/table">
            <a:tbl>
              <a:tblPr firstRow="1" bandRow="1">
                <a:tableStyleId>{2D5ABB26-0587-4C30-8999-92F81FD0307C}</a:tableStyleId>
              </a:tblPr>
              <a:tblGrid>
                <a:gridCol w="571500">
                  <a:extLst>
                    <a:ext uri="{9D8B030D-6E8A-4147-A177-3AD203B41FA5}">
                      <a16:colId xmlns:a16="http://schemas.microsoft.com/office/drawing/2014/main" val="20000"/>
                    </a:ext>
                  </a:extLst>
                </a:gridCol>
                <a:gridCol w="1485900">
                  <a:extLst>
                    <a:ext uri="{9D8B030D-6E8A-4147-A177-3AD203B41FA5}">
                      <a16:colId xmlns:a16="http://schemas.microsoft.com/office/drawing/2014/main" val="20001"/>
                    </a:ext>
                  </a:extLst>
                </a:gridCol>
                <a:gridCol w="1257300">
                  <a:extLst>
                    <a:ext uri="{9D8B030D-6E8A-4147-A177-3AD203B41FA5}">
                      <a16:colId xmlns:a16="http://schemas.microsoft.com/office/drawing/2014/main" val="20002"/>
                    </a:ext>
                  </a:extLst>
                </a:gridCol>
              </a:tblGrid>
              <a:tr h="343420">
                <a:tc>
                  <a:txBody>
                    <a:bodyPr/>
                    <a:lstStyle/>
                    <a:p>
                      <a:pPr marL="147955">
                        <a:lnSpc>
                          <a:spcPct val="100000"/>
                        </a:lnSpc>
                        <a:spcBef>
                          <a:spcPts val="655"/>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318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ts val="1310"/>
                        </a:lnSpc>
                        <a:spcBef>
                          <a:spcPts val="105"/>
                        </a:spcBef>
                      </a:pPr>
                      <a:r>
                        <a:rPr sz="1100" b="1" spc="-5" dirty="0">
                          <a:solidFill>
                            <a:srgbClr val="231F20"/>
                          </a:solidFill>
                          <a:latin typeface="Times New Roman"/>
                          <a:cs typeface="Times New Roman"/>
                        </a:rPr>
                        <a:t>Meeting</a:t>
                      </a:r>
                      <a:endParaRPr sz="1100" dirty="0">
                        <a:latin typeface="Times New Roman"/>
                        <a:cs typeface="Times New Roman"/>
                      </a:endParaRPr>
                    </a:p>
                    <a:p>
                      <a:pPr algn="ctr">
                        <a:lnSpc>
                          <a:spcPts val="1070"/>
                        </a:lnSpc>
                      </a:pPr>
                      <a:r>
                        <a:rPr sz="900" b="1" i="1" spc="-15" dirty="0">
                          <a:solidFill>
                            <a:srgbClr val="231F20"/>
                          </a:solidFill>
                          <a:latin typeface="Times New Roman"/>
                          <a:cs typeface="Times New Roman"/>
                        </a:rPr>
                        <a:t>Name </a:t>
                      </a:r>
                      <a:r>
                        <a:rPr sz="900" b="1" i="1" spc="-5" dirty="0">
                          <a:solidFill>
                            <a:srgbClr val="231F20"/>
                          </a:solidFill>
                          <a:latin typeface="Times New Roman"/>
                          <a:cs typeface="Times New Roman"/>
                        </a:rPr>
                        <a:t>and</a:t>
                      </a:r>
                      <a:r>
                        <a:rPr sz="900" b="1" i="1" spc="40" dirty="0">
                          <a:solidFill>
                            <a:srgbClr val="231F20"/>
                          </a:solidFill>
                          <a:latin typeface="Times New Roman"/>
                          <a:cs typeface="Times New Roman"/>
                        </a:rPr>
                        <a:t> </a:t>
                      </a:r>
                      <a:r>
                        <a:rPr sz="900" b="1" i="1" spc="-20" dirty="0">
                          <a:solidFill>
                            <a:srgbClr val="231F20"/>
                          </a:solidFill>
                          <a:latin typeface="Times New Roman"/>
                          <a:cs typeface="Times New Roman"/>
                        </a:rPr>
                        <a:t>Location</a:t>
                      </a:r>
                      <a:endParaRPr sz="900" dirty="0">
                        <a:latin typeface="Times New Roman"/>
                        <a:cs typeface="Times New Roman"/>
                      </a:endParaRPr>
                    </a:p>
                  </a:txBody>
                  <a:tcPr marL="0" marR="0" marT="1333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320040" marR="291465" indent="-27940">
                        <a:lnSpc>
                          <a:spcPts val="1100"/>
                        </a:lnSpc>
                        <a:spcBef>
                          <a:spcPts val="285"/>
                        </a:spcBef>
                      </a:pPr>
                      <a:r>
                        <a:rPr lang="en-US" sz="900" b="1" spc="20" dirty="0" smtClean="0">
                          <a:solidFill>
                            <a:srgbClr val="231F20"/>
                          </a:solidFill>
                          <a:latin typeface="Book Antiqua"/>
                          <a:cs typeface="Book Antiqua"/>
                        </a:rPr>
                        <a:t>Approved </a:t>
                      </a:r>
                      <a:r>
                        <a:rPr sz="900" b="1" spc="-60" dirty="0" smtClean="0">
                          <a:solidFill>
                            <a:srgbClr val="231F20"/>
                          </a:solidFill>
                          <a:latin typeface="Book Antiqua"/>
                          <a:cs typeface="Book Antiqua"/>
                        </a:rPr>
                        <a:t>Signature</a:t>
                      </a:r>
                      <a:endParaRPr sz="9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3"/>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5"/>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6"/>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7"/>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8"/>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9"/>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0"/>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1"/>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2"/>
                  </a:ext>
                </a:extLst>
              </a:tr>
            </a:tbl>
          </a:graphicData>
        </a:graphic>
      </p:graphicFrame>
      <p:sp>
        <p:nvSpPr>
          <p:cNvPr id="4" name="object 4"/>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5" name="object 5"/>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Tree>
    <p:extLst>
      <p:ext uri="{BB962C8B-B14F-4D97-AF65-F5344CB8AC3E}">
        <p14:creationId xmlns:p14="http://schemas.microsoft.com/office/powerpoint/2010/main" val="33160897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09218" y="1671637"/>
            <a:ext cx="1110740" cy="2105977"/>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chemeClr val="bg2">
              <a:alpha val="0"/>
            </a:schemeClr>
          </a:solidFill>
        </p:spPr>
        <p:txBody>
          <a:bodyPr wrap="square" lIns="0" tIns="0" rIns="0" bIns="0" rtlCol="0"/>
          <a:lstStyle/>
          <a:p>
            <a:endParaRPr dirty="0"/>
          </a:p>
        </p:txBody>
      </p:sp>
      <p:sp>
        <p:nvSpPr>
          <p:cNvPr id="5" name="object 5"/>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6" name="object 6"/>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
        <p:nvSpPr>
          <p:cNvPr id="8" name="TextBox 7"/>
          <p:cNvSpPr txBox="1"/>
          <p:nvPr/>
        </p:nvSpPr>
        <p:spPr>
          <a:xfrm>
            <a:off x="4953000" y="762000"/>
            <a:ext cx="2133600" cy="381000"/>
          </a:xfrm>
          <a:prstGeom prst="rect">
            <a:avLst/>
          </a:prstGeom>
          <a:noFill/>
        </p:spPr>
        <p:txBody>
          <a:bodyPr wrap="square" rtlCol="0">
            <a:spAutoFit/>
          </a:bodyPr>
          <a:lstStyle/>
          <a:p>
            <a:r>
              <a:rPr lang="en-US" u="sng" dirty="0" smtClean="0"/>
              <a:t>Phase 2: Balance</a:t>
            </a:r>
            <a:endParaRPr lang="en-US" u="sng" dirty="0"/>
          </a:p>
        </p:txBody>
      </p:sp>
      <p:sp>
        <p:nvSpPr>
          <p:cNvPr id="9" name="TextBox 8"/>
          <p:cNvSpPr txBox="1"/>
          <p:nvPr/>
        </p:nvSpPr>
        <p:spPr>
          <a:xfrm>
            <a:off x="5029200" y="2329934"/>
            <a:ext cx="1905000" cy="369332"/>
          </a:xfrm>
          <a:prstGeom prst="rect">
            <a:avLst/>
          </a:prstGeom>
          <a:noFill/>
        </p:spPr>
        <p:txBody>
          <a:bodyPr wrap="square" rtlCol="0">
            <a:spAutoFit/>
          </a:bodyPr>
          <a:lstStyle/>
          <a:p>
            <a:pPr algn="ctr"/>
            <a:r>
              <a:rPr lang="en-US" dirty="0" smtClean="0"/>
              <a:t>Program Rules</a:t>
            </a:r>
            <a:endParaRPr lang="en-US" dirty="0"/>
          </a:p>
        </p:txBody>
      </p:sp>
      <p:pic>
        <p:nvPicPr>
          <p:cNvPr id="3" name="Picture 2"/>
          <p:cNvPicPr>
            <a:picLocks noChangeAspect="1"/>
          </p:cNvPicPr>
          <p:nvPr/>
        </p:nvPicPr>
        <p:blipFill>
          <a:blip r:embed="rId2"/>
          <a:stretch>
            <a:fillRect/>
          </a:stretch>
        </p:blipFill>
        <p:spPr>
          <a:xfrm>
            <a:off x="667472" y="1524000"/>
            <a:ext cx="2520790" cy="1677471"/>
          </a:xfrm>
          <a:prstGeom prst="rect">
            <a:avLst/>
          </a:prstGeom>
        </p:spPr>
      </p:pic>
    </p:spTree>
    <p:extLst>
      <p:ext uri="{BB962C8B-B14F-4D97-AF65-F5344CB8AC3E}">
        <p14:creationId xmlns:p14="http://schemas.microsoft.com/office/powerpoint/2010/main" val="35675028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86200" y="0"/>
            <a:ext cx="0" cy="5029200"/>
          </a:xfrm>
          <a:custGeom>
            <a:avLst/>
            <a:gdLst/>
            <a:ahLst/>
            <a:cxnLst/>
            <a:rect l="l" t="t" r="r" b="b"/>
            <a:pathLst>
              <a:path h="5029200">
                <a:moveTo>
                  <a:pt x="0" y="0"/>
                </a:moveTo>
                <a:lnTo>
                  <a:pt x="0" y="5029200"/>
                </a:lnTo>
              </a:path>
            </a:pathLst>
          </a:custGeom>
          <a:ln w="5080">
            <a:solidFill>
              <a:srgbClr val="CDCFD0"/>
            </a:solidFill>
          </a:ln>
        </p:spPr>
        <p:txBody>
          <a:bodyPr wrap="square" lIns="0" tIns="0" rIns="0" bIns="0" rtlCol="0"/>
          <a:lstStyle/>
          <a:p>
            <a:endParaRPr dirty="0"/>
          </a:p>
        </p:txBody>
      </p:sp>
      <p:sp>
        <p:nvSpPr>
          <p:cNvPr id="4" name="object 4"/>
          <p:cNvSpPr txBox="1"/>
          <p:nvPr/>
        </p:nvSpPr>
        <p:spPr>
          <a:xfrm>
            <a:off x="294532" y="533400"/>
            <a:ext cx="3060700" cy="4718599"/>
          </a:xfrm>
          <a:prstGeom prst="rect">
            <a:avLst/>
          </a:prstGeom>
        </p:spPr>
        <p:txBody>
          <a:bodyPr vert="horz" wrap="square" lIns="0" tIns="100965" rIns="0" bIns="0" rtlCol="0">
            <a:spAutoFit/>
          </a:bodyPr>
          <a:lstStyle/>
          <a:p>
            <a:pPr marL="12700">
              <a:lnSpc>
                <a:spcPct val="100000"/>
              </a:lnSpc>
              <a:spcBef>
                <a:spcPts val="795"/>
              </a:spcBef>
            </a:pPr>
            <a:r>
              <a:rPr sz="1200" b="1" u="sng" spc="-45" dirty="0">
                <a:solidFill>
                  <a:srgbClr val="231F20"/>
                </a:solidFill>
                <a:latin typeface="Times New Roman"/>
                <a:cs typeface="Times New Roman"/>
              </a:rPr>
              <a:t>Program</a:t>
            </a:r>
            <a:r>
              <a:rPr sz="1200" b="1" u="sng" spc="5" dirty="0">
                <a:solidFill>
                  <a:srgbClr val="231F20"/>
                </a:solidFill>
                <a:latin typeface="Times New Roman"/>
                <a:cs typeface="Times New Roman"/>
              </a:rPr>
              <a:t> </a:t>
            </a:r>
            <a:r>
              <a:rPr sz="1200" b="1" u="sng" spc="-30" dirty="0">
                <a:solidFill>
                  <a:srgbClr val="231F20"/>
                </a:solidFill>
                <a:latin typeface="Times New Roman"/>
                <a:cs typeface="Times New Roman"/>
              </a:rPr>
              <a:t>Rules</a:t>
            </a:r>
            <a:endParaRPr sz="1200" u="sng" dirty="0">
              <a:latin typeface="Times New Roman"/>
              <a:cs typeface="Times New Roman"/>
            </a:endParaRPr>
          </a:p>
          <a:p>
            <a:pPr marL="144145" marR="5080" indent="-132080">
              <a:buFont typeface="Times New Roman"/>
              <a:buAutoNum type="arabicPeriod"/>
              <a:tabLst>
                <a:tab pos="144780" algn="l"/>
              </a:tabLst>
            </a:pPr>
            <a:endParaRPr lang="en-US" sz="1000" dirty="0">
              <a:solidFill>
                <a:srgbClr val="231F20"/>
              </a:solidFill>
              <a:latin typeface="Garamond" panose="02020404030301010803" pitchFamily="18" charset="0"/>
              <a:cs typeface="Garamond"/>
            </a:endParaRPr>
          </a:p>
          <a:p>
            <a:r>
              <a:rPr lang="en-US" sz="900" dirty="0" smtClean="0">
                <a:latin typeface="Garamond" panose="02020404030301010803" pitchFamily="18" charset="0"/>
              </a:rPr>
              <a:t>1. I </a:t>
            </a:r>
            <a:r>
              <a:rPr lang="en-US" sz="900" dirty="0">
                <a:latin typeface="Garamond" panose="02020404030301010803" pitchFamily="18" charset="0"/>
              </a:rPr>
              <a:t>understand honesty and truthfulness are essential to my recovery and success.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2. I will keep my probation agent and case coordinator aware of any change of address or phone number within 24 hours.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3. I knowingly acknowledge I am responsible for any substance I place in my body.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4. I will not purchase, possess or consume alcohol, including non-alcoholic imitations, or any controlled substance, including prescription medication not prescribed for me.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5. I will not use legal imitations, stimulants, herbal treatments, supplements, over the counter medications or mood altering chemicals without approval</a:t>
            </a:r>
            <a:r>
              <a:rPr lang="en-US" sz="900" dirty="0" smtClean="0">
                <a:latin typeface="Garamond" panose="02020404030301010803" pitchFamily="18" charset="0"/>
              </a:rPr>
              <a:t>.</a:t>
            </a:r>
          </a:p>
          <a:p>
            <a:endParaRPr lang="en-US" sz="900" dirty="0">
              <a:latin typeface="Garamond" panose="02020404030301010803" pitchFamily="18" charset="0"/>
            </a:endParaRPr>
          </a:p>
          <a:p>
            <a:r>
              <a:rPr lang="en-US" sz="900" dirty="0">
                <a:latin typeface="Garamond" panose="02020404030301010803" pitchFamily="18" charset="0"/>
              </a:rPr>
              <a:t>6. I will only take prescribed medications that are prescribed to me. I will tell my provider that I have a history of addiction and/or mental illness.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7. I will bring all prescribed medications to </a:t>
            </a:r>
            <a:r>
              <a:rPr lang="en-US" sz="900" dirty="0" smtClean="0">
                <a:latin typeface="Garamond" panose="02020404030301010803" pitchFamily="18" charset="0"/>
              </a:rPr>
              <a:t>case management.</a:t>
            </a:r>
          </a:p>
          <a:p>
            <a:endParaRPr lang="en-US" sz="900" dirty="0" smtClean="0">
              <a:solidFill>
                <a:srgbClr val="000000"/>
              </a:solidFill>
              <a:latin typeface="Garamond" panose="02020404030301010803" pitchFamily="18" charset="0"/>
              <a:ea typeface="Calibri" panose="020F0502020204030204" pitchFamily="34" charset="0"/>
            </a:endParaRPr>
          </a:p>
          <a:p>
            <a:r>
              <a:rPr lang="en-US" sz="900" dirty="0" smtClean="0">
                <a:solidFill>
                  <a:srgbClr val="000000"/>
                </a:solidFill>
                <a:latin typeface="Garamond" panose="02020404030301010803" pitchFamily="18" charset="0"/>
                <a:ea typeface="Calibri" panose="020F0502020204030204" pitchFamily="34" charset="0"/>
              </a:rPr>
              <a:t>8</a:t>
            </a:r>
            <a:r>
              <a:rPr lang="en-US" sz="900" dirty="0">
                <a:solidFill>
                  <a:srgbClr val="000000"/>
                </a:solidFill>
                <a:latin typeface="Garamond" panose="02020404030301010803" pitchFamily="18" charset="0"/>
                <a:ea typeface="Calibri" panose="020F0502020204030204" pitchFamily="34" charset="0"/>
              </a:rPr>
              <a:t>. I will notify my Case Coordinator of any medication changes or new medications prescribed to me. </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9. I will have no more than </a:t>
            </a:r>
            <a:r>
              <a:rPr lang="en-US" sz="900" b="1" dirty="0">
                <a:solidFill>
                  <a:srgbClr val="000000"/>
                </a:solidFill>
                <a:latin typeface="Garamond" panose="02020404030301010803" pitchFamily="18" charset="0"/>
                <a:ea typeface="Calibri" panose="020F0502020204030204" pitchFamily="34" charset="0"/>
              </a:rPr>
              <a:t>ONE</a:t>
            </a:r>
            <a:r>
              <a:rPr lang="en-US" sz="900" dirty="0">
                <a:solidFill>
                  <a:srgbClr val="000000"/>
                </a:solidFill>
                <a:latin typeface="Garamond" panose="02020404030301010803" pitchFamily="18" charset="0"/>
                <a:ea typeface="Calibri" panose="020F0502020204030204" pitchFamily="34" charset="0"/>
              </a:rPr>
              <a:t> primary medical provider, except in the case of a medical emergency.</a:t>
            </a:r>
          </a:p>
          <a:p>
            <a:endParaRPr lang="en-US" sz="1000" dirty="0">
              <a:latin typeface="Garamond" panose="02020404030301010803" pitchFamily="18" charset="0"/>
            </a:endParaRPr>
          </a:p>
          <a:p>
            <a:pPr marL="12065" marR="5080">
              <a:lnSpc>
                <a:spcPct val="100000"/>
              </a:lnSpc>
              <a:spcBef>
                <a:spcPts val="575"/>
              </a:spcBef>
              <a:tabLst>
                <a:tab pos="144780" algn="l"/>
              </a:tabLst>
            </a:pPr>
            <a:endParaRPr sz="1100" dirty="0">
              <a:latin typeface="Garamond"/>
              <a:cs typeface="Garamond"/>
            </a:endParaRPr>
          </a:p>
        </p:txBody>
      </p:sp>
      <p:sp>
        <p:nvSpPr>
          <p:cNvPr id="5" name="object 5"/>
          <p:cNvSpPr/>
          <p:nvPr/>
        </p:nvSpPr>
        <p:spPr>
          <a:xfrm>
            <a:off x="330200" y="457200"/>
            <a:ext cx="7086600" cy="0"/>
          </a:xfrm>
          <a:custGeom>
            <a:avLst/>
            <a:gdLst/>
            <a:ahLst/>
            <a:cxnLst/>
            <a:rect l="l" t="t" r="r" b="b"/>
            <a:pathLst>
              <a:path w="7086600">
                <a:moveTo>
                  <a:pt x="0" y="0"/>
                </a:moveTo>
                <a:lnTo>
                  <a:pt x="7086600" y="0"/>
                </a:lnTo>
              </a:path>
            </a:pathLst>
          </a:custGeom>
          <a:ln w="12700">
            <a:solidFill>
              <a:srgbClr val="231F20"/>
            </a:solidFill>
          </a:ln>
        </p:spPr>
        <p:txBody>
          <a:bodyPr wrap="square" lIns="0" tIns="0" rIns="0" bIns="0" rtlCol="0"/>
          <a:lstStyle/>
          <a:p>
            <a:endParaRPr dirty="0"/>
          </a:p>
        </p:txBody>
      </p:sp>
      <p:sp>
        <p:nvSpPr>
          <p:cNvPr id="7" name="object 7"/>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8" name="object 8"/>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
        <p:nvSpPr>
          <p:cNvPr id="6" name="Rectangle 5"/>
          <p:cNvSpPr/>
          <p:nvPr/>
        </p:nvSpPr>
        <p:spPr>
          <a:xfrm>
            <a:off x="4267201" y="640404"/>
            <a:ext cx="3276600" cy="4293483"/>
          </a:xfrm>
          <a:prstGeom prst="rect">
            <a:avLst/>
          </a:prstGeom>
        </p:spPr>
        <p:txBody>
          <a:bodyPr wrap="square">
            <a:spAutoFit/>
          </a:bodyPr>
          <a:lstStyle/>
          <a:p>
            <a:endParaRPr lang="en-US" sz="1000" dirty="0">
              <a:solidFill>
                <a:srgbClr val="000000"/>
              </a:solidFill>
              <a:latin typeface="Garamond" panose="02020404030301010803" pitchFamily="18" charset="0"/>
              <a:ea typeface="Calibri" panose="020F0502020204030204" pitchFamily="34" charset="0"/>
            </a:endParaRPr>
          </a:p>
          <a:p>
            <a:pPr marL="228600" indent="-228600">
              <a:buAutoNum type="arabicPeriod" startAt="10"/>
            </a:pPr>
            <a:r>
              <a:rPr lang="en-US" sz="900" dirty="0" smtClean="0">
                <a:solidFill>
                  <a:srgbClr val="000000"/>
                </a:solidFill>
                <a:latin typeface="Garamond" panose="02020404030301010803" pitchFamily="18" charset="0"/>
                <a:ea typeface="Calibri" panose="020F0502020204030204" pitchFamily="34" charset="0"/>
              </a:rPr>
              <a:t>I </a:t>
            </a:r>
            <a:r>
              <a:rPr lang="en-US" sz="900" dirty="0">
                <a:solidFill>
                  <a:srgbClr val="000000"/>
                </a:solidFill>
                <a:latin typeface="Garamond" panose="02020404030301010803" pitchFamily="18" charset="0"/>
                <a:ea typeface="Calibri" panose="020F0502020204030204" pitchFamily="34" charset="0"/>
              </a:rPr>
              <a:t>will only use one pharmacy and one hospital/clinic unless otherwise approved by my case coordinator. </a:t>
            </a:r>
            <a:endParaRPr lang="en-US" sz="900" dirty="0" smtClean="0">
              <a:solidFill>
                <a:srgbClr val="000000"/>
              </a:solidFill>
              <a:latin typeface="Garamond" panose="02020404030301010803" pitchFamily="18" charset="0"/>
              <a:ea typeface="Calibri" panose="020F0502020204030204" pitchFamily="34" charset="0"/>
            </a:endParaRPr>
          </a:p>
          <a:p>
            <a:pPr marL="228600" indent="-228600">
              <a:buAutoNum type="arabicPeriod" startAt="10"/>
            </a:pPr>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11. I will tell any law enforcement that I have contact with that I am a participant in Treatment Court.  </a:t>
            </a:r>
          </a:p>
          <a:p>
            <a:pPr marL="228600" indent="-228600">
              <a:buAutoNum type="alphaLcParenR"/>
            </a:pPr>
            <a:r>
              <a:rPr lang="en-US" sz="900" dirty="0" smtClean="0">
                <a:solidFill>
                  <a:srgbClr val="000000"/>
                </a:solidFill>
                <a:latin typeface="Garamond" panose="02020404030301010803" pitchFamily="18" charset="0"/>
                <a:ea typeface="Calibri" panose="020F0502020204030204" pitchFamily="34" charset="0"/>
              </a:rPr>
              <a:t>I </a:t>
            </a:r>
            <a:r>
              <a:rPr lang="en-US" sz="900" dirty="0">
                <a:solidFill>
                  <a:srgbClr val="000000"/>
                </a:solidFill>
                <a:latin typeface="Garamond" panose="02020404030301010803" pitchFamily="18" charset="0"/>
                <a:ea typeface="Calibri" panose="020F0502020204030204" pitchFamily="34" charset="0"/>
              </a:rPr>
              <a:t>will tell my probation agent and case coordinator about any law enforcement contact within one hour</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12. I will not threaten or harm others or myself</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13. I will not provide or encourage the use of alcohol or other illegal/controlled substances to other participants</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14. I will focus on myself and my sobriety</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15. I will hang out with positive people</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latin typeface="Garamond" panose="02020404030301010803" pitchFamily="18" charset="0"/>
              </a:rPr>
              <a:t>16. I will stay in Sauk County unless approved to leave</a:t>
            </a:r>
            <a:r>
              <a:rPr lang="en-US" sz="900" dirty="0" smtClean="0">
                <a:latin typeface="Garamond" panose="02020404030301010803" pitchFamily="18" charset="0"/>
              </a:rPr>
              <a:t>.</a:t>
            </a:r>
          </a:p>
          <a:p>
            <a:endParaRPr lang="en-US" sz="900" dirty="0">
              <a:latin typeface="Garamond" panose="02020404030301010803" pitchFamily="18" charset="0"/>
            </a:endParaRPr>
          </a:p>
          <a:p>
            <a:r>
              <a:rPr lang="en-US" sz="900" dirty="0">
                <a:latin typeface="Garamond" panose="02020404030301010803" pitchFamily="18" charset="0"/>
              </a:rPr>
              <a:t>17. I agree to random home visits and searches</a:t>
            </a:r>
            <a:r>
              <a:rPr lang="en-US" sz="900" dirty="0" smtClean="0">
                <a:latin typeface="Garamond" panose="02020404030301010803" pitchFamily="18" charset="0"/>
              </a:rPr>
              <a:t>.</a:t>
            </a:r>
          </a:p>
          <a:p>
            <a:endParaRPr lang="en-US" sz="900" dirty="0">
              <a:latin typeface="Garamond" panose="02020404030301010803" pitchFamily="18" charset="0"/>
            </a:endParaRPr>
          </a:p>
          <a:p>
            <a:r>
              <a:rPr lang="en-US" sz="900" dirty="0">
                <a:solidFill>
                  <a:srgbClr val="000000"/>
                </a:solidFill>
                <a:latin typeface="Garamond" panose="02020404030301010803" pitchFamily="18" charset="0"/>
                <a:ea typeface="Calibri" panose="020F0502020204030204" pitchFamily="34" charset="0"/>
              </a:rPr>
              <a:t>18. I understand that any form of gambling is not allow while participating in the Adult Treatment court program.</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19. I understand I cannot communicate or visit any persons that are incarcerated in jail or prison without the permission of the Adult Treatment Court Team. </a:t>
            </a:r>
          </a:p>
          <a:p>
            <a:endParaRPr lang="en-US" sz="1000" dirty="0">
              <a:latin typeface="Garamond" panose="02020404030301010803" pitchFamily="18" charset="0"/>
            </a:endParaRPr>
          </a:p>
          <a:p>
            <a:endParaRPr lang="en-US" sz="1000" dirty="0">
              <a:solidFill>
                <a:srgbClr val="000000"/>
              </a:solidFill>
              <a:latin typeface="Garamond" panose="02020404030301010803" pitchFamily="18" charset="0"/>
              <a:ea typeface="Calibri" panose="020F0502020204030204" pitchFamily="34" charset="0"/>
            </a:endParaRPr>
          </a:p>
        </p:txBody>
      </p:sp>
    </p:spTree>
    <p:extLst>
      <p:ext uri="{BB962C8B-B14F-4D97-AF65-F5344CB8AC3E}">
        <p14:creationId xmlns:p14="http://schemas.microsoft.com/office/powerpoint/2010/main" val="10935754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26857" y="536148"/>
            <a:ext cx="2788343" cy="2588052"/>
          </a:xfrm>
          <a:prstGeom prst="rect">
            <a:avLst/>
          </a:prstGeom>
          <a:solidFill>
            <a:schemeClr val="accent5">
              <a:lumMod val="20000"/>
              <a:lumOff val="80000"/>
              <a:alpha val="0"/>
            </a:schemeClr>
          </a:solidFill>
        </p:spPr>
        <p:txBody>
          <a:bodyPr wrap="square" lIns="0" tIns="0" rIns="0" bIns="0" rtlCol="0"/>
          <a:lstStyle/>
          <a:p>
            <a:r>
              <a:rPr lang="en-US" sz="1000" b="1" dirty="0" smtClean="0"/>
              <a:t>	  Treatment </a:t>
            </a:r>
            <a:r>
              <a:rPr lang="en-US" sz="1000" b="1" dirty="0"/>
              <a:t>Court Team:</a:t>
            </a:r>
          </a:p>
          <a:p>
            <a:r>
              <a:rPr lang="en-US" sz="1000" b="1" dirty="0"/>
              <a:t> </a:t>
            </a:r>
          </a:p>
          <a:p>
            <a:pPr marL="171450" lvl="0" indent="-171450">
              <a:buFont typeface="Arial" panose="020B0604020202020204" pitchFamily="34" charset="0"/>
              <a:buChar char="•"/>
            </a:pPr>
            <a:r>
              <a:rPr lang="en-US" sz="1000" dirty="0"/>
              <a:t>Sauk County Circuit Court Judge </a:t>
            </a:r>
          </a:p>
          <a:p>
            <a:pPr marL="171450" lvl="0" indent="-171450">
              <a:buFont typeface="Arial" panose="020B0604020202020204" pitchFamily="34" charset="0"/>
              <a:buChar char="•"/>
            </a:pPr>
            <a:r>
              <a:rPr lang="en-US" sz="1000" dirty="0" smtClean="0"/>
              <a:t>Sauk </a:t>
            </a:r>
            <a:r>
              <a:rPr lang="en-US" sz="1000" dirty="0"/>
              <a:t>County District Attorney’s Office </a:t>
            </a:r>
          </a:p>
          <a:p>
            <a:pPr marL="171450" lvl="0" indent="-171450">
              <a:buFont typeface="Arial" panose="020B0604020202020204" pitchFamily="34" charset="0"/>
              <a:buChar char="•"/>
            </a:pPr>
            <a:r>
              <a:rPr lang="en-US" sz="1000" dirty="0" smtClean="0"/>
              <a:t>State </a:t>
            </a:r>
            <a:r>
              <a:rPr lang="en-US" sz="1000" dirty="0"/>
              <a:t>Public Defender’s Office </a:t>
            </a:r>
          </a:p>
          <a:p>
            <a:pPr marL="171450" lvl="0" indent="-171450">
              <a:buFont typeface="Arial" panose="020B0604020202020204" pitchFamily="34" charset="0"/>
              <a:buChar char="•"/>
            </a:pPr>
            <a:r>
              <a:rPr lang="en-US" sz="1000" dirty="0"/>
              <a:t>Sauk County Justice, and Support Programs Manager </a:t>
            </a:r>
          </a:p>
          <a:p>
            <a:pPr marL="171450" lvl="0" indent="-171450">
              <a:buFont typeface="Arial" panose="020B0604020202020204" pitchFamily="34" charset="0"/>
              <a:buChar char="•"/>
            </a:pPr>
            <a:r>
              <a:rPr lang="en-US" sz="1000" dirty="0"/>
              <a:t>Treatment Court Case Coordinators </a:t>
            </a:r>
          </a:p>
          <a:p>
            <a:pPr marL="171450" lvl="0" indent="-171450">
              <a:buFont typeface="Arial" panose="020B0604020202020204" pitchFamily="34" charset="0"/>
              <a:buChar char="•"/>
            </a:pPr>
            <a:r>
              <a:rPr lang="en-US" sz="1000" dirty="0"/>
              <a:t>Sauk County Probation and Parole Office </a:t>
            </a:r>
          </a:p>
          <a:p>
            <a:pPr marL="171450" lvl="0" indent="-171450">
              <a:buFont typeface="Arial" panose="020B0604020202020204" pitchFamily="34" charset="0"/>
              <a:buChar char="•"/>
            </a:pPr>
            <a:r>
              <a:rPr lang="en-US" sz="1000" dirty="0"/>
              <a:t>Sauk County Jail </a:t>
            </a:r>
          </a:p>
          <a:p>
            <a:pPr marL="171450" lvl="0" indent="-171450">
              <a:buFont typeface="Arial" panose="020B0604020202020204" pitchFamily="34" charset="0"/>
              <a:buChar char="•"/>
            </a:pPr>
            <a:r>
              <a:rPr lang="en-US" sz="1000" dirty="0"/>
              <a:t>Sauk County Police Chiefs’ Association </a:t>
            </a:r>
          </a:p>
          <a:p>
            <a:pPr marL="171450" lvl="0" indent="-171450">
              <a:buFont typeface="Arial" panose="020B0604020202020204" pitchFamily="34" charset="0"/>
              <a:buChar char="•"/>
            </a:pPr>
            <a:r>
              <a:rPr lang="en-US" sz="1000" dirty="0"/>
              <a:t>Sauk County Drug Task Force </a:t>
            </a:r>
          </a:p>
          <a:p>
            <a:pPr marL="171450" lvl="0" indent="-171450">
              <a:buFont typeface="Arial" panose="020B0604020202020204" pitchFamily="34" charset="0"/>
              <a:buChar char="•"/>
            </a:pPr>
            <a:r>
              <a:rPr lang="en-US" sz="1000" dirty="0"/>
              <a:t>Sauk County Department of Human Services </a:t>
            </a:r>
          </a:p>
          <a:p>
            <a:pPr marL="171450" lvl="0" indent="-171450">
              <a:buFont typeface="Arial" panose="020B0604020202020204" pitchFamily="34" charset="0"/>
              <a:buChar char="•"/>
            </a:pPr>
            <a:r>
              <a:rPr lang="en-US" sz="1000" dirty="0"/>
              <a:t>Sauk County Department of Health</a:t>
            </a:r>
          </a:p>
        </p:txBody>
      </p:sp>
      <p:sp>
        <p:nvSpPr>
          <p:cNvPr id="3" name="object 3"/>
          <p:cNvSpPr/>
          <p:nvPr/>
        </p:nvSpPr>
        <p:spPr>
          <a:xfrm>
            <a:off x="452334" y="1676400"/>
            <a:ext cx="2971800" cy="0"/>
          </a:xfrm>
          <a:custGeom>
            <a:avLst/>
            <a:gdLst/>
            <a:ahLst/>
            <a:cxnLst/>
            <a:rect l="l" t="t" r="r" b="b"/>
            <a:pathLst>
              <a:path w="2971800">
                <a:moveTo>
                  <a:pt x="0" y="0"/>
                </a:moveTo>
                <a:lnTo>
                  <a:pt x="2971800" y="0"/>
                </a:lnTo>
              </a:path>
            </a:pathLst>
          </a:custGeom>
          <a:ln w="6350">
            <a:solidFill>
              <a:srgbClr val="231F20"/>
            </a:solidFill>
          </a:ln>
        </p:spPr>
        <p:txBody>
          <a:bodyPr wrap="square" lIns="0" tIns="0" rIns="0" bIns="0" rtlCol="0"/>
          <a:lstStyle/>
          <a:p>
            <a:endParaRPr dirty="0"/>
          </a:p>
        </p:txBody>
      </p:sp>
      <p:sp>
        <p:nvSpPr>
          <p:cNvPr id="5" name="object 5"/>
          <p:cNvSpPr/>
          <p:nvPr/>
        </p:nvSpPr>
        <p:spPr>
          <a:xfrm>
            <a:off x="433052" y="2362200"/>
            <a:ext cx="2971800" cy="0"/>
          </a:xfrm>
          <a:custGeom>
            <a:avLst/>
            <a:gdLst/>
            <a:ahLst/>
            <a:cxnLst/>
            <a:rect l="l" t="t" r="r" b="b"/>
            <a:pathLst>
              <a:path w="2971800">
                <a:moveTo>
                  <a:pt x="0" y="0"/>
                </a:moveTo>
                <a:lnTo>
                  <a:pt x="2971800" y="0"/>
                </a:lnTo>
              </a:path>
            </a:pathLst>
          </a:custGeom>
          <a:ln w="6350">
            <a:solidFill>
              <a:srgbClr val="231F20"/>
            </a:solidFill>
          </a:ln>
        </p:spPr>
        <p:txBody>
          <a:bodyPr wrap="square" lIns="0" tIns="0" rIns="0" bIns="0" rtlCol="0"/>
          <a:lstStyle/>
          <a:p>
            <a:endParaRPr dirty="0"/>
          </a:p>
        </p:txBody>
      </p:sp>
      <p:sp>
        <p:nvSpPr>
          <p:cNvPr id="7" name="object 7"/>
          <p:cNvSpPr/>
          <p:nvPr/>
        </p:nvSpPr>
        <p:spPr>
          <a:xfrm>
            <a:off x="401437" y="2971800"/>
            <a:ext cx="2971800" cy="0"/>
          </a:xfrm>
          <a:custGeom>
            <a:avLst/>
            <a:gdLst/>
            <a:ahLst/>
            <a:cxnLst/>
            <a:rect l="l" t="t" r="r" b="b"/>
            <a:pathLst>
              <a:path w="2971800">
                <a:moveTo>
                  <a:pt x="0" y="0"/>
                </a:moveTo>
                <a:lnTo>
                  <a:pt x="2971800" y="0"/>
                </a:lnTo>
              </a:path>
            </a:pathLst>
          </a:custGeom>
          <a:ln w="6350">
            <a:solidFill>
              <a:srgbClr val="231F20"/>
            </a:solidFill>
          </a:ln>
        </p:spPr>
        <p:txBody>
          <a:bodyPr wrap="square" lIns="0" tIns="0" rIns="0" bIns="0" rtlCol="0"/>
          <a:lstStyle/>
          <a:p>
            <a:endParaRPr lang="en-US" dirty="0" smtClean="0"/>
          </a:p>
          <a:p>
            <a:endParaRPr dirty="0"/>
          </a:p>
        </p:txBody>
      </p:sp>
      <p:sp>
        <p:nvSpPr>
          <p:cNvPr id="9" name="object 9"/>
          <p:cNvSpPr txBox="1">
            <a:spLocks noGrp="1"/>
          </p:cNvSpPr>
          <p:nvPr>
            <p:ph type="title"/>
          </p:nvPr>
        </p:nvSpPr>
        <p:spPr>
          <a:xfrm>
            <a:off x="872478" y="228600"/>
            <a:ext cx="2141220" cy="638893"/>
          </a:xfrm>
          <a:prstGeom prst="rect">
            <a:avLst/>
          </a:prstGeom>
        </p:spPr>
        <p:txBody>
          <a:bodyPr vert="horz" wrap="square" lIns="0" tIns="12700" rIns="0" bIns="0" rtlCol="0">
            <a:spAutoFit/>
          </a:bodyPr>
          <a:lstStyle/>
          <a:p>
            <a:pPr marL="12700" marR="5080" indent="106680">
              <a:lnSpc>
                <a:spcPct val="112500"/>
              </a:lnSpc>
              <a:spcBef>
                <a:spcPts val="100"/>
              </a:spcBef>
            </a:pPr>
            <a:r>
              <a:rPr sz="1800" spc="290" dirty="0"/>
              <a:t>Things </a:t>
            </a:r>
            <a:r>
              <a:rPr sz="1800" spc="125" dirty="0"/>
              <a:t>I </a:t>
            </a:r>
            <a:r>
              <a:rPr sz="1800" spc="180" dirty="0"/>
              <a:t>May  </a:t>
            </a:r>
            <a:r>
              <a:rPr sz="1800" spc="190" dirty="0"/>
              <a:t>Need </a:t>
            </a:r>
            <a:r>
              <a:rPr sz="1800" spc="254" dirty="0"/>
              <a:t>To</a:t>
            </a:r>
            <a:r>
              <a:rPr sz="1800" spc="-70" dirty="0"/>
              <a:t> </a:t>
            </a:r>
            <a:r>
              <a:rPr sz="1800" spc="315" dirty="0"/>
              <a:t>Know</a:t>
            </a:r>
            <a:endParaRPr sz="1800" dirty="0"/>
          </a:p>
        </p:txBody>
      </p:sp>
      <p:sp>
        <p:nvSpPr>
          <p:cNvPr id="10" name="object 10"/>
          <p:cNvSpPr txBox="1"/>
          <p:nvPr/>
        </p:nvSpPr>
        <p:spPr>
          <a:xfrm>
            <a:off x="685800" y="1187450"/>
            <a:ext cx="2209800" cy="228268"/>
          </a:xfrm>
          <a:prstGeom prst="rect">
            <a:avLst/>
          </a:prstGeom>
        </p:spPr>
        <p:txBody>
          <a:bodyPr vert="horz" wrap="square" lIns="0" tIns="12700" rIns="0" bIns="0" rtlCol="0">
            <a:spAutoFit/>
          </a:bodyPr>
          <a:lstStyle/>
          <a:p>
            <a:pPr marL="12700">
              <a:lnSpc>
                <a:spcPct val="100000"/>
              </a:lnSpc>
              <a:spcBef>
                <a:spcPts val="100"/>
              </a:spcBef>
            </a:pPr>
            <a:r>
              <a:rPr lang="en-US" sz="1400" b="1" spc="-15" dirty="0" smtClean="0">
                <a:solidFill>
                  <a:srgbClr val="231F20"/>
                </a:solidFill>
                <a:latin typeface="Times New Roman"/>
                <a:cs typeface="Times New Roman"/>
              </a:rPr>
              <a:t>	</a:t>
            </a:r>
            <a:r>
              <a:rPr sz="1400" b="1" spc="-15" dirty="0" smtClean="0">
                <a:solidFill>
                  <a:srgbClr val="231F20"/>
                </a:solidFill>
                <a:latin typeface="Garamond" panose="02020404030301010803" pitchFamily="18" charset="0"/>
                <a:cs typeface="Times New Roman"/>
              </a:rPr>
              <a:t>Cour</a:t>
            </a:r>
            <a:r>
              <a:rPr lang="en-US" sz="1400" b="1" spc="-15" dirty="0" smtClean="0">
                <a:solidFill>
                  <a:srgbClr val="231F20"/>
                </a:solidFill>
                <a:latin typeface="Garamond" panose="02020404030301010803" pitchFamily="18" charset="0"/>
                <a:cs typeface="Times New Roman"/>
              </a:rPr>
              <a:t>troom location </a:t>
            </a:r>
            <a:endParaRPr sz="1400" dirty="0">
              <a:latin typeface="Garamond" panose="02020404030301010803" pitchFamily="18" charset="0"/>
              <a:cs typeface="Times New Roman"/>
            </a:endParaRPr>
          </a:p>
        </p:txBody>
      </p:sp>
      <p:sp>
        <p:nvSpPr>
          <p:cNvPr id="12" name="object 12"/>
          <p:cNvSpPr txBox="1"/>
          <p:nvPr/>
        </p:nvSpPr>
        <p:spPr>
          <a:xfrm>
            <a:off x="640495" y="3162466"/>
            <a:ext cx="2539265" cy="228268"/>
          </a:xfrm>
          <a:prstGeom prst="rect">
            <a:avLst/>
          </a:prstGeom>
        </p:spPr>
        <p:txBody>
          <a:bodyPr vert="horz" wrap="square" lIns="0" tIns="12700" rIns="0" bIns="0" rtlCol="0">
            <a:spAutoFit/>
          </a:bodyPr>
          <a:lstStyle/>
          <a:p>
            <a:pPr marL="12700" algn="ctr">
              <a:lnSpc>
                <a:spcPct val="100000"/>
              </a:lnSpc>
              <a:spcBef>
                <a:spcPts val="100"/>
              </a:spcBef>
            </a:pPr>
            <a:r>
              <a:rPr sz="1400" b="1" dirty="0" smtClean="0">
                <a:solidFill>
                  <a:srgbClr val="231F20"/>
                </a:solidFill>
                <a:latin typeface="Garamond" panose="02020404030301010803" pitchFamily="18" charset="0"/>
                <a:cs typeface="Times New Roman"/>
              </a:rPr>
              <a:t>Drug</a:t>
            </a:r>
            <a:r>
              <a:rPr sz="1400" b="1" spc="-20" dirty="0" smtClean="0">
                <a:solidFill>
                  <a:srgbClr val="231F20"/>
                </a:solidFill>
                <a:latin typeface="Garamond" panose="02020404030301010803" pitchFamily="18" charset="0"/>
                <a:cs typeface="Times New Roman"/>
              </a:rPr>
              <a:t> </a:t>
            </a:r>
            <a:r>
              <a:rPr sz="1400" b="1" spc="-25" dirty="0" smtClean="0">
                <a:solidFill>
                  <a:srgbClr val="231F20"/>
                </a:solidFill>
                <a:latin typeface="Garamond" panose="02020404030301010803" pitchFamily="18" charset="0"/>
                <a:cs typeface="Times New Roman"/>
              </a:rPr>
              <a:t>Testing</a:t>
            </a:r>
            <a:r>
              <a:rPr lang="en-US" sz="1400" b="1" spc="-25" dirty="0" smtClean="0">
                <a:solidFill>
                  <a:srgbClr val="231F20"/>
                </a:solidFill>
                <a:latin typeface="Garamond" panose="02020404030301010803" pitchFamily="18" charset="0"/>
                <a:cs typeface="Times New Roman"/>
              </a:rPr>
              <a:t> Information</a:t>
            </a:r>
            <a:r>
              <a:rPr sz="1400" b="1" spc="-25" dirty="0" smtClean="0">
                <a:solidFill>
                  <a:srgbClr val="231F20"/>
                </a:solidFill>
                <a:latin typeface="Garamond" panose="02020404030301010803" pitchFamily="18" charset="0"/>
                <a:cs typeface="Times New Roman"/>
              </a:rPr>
              <a:t>:</a:t>
            </a:r>
            <a:endParaRPr sz="1400" dirty="0">
              <a:latin typeface="Garamond" panose="02020404030301010803" pitchFamily="18" charset="0"/>
              <a:cs typeface="Times New Roman"/>
            </a:endParaRPr>
          </a:p>
        </p:txBody>
      </p:sp>
      <p:sp>
        <p:nvSpPr>
          <p:cNvPr id="13" name="object 13"/>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998"/>
            </a:srgbClr>
          </a:solidFill>
        </p:spPr>
        <p:txBody>
          <a:bodyPr wrap="square" lIns="0" tIns="0" rIns="0" bIns="0" rtlCol="0"/>
          <a:lstStyle/>
          <a:p>
            <a:endParaRPr dirty="0"/>
          </a:p>
        </p:txBody>
      </p:sp>
      <p:sp>
        <p:nvSpPr>
          <p:cNvPr id="14" name="object 14"/>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43998"/>
            </a:srgbClr>
          </a:solidFill>
        </p:spPr>
        <p:txBody>
          <a:bodyPr wrap="square" lIns="0" tIns="0" rIns="0" bIns="0" rtlCol="0"/>
          <a:lstStyle/>
          <a:p>
            <a:endParaRPr dirty="0"/>
          </a:p>
        </p:txBody>
      </p:sp>
      <p:sp>
        <p:nvSpPr>
          <p:cNvPr id="15" name="TextBox 14"/>
          <p:cNvSpPr txBox="1"/>
          <p:nvPr/>
        </p:nvSpPr>
        <p:spPr>
          <a:xfrm>
            <a:off x="612839" y="1797293"/>
            <a:ext cx="2612226" cy="307777"/>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r>
              <a:rPr lang="en-US" sz="1400" b="1" dirty="0" smtClean="0">
                <a:latin typeface="Garamond" panose="02020404030301010803" pitchFamily="18" charset="0"/>
                <a:cs typeface="Times New Roman" panose="02020603050405020304" pitchFamily="18" charset="0"/>
              </a:rPr>
              <a:t>Case Coordinator’s Information</a:t>
            </a:r>
            <a:endParaRPr lang="en-US" sz="1400" b="1" dirty="0">
              <a:latin typeface="Garamond" panose="02020404030301010803" pitchFamily="18" charset="0"/>
              <a:cs typeface="Times New Roman" panose="02020603050405020304" pitchFamily="18" charset="0"/>
            </a:endParaRPr>
          </a:p>
        </p:txBody>
      </p:sp>
      <p:sp>
        <p:nvSpPr>
          <p:cNvPr id="16" name="TextBox 15"/>
          <p:cNvSpPr txBox="1"/>
          <p:nvPr/>
        </p:nvSpPr>
        <p:spPr>
          <a:xfrm>
            <a:off x="671882" y="2420232"/>
            <a:ext cx="2573661" cy="307777"/>
          </a:xfrm>
          <a:prstGeom prst="rect">
            <a:avLst/>
          </a:prstGeom>
          <a:noFill/>
        </p:spPr>
        <p:txBody>
          <a:bodyPr wrap="square" rtlCol="0">
            <a:spAutoFit/>
          </a:bodyPr>
          <a:lstStyle/>
          <a:p>
            <a:r>
              <a:rPr lang="en-US" sz="1400" b="1" dirty="0" smtClean="0">
                <a:latin typeface="Garamond" panose="02020404030301010803" pitchFamily="18" charset="0"/>
                <a:cs typeface="Times New Roman" panose="02020603050405020304" pitchFamily="18" charset="0"/>
              </a:rPr>
              <a:t>Probation Agent’s Information</a:t>
            </a:r>
            <a:endParaRPr lang="en-US" sz="1400" b="1" dirty="0">
              <a:latin typeface="Garamond" panose="02020404030301010803" pitchFamily="18" charset="0"/>
              <a:cs typeface="Times New Roman" panose="02020603050405020304" pitchFamily="18" charset="0"/>
            </a:endParaRPr>
          </a:p>
        </p:txBody>
      </p:sp>
      <p:cxnSp>
        <p:nvCxnSpPr>
          <p:cNvPr id="6" name="Straight Connector 5"/>
          <p:cNvCxnSpPr/>
          <p:nvPr/>
        </p:nvCxnSpPr>
        <p:spPr>
          <a:xfrm>
            <a:off x="464069" y="3702131"/>
            <a:ext cx="2971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3984" y="3278221"/>
            <a:ext cx="2319232" cy="873760"/>
          </a:xfrm>
          <a:prstGeom prst="rect">
            <a:avLst/>
          </a:prstGeom>
        </p:spPr>
      </p:pic>
      <p:sp>
        <p:nvSpPr>
          <p:cNvPr id="4" name="Rectangle 3"/>
          <p:cNvSpPr/>
          <p:nvPr/>
        </p:nvSpPr>
        <p:spPr>
          <a:xfrm>
            <a:off x="514482" y="3813287"/>
            <a:ext cx="2808526" cy="307777"/>
          </a:xfrm>
          <a:prstGeom prst="rect">
            <a:avLst/>
          </a:prstGeom>
        </p:spPr>
        <p:txBody>
          <a:bodyPr wrap="none">
            <a:spAutoFit/>
          </a:bodyPr>
          <a:lstStyle/>
          <a:p>
            <a:pPr algn="ctr"/>
            <a:r>
              <a:rPr lang="en-US" sz="1400" b="1" dirty="0">
                <a:latin typeface="Garamond" panose="02020404030301010803" pitchFamily="18" charset="0"/>
              </a:rPr>
              <a:t>Treatment Provider’s Information:</a:t>
            </a:r>
            <a:endParaRPr lang="en-US" sz="1400" b="1" dirty="0"/>
          </a:p>
        </p:txBody>
      </p:sp>
      <p:cxnSp>
        <p:nvCxnSpPr>
          <p:cNvPr id="17" name="Straight Connector 16"/>
          <p:cNvCxnSpPr/>
          <p:nvPr/>
        </p:nvCxnSpPr>
        <p:spPr>
          <a:xfrm>
            <a:off x="424227" y="4419600"/>
            <a:ext cx="2971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46827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844803" y="1618233"/>
            <a:ext cx="2185670" cy="18415"/>
          </a:xfrm>
          <a:custGeom>
            <a:avLst/>
            <a:gdLst/>
            <a:ahLst/>
            <a:cxnLst/>
            <a:rect l="l" t="t" r="r" b="b"/>
            <a:pathLst>
              <a:path w="2185670" h="18414">
                <a:moveTo>
                  <a:pt x="0" y="18287"/>
                </a:moveTo>
                <a:lnTo>
                  <a:pt x="2185416" y="18287"/>
                </a:lnTo>
                <a:lnTo>
                  <a:pt x="2185416" y="0"/>
                </a:lnTo>
                <a:lnTo>
                  <a:pt x="0" y="0"/>
                </a:lnTo>
                <a:lnTo>
                  <a:pt x="0" y="18287"/>
                </a:lnTo>
                <a:close/>
              </a:path>
            </a:pathLst>
          </a:custGeom>
          <a:solidFill>
            <a:srgbClr val="FFFFFF">
              <a:alpha val="54998"/>
            </a:srgbClr>
          </a:solidFill>
        </p:spPr>
        <p:txBody>
          <a:bodyPr wrap="square" lIns="0" tIns="0" rIns="0" bIns="0" rtlCol="0"/>
          <a:lstStyle/>
          <a:p>
            <a:endParaRPr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9523" y="703632"/>
            <a:ext cx="1676400" cy="914601"/>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4282323" y="1877824"/>
            <a:ext cx="2590800" cy="707886"/>
          </a:xfrm>
          <a:prstGeom prst="rect">
            <a:avLst/>
          </a:prstGeom>
          <a:noFill/>
        </p:spPr>
        <p:txBody>
          <a:bodyPr wrap="square" rtlCol="0">
            <a:spAutoFit/>
          </a:bodyPr>
          <a:lstStyle/>
          <a:p>
            <a:pPr algn="ctr"/>
            <a:r>
              <a:rPr lang="en-US" sz="2000" dirty="0" smtClean="0"/>
              <a:t>Sauk County Adult </a:t>
            </a:r>
          </a:p>
          <a:p>
            <a:pPr algn="ctr"/>
            <a:r>
              <a:rPr lang="en-US" sz="2000" dirty="0" smtClean="0"/>
              <a:t>Treatment </a:t>
            </a:r>
            <a:r>
              <a:rPr lang="en-US" sz="2000" dirty="0" smtClean="0">
                <a:latin typeface="Maiandra GD" panose="020E0502030308020204" pitchFamily="34" charset="0"/>
              </a:rPr>
              <a:t>Court</a:t>
            </a:r>
            <a:endParaRPr lang="en-US" sz="2000" dirty="0">
              <a:latin typeface="Maiandra GD" panose="020E0502030308020204" pitchFamily="34" charset="0"/>
            </a:endParaRPr>
          </a:p>
        </p:txBody>
      </p:sp>
      <p:sp>
        <p:nvSpPr>
          <p:cNvPr id="8" name="TextBox 7"/>
          <p:cNvSpPr txBox="1"/>
          <p:nvPr/>
        </p:nvSpPr>
        <p:spPr>
          <a:xfrm>
            <a:off x="4593049" y="3450882"/>
            <a:ext cx="1969348" cy="646331"/>
          </a:xfrm>
          <a:prstGeom prst="rect">
            <a:avLst/>
          </a:prstGeom>
          <a:noFill/>
        </p:spPr>
        <p:txBody>
          <a:bodyPr wrap="square" rtlCol="0">
            <a:spAutoFit/>
          </a:bodyPr>
          <a:lstStyle/>
          <a:p>
            <a:pPr algn="ctr"/>
            <a:r>
              <a:rPr lang="en-US" dirty="0" smtClean="0">
                <a:latin typeface="Maiandra GD" panose="020E0502030308020204" pitchFamily="34" charset="0"/>
              </a:rPr>
              <a:t>Participant Handbook </a:t>
            </a:r>
            <a:endParaRPr lang="en-US" dirty="0">
              <a:latin typeface="Maiandra GD" panose="020E0502030308020204" pitchFamily="34" charset="0"/>
            </a:endParaRPr>
          </a:p>
        </p:txBody>
      </p:sp>
      <p:sp>
        <p:nvSpPr>
          <p:cNvPr id="10" name="TextBox 9"/>
          <p:cNvSpPr txBox="1"/>
          <p:nvPr/>
        </p:nvSpPr>
        <p:spPr>
          <a:xfrm>
            <a:off x="4551986" y="2667000"/>
            <a:ext cx="2051474" cy="584775"/>
          </a:xfrm>
          <a:prstGeom prst="rect">
            <a:avLst/>
          </a:prstGeom>
          <a:solidFill>
            <a:schemeClr val="bg1">
              <a:lumMod val="75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b="1" u="sng" dirty="0" smtClean="0">
                <a:latin typeface="Garamond" panose="02020404030301010803" pitchFamily="18" charset="0"/>
              </a:rPr>
              <a:t>Phase</a:t>
            </a:r>
            <a:r>
              <a:rPr lang="en-US" sz="2000" b="1" u="sng" dirty="0" smtClean="0">
                <a:latin typeface="Garamond" panose="02020404030301010803" pitchFamily="18" charset="0"/>
              </a:rPr>
              <a:t> </a:t>
            </a:r>
            <a:r>
              <a:rPr lang="en-US" sz="3200" b="1" u="sng" dirty="0">
                <a:latin typeface="Garamond" panose="02020404030301010803" pitchFamily="18" charset="0"/>
              </a:rPr>
              <a:t>3</a:t>
            </a:r>
          </a:p>
        </p:txBody>
      </p:sp>
    </p:spTree>
    <p:extLst>
      <p:ext uri="{BB962C8B-B14F-4D97-AF65-F5344CB8AC3E}">
        <p14:creationId xmlns:p14="http://schemas.microsoft.com/office/powerpoint/2010/main" val="33230747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30700" y="387350"/>
            <a:ext cx="3111500" cy="299720"/>
          </a:xfrm>
          <a:prstGeom prst="rect">
            <a:avLst/>
          </a:prstGeom>
        </p:spPr>
        <p:txBody>
          <a:bodyPr vert="horz" wrap="square" lIns="0" tIns="12700" rIns="0" bIns="0" rtlCol="0">
            <a:spAutoFit/>
          </a:bodyPr>
          <a:lstStyle/>
          <a:p>
            <a:pPr marL="12700">
              <a:lnSpc>
                <a:spcPct val="100000"/>
              </a:lnSpc>
              <a:spcBef>
                <a:spcPts val="100"/>
              </a:spcBef>
              <a:tabLst>
                <a:tab pos="3098165" algn="l"/>
              </a:tabLst>
            </a:pPr>
            <a:r>
              <a:rPr lang="en-US" sz="1800" b="1" u="sng" spc="200" dirty="0" smtClean="0">
                <a:solidFill>
                  <a:srgbClr val="231F20"/>
                </a:solidFill>
                <a:uFill>
                  <a:solidFill>
                    <a:srgbClr val="231F20"/>
                  </a:solidFill>
                </a:uFill>
                <a:latin typeface="Book Antiqua"/>
                <a:cs typeface="Book Antiqua"/>
              </a:rPr>
              <a:t>Phase 1</a:t>
            </a:r>
            <a:r>
              <a:rPr sz="1800" b="1" u="sng" spc="35" dirty="0" smtClean="0">
                <a:solidFill>
                  <a:srgbClr val="231F20"/>
                </a:solidFill>
                <a:uFill>
                  <a:solidFill>
                    <a:srgbClr val="231F20"/>
                  </a:solidFill>
                </a:uFill>
                <a:latin typeface="Book Antiqua"/>
                <a:cs typeface="Book Antiqua"/>
              </a:rPr>
              <a:t>:</a:t>
            </a:r>
            <a:r>
              <a:rPr sz="1800" b="1" u="sng" spc="35" dirty="0">
                <a:solidFill>
                  <a:srgbClr val="231F20"/>
                </a:solidFill>
                <a:uFill>
                  <a:solidFill>
                    <a:srgbClr val="231F20"/>
                  </a:solidFill>
                </a:uFill>
                <a:latin typeface="Book Antiqua"/>
                <a:cs typeface="Book Antiqua"/>
              </a:rPr>
              <a:t>	</a:t>
            </a:r>
            <a:endParaRPr sz="1800" dirty="0">
              <a:latin typeface="Book Antiqua"/>
              <a:cs typeface="Book Antiqua"/>
            </a:endParaRPr>
          </a:p>
        </p:txBody>
      </p:sp>
      <p:sp>
        <p:nvSpPr>
          <p:cNvPr id="3" name="object 3"/>
          <p:cNvSpPr txBox="1">
            <a:spLocks noGrp="1"/>
          </p:cNvSpPr>
          <p:nvPr>
            <p:ph type="title" idx="4294967295"/>
          </p:nvPr>
        </p:nvSpPr>
        <p:spPr>
          <a:xfrm>
            <a:off x="4267200" y="687388"/>
            <a:ext cx="3505200" cy="504825"/>
          </a:xfrm>
          <a:prstGeom prst="rect">
            <a:avLst/>
          </a:prstGeom>
        </p:spPr>
        <p:txBody>
          <a:bodyPr vert="horz" wrap="square" lIns="0" tIns="12700" rIns="0" bIns="0" rtlCol="0">
            <a:spAutoFit/>
          </a:bodyPr>
          <a:lstStyle/>
          <a:p>
            <a:pPr marL="12700">
              <a:lnSpc>
                <a:spcPct val="100000"/>
              </a:lnSpc>
              <a:spcBef>
                <a:spcPts val="100"/>
              </a:spcBef>
            </a:pPr>
            <a:r>
              <a:rPr sz="3200" spc="-300" dirty="0">
                <a:solidFill>
                  <a:schemeClr val="tx1"/>
                </a:solidFill>
              </a:rPr>
              <a:t>Chance</a:t>
            </a:r>
            <a:endParaRPr sz="3200" dirty="0">
              <a:solidFill>
                <a:schemeClr val="tx1"/>
              </a:solidFill>
            </a:endParaRPr>
          </a:p>
        </p:txBody>
      </p:sp>
      <p:sp>
        <p:nvSpPr>
          <p:cNvPr id="5" name="object 5"/>
          <p:cNvSpPr/>
          <p:nvPr/>
        </p:nvSpPr>
        <p:spPr>
          <a:xfrm>
            <a:off x="37672" y="76200"/>
            <a:ext cx="3886200" cy="5029200"/>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rgbClr val="C0C0C0">
              <a:alpha val="0"/>
            </a:srgbClr>
          </a:solidFill>
        </p:spPr>
        <p:txBody>
          <a:bodyPr wrap="square" lIns="0" tIns="0" rIns="0" bIns="0" rtlCol="0"/>
          <a:lstStyle/>
          <a:p>
            <a:endParaRPr dirty="0"/>
          </a:p>
        </p:txBody>
      </p:sp>
      <p:sp>
        <p:nvSpPr>
          <p:cNvPr id="6" name="object 6"/>
          <p:cNvSpPr/>
          <p:nvPr/>
        </p:nvSpPr>
        <p:spPr>
          <a:xfrm>
            <a:off x="765232" y="1563366"/>
            <a:ext cx="2084070" cy="0"/>
          </a:xfrm>
          <a:custGeom>
            <a:avLst/>
            <a:gdLst/>
            <a:ahLst/>
            <a:cxnLst/>
            <a:rect l="l" t="t" r="r" b="b"/>
            <a:pathLst>
              <a:path w="2084070">
                <a:moveTo>
                  <a:pt x="0" y="0"/>
                </a:moveTo>
                <a:lnTo>
                  <a:pt x="2083790" y="0"/>
                </a:lnTo>
              </a:path>
            </a:pathLst>
          </a:custGeom>
          <a:ln w="38100">
            <a:solidFill>
              <a:srgbClr val="231F20"/>
            </a:solidFill>
          </a:ln>
        </p:spPr>
        <p:txBody>
          <a:bodyPr wrap="square" lIns="0" tIns="0" rIns="0" bIns="0" rtlCol="0"/>
          <a:lstStyle/>
          <a:p>
            <a:endParaRPr dirty="0"/>
          </a:p>
        </p:txBody>
      </p:sp>
      <p:sp>
        <p:nvSpPr>
          <p:cNvPr id="7" name="object 7"/>
          <p:cNvSpPr txBox="1"/>
          <p:nvPr/>
        </p:nvSpPr>
        <p:spPr>
          <a:xfrm>
            <a:off x="783258" y="1784079"/>
            <a:ext cx="2109470" cy="1461041"/>
          </a:xfrm>
          <a:prstGeom prst="rect">
            <a:avLst/>
          </a:prstGeom>
        </p:spPr>
        <p:txBody>
          <a:bodyPr vert="horz" wrap="square" lIns="0" tIns="33020" rIns="0" bIns="0" rtlCol="0">
            <a:spAutoFit/>
          </a:bodyPr>
          <a:lstStyle/>
          <a:p>
            <a:pPr marL="12700" marR="5080">
              <a:lnSpc>
                <a:spcPts val="2800"/>
              </a:lnSpc>
              <a:spcBef>
                <a:spcPts val="260"/>
              </a:spcBef>
            </a:pPr>
            <a:r>
              <a:rPr lang="en-US" sz="2400" i="1" spc="-50" dirty="0" smtClean="0">
                <a:solidFill>
                  <a:srgbClr val="231F20"/>
                </a:solidFill>
                <a:latin typeface="Book Antiqua"/>
                <a:cs typeface="Book Antiqua"/>
              </a:rPr>
              <a:t>“</a:t>
            </a:r>
            <a:r>
              <a:rPr sz="2400" i="1" spc="-50" dirty="0" smtClean="0">
                <a:solidFill>
                  <a:srgbClr val="231F20"/>
                </a:solidFill>
                <a:latin typeface="Book Antiqua"/>
                <a:cs typeface="Book Antiqua"/>
              </a:rPr>
              <a:t>If </a:t>
            </a:r>
            <a:r>
              <a:rPr sz="2400" i="1" spc="-130" dirty="0">
                <a:solidFill>
                  <a:srgbClr val="231F20"/>
                </a:solidFill>
                <a:latin typeface="Book Antiqua"/>
                <a:cs typeface="Book Antiqua"/>
              </a:rPr>
              <a:t>nothing </a:t>
            </a:r>
            <a:r>
              <a:rPr sz="2400" i="1" spc="-145" dirty="0">
                <a:solidFill>
                  <a:srgbClr val="231F20"/>
                </a:solidFill>
                <a:latin typeface="Book Antiqua"/>
                <a:cs typeface="Book Antiqua"/>
              </a:rPr>
              <a:t>changes,  </a:t>
            </a:r>
            <a:r>
              <a:rPr sz="2400" i="1" spc="-130" dirty="0">
                <a:solidFill>
                  <a:srgbClr val="231F20"/>
                </a:solidFill>
                <a:latin typeface="Book Antiqua"/>
                <a:cs typeface="Book Antiqua"/>
              </a:rPr>
              <a:t>nothing</a:t>
            </a:r>
            <a:r>
              <a:rPr sz="2400" i="1" spc="-20" dirty="0">
                <a:solidFill>
                  <a:srgbClr val="231F20"/>
                </a:solidFill>
                <a:latin typeface="Book Antiqua"/>
                <a:cs typeface="Book Antiqua"/>
              </a:rPr>
              <a:t> </a:t>
            </a:r>
            <a:r>
              <a:rPr sz="2400" i="1" spc="-145" dirty="0">
                <a:solidFill>
                  <a:srgbClr val="231F20"/>
                </a:solidFill>
                <a:latin typeface="Book Antiqua"/>
                <a:cs typeface="Book Antiqua"/>
              </a:rPr>
              <a:t>changes</a:t>
            </a:r>
            <a:r>
              <a:rPr sz="2400" i="1" spc="-145" dirty="0" smtClean="0">
                <a:solidFill>
                  <a:srgbClr val="231F20"/>
                </a:solidFill>
                <a:latin typeface="Book Antiqua"/>
                <a:cs typeface="Book Antiqua"/>
              </a:rPr>
              <a:t>.</a:t>
            </a:r>
            <a:r>
              <a:rPr lang="en-US" sz="2400" i="1" spc="-145" dirty="0" smtClean="0">
                <a:solidFill>
                  <a:srgbClr val="231F20"/>
                </a:solidFill>
                <a:latin typeface="Book Antiqua"/>
                <a:cs typeface="Book Antiqua"/>
              </a:rPr>
              <a:t>“</a:t>
            </a:r>
          </a:p>
          <a:p>
            <a:pPr marL="12700" marR="5080">
              <a:lnSpc>
                <a:spcPts val="2800"/>
              </a:lnSpc>
              <a:spcBef>
                <a:spcPts val="260"/>
              </a:spcBef>
            </a:pPr>
            <a:r>
              <a:rPr lang="en-US" sz="1200" i="1" spc="-145" dirty="0" smtClean="0">
                <a:solidFill>
                  <a:srgbClr val="231F20"/>
                </a:solidFill>
                <a:latin typeface="Book Antiqua"/>
                <a:cs typeface="Book Antiqua"/>
              </a:rPr>
              <a:t>- Unknown </a:t>
            </a:r>
            <a:endParaRPr sz="1200" dirty="0">
              <a:latin typeface="Book Antiqua"/>
              <a:cs typeface="Book Antiqua"/>
            </a:endParaRPr>
          </a:p>
        </p:txBody>
      </p:sp>
      <p:sp>
        <p:nvSpPr>
          <p:cNvPr id="8" name="object 8"/>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998"/>
            </a:srgbClr>
          </a:solidFill>
        </p:spPr>
        <p:txBody>
          <a:bodyPr wrap="square" lIns="0" tIns="0" rIns="0" bIns="0" rtlCol="0"/>
          <a:lstStyle/>
          <a:p>
            <a:endParaRPr dirty="0"/>
          </a:p>
        </p:txBody>
      </p:sp>
      <p:sp>
        <p:nvSpPr>
          <p:cNvPr id="9" name="object 9"/>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43998"/>
            </a:srgbClr>
          </a:solidFill>
        </p:spPr>
        <p:txBody>
          <a:bodyPr wrap="square" lIns="0" tIns="0" rIns="0" bIns="0" rtlCol="0"/>
          <a:lstStyle/>
          <a:p>
            <a:endParaRPr dirty="0"/>
          </a:p>
        </p:txBody>
      </p:sp>
      <p:sp>
        <p:nvSpPr>
          <p:cNvPr id="10" name="Rectangle 9"/>
          <p:cNvSpPr/>
          <p:nvPr/>
        </p:nvSpPr>
        <p:spPr>
          <a:xfrm>
            <a:off x="4495800" y="1544066"/>
            <a:ext cx="2946400" cy="1870512"/>
          </a:xfrm>
          <a:prstGeom prst="rect">
            <a:avLst/>
          </a:prstGeom>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dirty="0">
                <a:solidFill>
                  <a:srgbClr val="000000"/>
                </a:solidFill>
                <a:latin typeface="Garamond" panose="02020404030301010803" pitchFamily="18" charset="0"/>
                <a:ea typeface="Garamond" panose="02020404030301010803" pitchFamily="18" charset="0"/>
                <a:cs typeface="Times New Roman" panose="02020603050405020304" pitchFamily="18" charset="0"/>
              </a:rPr>
              <a:t>Take a chance on a new life.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000000"/>
                </a:solidFill>
                <a:latin typeface="Garamond" panose="02020404030301010803" pitchFamily="18" charset="0"/>
                <a:ea typeface="Garamond" panose="02020404030301010803" pitchFamily="18" charset="0"/>
                <a:cs typeface="Times New Roman" panose="02020603050405020304" pitchFamily="18" charset="0"/>
              </a:rPr>
              <a:t>Commit to trying something new.</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solidFill>
                  <a:srgbClr val="000000"/>
                </a:solidFill>
                <a:latin typeface="Garamond" panose="02020404030301010803" pitchFamily="18" charset="0"/>
                <a:ea typeface="Garamond" panose="02020404030301010803" pitchFamily="18" charset="0"/>
                <a:cs typeface="Times New Roman" panose="02020603050405020304" pitchFamily="18" charset="0"/>
              </a:rPr>
              <a:t>Be honest and trust the process.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343400" y="4130675"/>
            <a:ext cx="2971800" cy="0"/>
          </a:xfrm>
          <a:custGeom>
            <a:avLst/>
            <a:gdLst/>
            <a:ahLst/>
            <a:cxnLst/>
            <a:rect l="l" t="t" r="r" b="b"/>
            <a:pathLst>
              <a:path w="2971800">
                <a:moveTo>
                  <a:pt x="0" y="0"/>
                </a:moveTo>
                <a:lnTo>
                  <a:pt x="2971800" y="0"/>
                </a:lnTo>
              </a:path>
            </a:pathLst>
          </a:custGeom>
          <a:ln w="6350">
            <a:solidFill>
              <a:srgbClr val="231F20"/>
            </a:solidFill>
          </a:ln>
        </p:spPr>
        <p:txBody>
          <a:bodyPr wrap="square" lIns="0" tIns="0" rIns="0" bIns="0" rtlCol="0"/>
          <a:lstStyle/>
          <a:p>
            <a:endParaRPr dirty="0"/>
          </a:p>
        </p:txBody>
      </p:sp>
      <p:sp>
        <p:nvSpPr>
          <p:cNvPr id="3" name="object 3"/>
          <p:cNvSpPr txBox="1">
            <a:spLocks noGrp="1"/>
          </p:cNvSpPr>
          <p:nvPr>
            <p:ph type="title"/>
          </p:nvPr>
        </p:nvSpPr>
        <p:spPr>
          <a:xfrm>
            <a:off x="4958699" y="342900"/>
            <a:ext cx="1741170" cy="1054100"/>
          </a:xfrm>
          <a:prstGeom prst="rect">
            <a:avLst/>
          </a:prstGeom>
        </p:spPr>
        <p:txBody>
          <a:bodyPr vert="horz" wrap="square" lIns="0" tIns="12700" rIns="0" bIns="0" rtlCol="0">
            <a:spAutoFit/>
          </a:bodyPr>
          <a:lstStyle/>
          <a:p>
            <a:pPr marL="12700" marR="5080" algn="ctr">
              <a:lnSpc>
                <a:spcPct val="112500"/>
              </a:lnSpc>
              <a:spcBef>
                <a:spcPts val="100"/>
              </a:spcBef>
            </a:pPr>
            <a:r>
              <a:rPr sz="2000" b="1" u="sng" spc="260" dirty="0"/>
              <a:t>Phase </a:t>
            </a:r>
            <a:r>
              <a:rPr lang="en-US" sz="2000" b="1" u="sng" spc="125" dirty="0"/>
              <a:t>3</a:t>
            </a:r>
            <a:r>
              <a:rPr sz="2000" b="1" u="sng" spc="125" dirty="0" smtClean="0"/>
              <a:t>  </a:t>
            </a:r>
            <a:r>
              <a:rPr sz="1800" spc="-25" dirty="0"/>
              <a:t>P</a:t>
            </a:r>
            <a:r>
              <a:rPr sz="1800" spc="330" dirty="0"/>
              <a:t>a</a:t>
            </a:r>
            <a:r>
              <a:rPr sz="1800" spc="615" dirty="0"/>
              <a:t>r</a:t>
            </a:r>
            <a:r>
              <a:rPr sz="1800" spc="555" dirty="0"/>
              <a:t>t</a:t>
            </a:r>
            <a:r>
              <a:rPr sz="1800" spc="80" dirty="0"/>
              <a:t>i</a:t>
            </a:r>
            <a:r>
              <a:rPr sz="1800" spc="355" dirty="0"/>
              <a:t>c</a:t>
            </a:r>
            <a:r>
              <a:rPr sz="1800" spc="254" dirty="0"/>
              <a:t>i</a:t>
            </a:r>
            <a:r>
              <a:rPr sz="1800" spc="-125" dirty="0"/>
              <a:t>p</a:t>
            </a:r>
            <a:r>
              <a:rPr sz="1800" spc="360" dirty="0"/>
              <a:t>a</a:t>
            </a:r>
            <a:r>
              <a:rPr sz="1800" spc="470" dirty="0"/>
              <a:t>n</a:t>
            </a:r>
            <a:r>
              <a:rPr sz="1800" spc="500" dirty="0"/>
              <a:t>t</a:t>
            </a:r>
            <a:r>
              <a:rPr sz="2000" spc="500" dirty="0"/>
              <a:t>  </a:t>
            </a:r>
            <a:r>
              <a:rPr sz="2000" spc="330" dirty="0"/>
              <a:t>Handbook</a:t>
            </a:r>
            <a:endParaRPr sz="2000" dirty="0"/>
          </a:p>
        </p:txBody>
      </p:sp>
      <p:sp>
        <p:nvSpPr>
          <p:cNvPr id="4" name="object 4"/>
          <p:cNvSpPr txBox="1"/>
          <p:nvPr/>
        </p:nvSpPr>
        <p:spPr>
          <a:xfrm>
            <a:off x="4798227" y="1512660"/>
            <a:ext cx="2062480" cy="2203424"/>
          </a:xfrm>
          <a:prstGeom prst="rect">
            <a:avLst/>
          </a:prstGeom>
        </p:spPr>
        <p:txBody>
          <a:bodyPr vert="horz" wrap="square" lIns="0" tIns="87630" rIns="0" bIns="0" rtlCol="0">
            <a:spAutoFit/>
          </a:bodyPr>
          <a:lstStyle/>
          <a:p>
            <a:pPr algn="ctr">
              <a:lnSpc>
                <a:spcPct val="100000"/>
              </a:lnSpc>
              <a:spcBef>
                <a:spcPts val="690"/>
              </a:spcBef>
            </a:pPr>
            <a:r>
              <a:rPr sz="1500" b="1" spc="-15" dirty="0">
                <a:solidFill>
                  <a:srgbClr val="231F20"/>
                </a:solidFill>
                <a:latin typeface="Times New Roman"/>
                <a:cs typeface="Times New Roman"/>
              </a:rPr>
              <a:t>Congratulations!</a:t>
            </a:r>
            <a:endParaRPr sz="1500" dirty="0">
              <a:latin typeface="Times New Roman"/>
              <a:cs typeface="Times New Roman"/>
            </a:endParaRPr>
          </a:p>
          <a:p>
            <a:pPr marL="12065" marR="5080" indent="-635" algn="ctr">
              <a:lnSpc>
                <a:spcPct val="113100"/>
              </a:lnSpc>
              <a:spcBef>
                <a:spcPts val="330"/>
              </a:spcBef>
            </a:pPr>
            <a:r>
              <a:rPr sz="1400" spc="-20" dirty="0">
                <a:solidFill>
                  <a:srgbClr val="231F20"/>
                </a:solidFill>
                <a:latin typeface="Garamond"/>
                <a:cs typeface="Garamond"/>
              </a:rPr>
              <a:t>Welcome to </a:t>
            </a:r>
            <a:r>
              <a:rPr lang="en-US" sz="1400" dirty="0" smtClean="0">
                <a:solidFill>
                  <a:srgbClr val="231F20"/>
                </a:solidFill>
                <a:latin typeface="Garamond"/>
                <a:cs typeface="Garamond"/>
              </a:rPr>
              <a:t>this next step of your journey</a:t>
            </a:r>
            <a:r>
              <a:rPr sz="1400" spc="5" dirty="0" smtClean="0">
                <a:solidFill>
                  <a:srgbClr val="231F20"/>
                </a:solidFill>
                <a:latin typeface="Garamond"/>
                <a:cs typeface="Garamond"/>
              </a:rPr>
              <a:t>.  </a:t>
            </a:r>
            <a:r>
              <a:rPr sz="1400" spc="20" dirty="0">
                <a:solidFill>
                  <a:srgbClr val="231F20"/>
                </a:solidFill>
                <a:latin typeface="Garamond"/>
                <a:cs typeface="Garamond"/>
              </a:rPr>
              <a:t>This </a:t>
            </a:r>
            <a:r>
              <a:rPr sz="1400" spc="-25" dirty="0">
                <a:solidFill>
                  <a:srgbClr val="231F20"/>
                </a:solidFill>
                <a:latin typeface="Garamond"/>
                <a:cs typeface="Garamond"/>
              </a:rPr>
              <a:t>book </a:t>
            </a:r>
            <a:r>
              <a:rPr sz="1400" spc="30" dirty="0">
                <a:solidFill>
                  <a:srgbClr val="231F20"/>
                </a:solidFill>
                <a:latin typeface="Garamond"/>
                <a:cs typeface="Garamond"/>
              </a:rPr>
              <a:t>will </a:t>
            </a:r>
            <a:r>
              <a:rPr sz="1400" spc="-20" dirty="0">
                <a:solidFill>
                  <a:srgbClr val="231F20"/>
                </a:solidFill>
                <a:latin typeface="Garamond"/>
                <a:cs typeface="Garamond"/>
              </a:rPr>
              <a:t>help </a:t>
            </a:r>
            <a:r>
              <a:rPr sz="1400" spc="-5" dirty="0">
                <a:solidFill>
                  <a:srgbClr val="231F20"/>
                </a:solidFill>
                <a:latin typeface="Garamond"/>
                <a:cs typeface="Garamond"/>
              </a:rPr>
              <a:t>you  </a:t>
            </a:r>
            <a:r>
              <a:rPr sz="1400" spc="-10" dirty="0">
                <a:solidFill>
                  <a:srgbClr val="231F20"/>
                </a:solidFill>
                <a:latin typeface="Garamond"/>
                <a:cs typeface="Garamond"/>
              </a:rPr>
              <a:t>successfully </a:t>
            </a:r>
            <a:r>
              <a:rPr sz="1400" spc="-20" dirty="0">
                <a:solidFill>
                  <a:srgbClr val="231F20"/>
                </a:solidFill>
                <a:latin typeface="Garamond"/>
                <a:cs typeface="Garamond"/>
              </a:rPr>
              <a:t>complete </a:t>
            </a:r>
            <a:r>
              <a:rPr sz="1400" spc="-25" dirty="0">
                <a:solidFill>
                  <a:srgbClr val="231F20"/>
                </a:solidFill>
                <a:latin typeface="Garamond"/>
                <a:cs typeface="Garamond"/>
              </a:rPr>
              <a:t>Phase</a:t>
            </a:r>
            <a:r>
              <a:rPr sz="1400" spc="-15" dirty="0">
                <a:solidFill>
                  <a:srgbClr val="231F20"/>
                </a:solidFill>
                <a:latin typeface="Garamond"/>
                <a:cs typeface="Garamond"/>
              </a:rPr>
              <a:t> </a:t>
            </a:r>
            <a:r>
              <a:rPr lang="en-US" sz="1400" spc="5" dirty="0">
                <a:solidFill>
                  <a:srgbClr val="231F20"/>
                </a:solidFill>
                <a:latin typeface="Garamond"/>
                <a:cs typeface="Garamond"/>
              </a:rPr>
              <a:t>3</a:t>
            </a:r>
            <a:r>
              <a:rPr sz="1400" spc="5" dirty="0" smtClean="0">
                <a:solidFill>
                  <a:srgbClr val="231F20"/>
                </a:solidFill>
                <a:latin typeface="Garamond"/>
                <a:cs typeface="Garamond"/>
              </a:rPr>
              <a:t>.</a:t>
            </a:r>
            <a:endParaRPr sz="1400" dirty="0">
              <a:latin typeface="Garamond"/>
              <a:cs typeface="Garamond"/>
            </a:endParaRPr>
          </a:p>
          <a:p>
            <a:pPr>
              <a:lnSpc>
                <a:spcPct val="100000"/>
              </a:lnSpc>
            </a:pPr>
            <a:endParaRPr sz="1500" dirty="0">
              <a:latin typeface="Garamond"/>
              <a:cs typeface="Garamond"/>
            </a:endParaRPr>
          </a:p>
          <a:p>
            <a:pPr marL="397510" marR="390525" algn="ctr">
              <a:lnSpc>
                <a:spcPct val="119000"/>
              </a:lnSpc>
              <a:spcBef>
                <a:spcPts val="1010"/>
              </a:spcBef>
            </a:pPr>
            <a:r>
              <a:rPr sz="1400" i="1" spc="-30" dirty="0">
                <a:solidFill>
                  <a:srgbClr val="231F20"/>
                </a:solidFill>
                <a:latin typeface="Book Antiqua"/>
                <a:cs typeface="Book Antiqua"/>
              </a:rPr>
              <a:t>The </a:t>
            </a:r>
            <a:r>
              <a:rPr sz="1400" i="1" spc="-75" dirty="0" smtClean="0">
                <a:solidFill>
                  <a:srgbClr val="231F20"/>
                </a:solidFill>
                <a:latin typeface="Book Antiqua"/>
                <a:cs typeface="Book Antiqua"/>
              </a:rPr>
              <a:t>owner  </a:t>
            </a:r>
            <a:r>
              <a:rPr sz="1400" i="1" spc="-50" dirty="0">
                <a:solidFill>
                  <a:srgbClr val="231F20"/>
                </a:solidFill>
                <a:latin typeface="Book Antiqua"/>
                <a:cs typeface="Book Antiqua"/>
              </a:rPr>
              <a:t>of </a:t>
            </a:r>
            <a:r>
              <a:rPr sz="1400" i="1" spc="-75" dirty="0">
                <a:solidFill>
                  <a:srgbClr val="231F20"/>
                </a:solidFill>
                <a:latin typeface="Book Antiqua"/>
                <a:cs typeface="Book Antiqua"/>
              </a:rPr>
              <a:t>this </a:t>
            </a:r>
            <a:r>
              <a:rPr sz="1400" i="1" spc="-40" dirty="0">
                <a:solidFill>
                  <a:srgbClr val="231F20"/>
                </a:solidFill>
                <a:latin typeface="Book Antiqua"/>
                <a:cs typeface="Book Antiqua"/>
              </a:rPr>
              <a:t>handbook</a:t>
            </a:r>
            <a:r>
              <a:rPr sz="1400" i="1" spc="80" dirty="0">
                <a:solidFill>
                  <a:srgbClr val="231F20"/>
                </a:solidFill>
                <a:latin typeface="Book Antiqua"/>
                <a:cs typeface="Book Antiqua"/>
              </a:rPr>
              <a:t> </a:t>
            </a:r>
            <a:r>
              <a:rPr sz="1400" i="1" spc="-50" dirty="0">
                <a:solidFill>
                  <a:srgbClr val="231F20"/>
                </a:solidFill>
                <a:latin typeface="Book Antiqua"/>
                <a:cs typeface="Book Antiqua"/>
              </a:rPr>
              <a:t>is:</a:t>
            </a:r>
            <a:endParaRPr sz="1400" dirty="0">
              <a:latin typeface="Book Antiqua"/>
              <a:cs typeface="Book Antiqua"/>
            </a:endParaRPr>
          </a:p>
        </p:txBody>
      </p:sp>
      <p:sp>
        <p:nvSpPr>
          <p:cNvPr id="5" name="object 5"/>
          <p:cNvSpPr/>
          <p:nvPr/>
        </p:nvSpPr>
        <p:spPr>
          <a:xfrm>
            <a:off x="2353" y="-152400"/>
            <a:ext cx="3886200" cy="5029200"/>
          </a:xfrm>
          <a:prstGeom prst="rect">
            <a:avLst/>
          </a:prstGeom>
          <a:solidFill>
            <a:srgbClr val="C0C0C0">
              <a:alpha val="0"/>
            </a:srgbClr>
          </a:solidFill>
        </p:spPr>
        <p:txBody>
          <a:bodyPr wrap="square" lIns="0" tIns="0" rIns="0" bIns="0" rtlCol="0"/>
          <a:lstStyle/>
          <a:p>
            <a:endParaRPr dirty="0"/>
          </a:p>
        </p:txBody>
      </p:sp>
      <p:sp>
        <p:nvSpPr>
          <p:cNvPr id="6" name="object 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7" name="object 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9999"/>
            </a:srgbClr>
          </a:solidFill>
        </p:spPr>
        <p:txBody>
          <a:bodyPr wrap="square" lIns="0" tIns="0" rIns="0" bIns="0" rtlCol="0"/>
          <a:lstStyle/>
          <a:p>
            <a:endParaRPr dirty="0"/>
          </a:p>
        </p:txBody>
      </p:sp>
      <p:graphicFrame>
        <p:nvGraphicFramePr>
          <p:cNvPr id="9" name="Table 8"/>
          <p:cNvGraphicFramePr>
            <a:graphicFrameLocks noGrp="1"/>
          </p:cNvGraphicFramePr>
          <p:nvPr>
            <p:extLst>
              <p:ext uri="{D42A27DB-BD31-4B8C-83A1-F6EECF244321}">
                <p14:modId xmlns:p14="http://schemas.microsoft.com/office/powerpoint/2010/main" val="793549223"/>
              </p:ext>
            </p:extLst>
          </p:nvPr>
        </p:nvGraphicFramePr>
        <p:xfrm>
          <a:off x="276299" y="718199"/>
          <a:ext cx="3039587" cy="1720201"/>
        </p:xfrm>
        <a:graphic>
          <a:graphicData uri="http://schemas.openxmlformats.org/drawingml/2006/table">
            <a:tbl>
              <a:tblPr>
                <a:tableStyleId>{5C22544A-7EE6-4342-B048-85BDC9FD1C3A}</a:tableStyleId>
              </a:tblPr>
              <a:tblGrid>
                <a:gridCol w="3039587">
                  <a:extLst>
                    <a:ext uri="{9D8B030D-6E8A-4147-A177-3AD203B41FA5}">
                      <a16:colId xmlns:a16="http://schemas.microsoft.com/office/drawing/2014/main" val="71447106"/>
                    </a:ext>
                  </a:extLst>
                </a:gridCol>
              </a:tblGrid>
              <a:tr h="1720201">
                <a:tc>
                  <a:txBody>
                    <a:bodyPr/>
                    <a:lstStyle/>
                    <a:p>
                      <a:pPr marL="0" marR="0">
                        <a:lnSpc>
                          <a:spcPct val="107000"/>
                        </a:lnSpc>
                        <a:spcBef>
                          <a:spcPts val="0"/>
                        </a:spcBef>
                        <a:spcAft>
                          <a:spcPts val="0"/>
                        </a:spcAft>
                      </a:pPr>
                      <a:r>
                        <a:rPr lang="en-US" sz="1000" dirty="0">
                          <a:effectLst/>
                        </a:rPr>
                        <a:t>Sauk County Adult Treatment Court works to enhance public safety by reducing recidivism and improving quality of life in our community. Treatment Court will offer an alternative to lengthy incarceration to individuals whose crimes are linked to a substance use disorder by focusing on treatment, strict accountability, intensive supervision, and judicial oversight.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678" marR="65678" marT="0" marB="0">
                    <a:solidFill>
                      <a:schemeClr val="bg1">
                        <a:lumMod val="75000"/>
                        <a:alpha val="53000"/>
                      </a:schemeClr>
                    </a:solidFill>
                  </a:tcPr>
                </a:tc>
                <a:extLst>
                  <a:ext uri="{0D108BD9-81ED-4DB2-BD59-A6C34878D82A}">
                    <a16:rowId xmlns:a16="http://schemas.microsoft.com/office/drawing/2014/main" val="403619054"/>
                  </a:ext>
                </a:extLst>
              </a:tr>
            </a:tbl>
          </a:graphicData>
        </a:graphic>
      </p:graphicFrame>
      <p:sp>
        <p:nvSpPr>
          <p:cNvPr id="10" name="Rectangle 1"/>
          <p:cNvSpPr>
            <a:spLocks noChangeArrowheads="1"/>
          </p:cNvSpPr>
          <p:nvPr/>
        </p:nvSpPr>
        <p:spPr bwMode="auto">
          <a:xfrm>
            <a:off x="208255" y="396629"/>
            <a:ext cx="454454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Mission Statement:</a:t>
            </a:r>
            <a:endParaRPr kumimoji="0" lang="en-US"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565004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30700" y="387350"/>
            <a:ext cx="3111500" cy="299720"/>
          </a:xfrm>
          <a:prstGeom prst="rect">
            <a:avLst/>
          </a:prstGeom>
        </p:spPr>
        <p:txBody>
          <a:bodyPr vert="horz" wrap="square" lIns="0" tIns="12700" rIns="0" bIns="0" rtlCol="0">
            <a:spAutoFit/>
          </a:bodyPr>
          <a:lstStyle/>
          <a:p>
            <a:pPr marL="12700">
              <a:lnSpc>
                <a:spcPct val="100000"/>
              </a:lnSpc>
              <a:spcBef>
                <a:spcPts val="100"/>
              </a:spcBef>
              <a:tabLst>
                <a:tab pos="3098165" algn="l"/>
              </a:tabLst>
            </a:pPr>
            <a:r>
              <a:rPr lang="en-US" sz="1800" b="1" u="sng" spc="200" dirty="0" smtClean="0">
                <a:solidFill>
                  <a:srgbClr val="231F20"/>
                </a:solidFill>
                <a:uFill>
                  <a:solidFill>
                    <a:srgbClr val="231F20"/>
                  </a:solidFill>
                </a:uFill>
                <a:latin typeface="Book Antiqua"/>
                <a:cs typeface="Book Antiqua"/>
              </a:rPr>
              <a:t>Phase </a:t>
            </a:r>
            <a:r>
              <a:rPr lang="en-US" b="1" u="sng" spc="200" dirty="0">
                <a:solidFill>
                  <a:srgbClr val="231F20"/>
                </a:solidFill>
                <a:uFill>
                  <a:solidFill>
                    <a:srgbClr val="231F20"/>
                  </a:solidFill>
                </a:uFill>
                <a:latin typeface="Book Antiqua"/>
                <a:cs typeface="Book Antiqua"/>
              </a:rPr>
              <a:t>3</a:t>
            </a:r>
            <a:r>
              <a:rPr sz="1800" b="1" u="sng" spc="35" dirty="0" smtClean="0">
                <a:solidFill>
                  <a:srgbClr val="231F20"/>
                </a:solidFill>
                <a:uFill>
                  <a:solidFill>
                    <a:srgbClr val="231F20"/>
                  </a:solidFill>
                </a:uFill>
                <a:latin typeface="Book Antiqua"/>
                <a:cs typeface="Book Antiqua"/>
              </a:rPr>
              <a:t>:</a:t>
            </a:r>
            <a:r>
              <a:rPr sz="1800" b="1" u="sng" spc="35" dirty="0">
                <a:solidFill>
                  <a:srgbClr val="231F20"/>
                </a:solidFill>
                <a:uFill>
                  <a:solidFill>
                    <a:srgbClr val="231F20"/>
                  </a:solidFill>
                </a:uFill>
                <a:latin typeface="Book Antiqua"/>
                <a:cs typeface="Book Antiqua"/>
              </a:rPr>
              <a:t>	</a:t>
            </a:r>
            <a:endParaRPr sz="1800" dirty="0">
              <a:latin typeface="Book Antiqua"/>
              <a:cs typeface="Book Antiqua"/>
            </a:endParaRPr>
          </a:p>
        </p:txBody>
      </p:sp>
      <p:sp>
        <p:nvSpPr>
          <p:cNvPr id="3" name="object 3"/>
          <p:cNvSpPr txBox="1">
            <a:spLocks noGrp="1"/>
          </p:cNvSpPr>
          <p:nvPr>
            <p:ph type="title" idx="4294967295"/>
          </p:nvPr>
        </p:nvSpPr>
        <p:spPr>
          <a:xfrm>
            <a:off x="4267200" y="687388"/>
            <a:ext cx="3505200" cy="504825"/>
          </a:xfrm>
          <a:prstGeom prst="rect">
            <a:avLst/>
          </a:prstGeom>
        </p:spPr>
        <p:txBody>
          <a:bodyPr vert="horz" wrap="square" lIns="0" tIns="12700" rIns="0" bIns="0" rtlCol="0">
            <a:spAutoFit/>
          </a:bodyPr>
          <a:lstStyle/>
          <a:p>
            <a:pPr marL="12700">
              <a:lnSpc>
                <a:spcPct val="100000"/>
              </a:lnSpc>
              <a:spcBef>
                <a:spcPts val="100"/>
              </a:spcBef>
            </a:pPr>
            <a:r>
              <a:rPr lang="en-US" sz="3200" dirty="0" smtClean="0">
                <a:solidFill>
                  <a:schemeClr val="tx1"/>
                </a:solidFill>
                <a:latin typeface="+mn-lt"/>
              </a:rPr>
              <a:t>Growth</a:t>
            </a:r>
            <a:endParaRPr sz="3200" dirty="0">
              <a:solidFill>
                <a:schemeClr val="tx1"/>
              </a:solidFill>
              <a:latin typeface="+mn-lt"/>
            </a:endParaRPr>
          </a:p>
        </p:txBody>
      </p:sp>
      <p:sp>
        <p:nvSpPr>
          <p:cNvPr id="5" name="object 5"/>
          <p:cNvSpPr/>
          <p:nvPr/>
        </p:nvSpPr>
        <p:spPr>
          <a:xfrm>
            <a:off x="-2569" y="0"/>
            <a:ext cx="3886200" cy="5029200"/>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rgbClr val="C0C0C0">
              <a:alpha val="0"/>
            </a:srgbClr>
          </a:solidFill>
        </p:spPr>
        <p:txBody>
          <a:bodyPr wrap="square" lIns="0" tIns="0" rIns="0" bIns="0" rtlCol="0"/>
          <a:lstStyle/>
          <a:p>
            <a:endParaRPr dirty="0"/>
          </a:p>
        </p:txBody>
      </p:sp>
      <p:sp>
        <p:nvSpPr>
          <p:cNvPr id="6" name="object 6"/>
          <p:cNvSpPr/>
          <p:nvPr/>
        </p:nvSpPr>
        <p:spPr>
          <a:xfrm>
            <a:off x="829945" y="1371600"/>
            <a:ext cx="2084070" cy="0"/>
          </a:xfrm>
          <a:custGeom>
            <a:avLst/>
            <a:gdLst/>
            <a:ahLst/>
            <a:cxnLst/>
            <a:rect l="l" t="t" r="r" b="b"/>
            <a:pathLst>
              <a:path w="2084070">
                <a:moveTo>
                  <a:pt x="0" y="0"/>
                </a:moveTo>
                <a:lnTo>
                  <a:pt x="2083790" y="0"/>
                </a:lnTo>
              </a:path>
            </a:pathLst>
          </a:custGeom>
          <a:ln w="38100">
            <a:solidFill>
              <a:srgbClr val="231F20"/>
            </a:solidFill>
          </a:ln>
        </p:spPr>
        <p:txBody>
          <a:bodyPr wrap="square" lIns="0" tIns="0" rIns="0" bIns="0" rtlCol="0"/>
          <a:lstStyle/>
          <a:p>
            <a:endParaRPr dirty="0"/>
          </a:p>
        </p:txBody>
      </p:sp>
      <p:sp>
        <p:nvSpPr>
          <p:cNvPr id="8" name="object 8"/>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998"/>
            </a:srgbClr>
          </a:solidFill>
        </p:spPr>
        <p:txBody>
          <a:bodyPr wrap="square" lIns="0" tIns="0" rIns="0" bIns="0" rtlCol="0"/>
          <a:lstStyle/>
          <a:p>
            <a:endParaRPr dirty="0"/>
          </a:p>
        </p:txBody>
      </p:sp>
      <p:sp>
        <p:nvSpPr>
          <p:cNvPr id="9" name="object 9"/>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43998"/>
            </a:srgbClr>
          </a:solidFill>
        </p:spPr>
        <p:txBody>
          <a:bodyPr wrap="square" lIns="0" tIns="0" rIns="0" bIns="0" rtlCol="0"/>
          <a:lstStyle/>
          <a:p>
            <a:endParaRPr dirty="0"/>
          </a:p>
        </p:txBody>
      </p:sp>
      <p:sp>
        <p:nvSpPr>
          <p:cNvPr id="10" name="Rectangle 9"/>
          <p:cNvSpPr/>
          <p:nvPr/>
        </p:nvSpPr>
        <p:spPr>
          <a:xfrm>
            <a:off x="4495800" y="1544066"/>
            <a:ext cx="2946400" cy="1564852"/>
          </a:xfrm>
          <a:prstGeom prst="rect">
            <a:avLst/>
          </a:prstGeom>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dirty="0" smtClean="0">
                <a:solidFill>
                  <a:srgbClr val="000000"/>
                </a:solidFill>
                <a:latin typeface="Garamond" panose="02020404030301010803" pitchFamily="18" charset="0"/>
                <a:ea typeface="Garamond" panose="02020404030301010803" pitchFamily="18" charset="0"/>
                <a:cs typeface="Times New Roman" panose="02020603050405020304" pitchFamily="18" charset="0"/>
              </a:rPr>
              <a:t>Build your support network. </a:t>
            </a:r>
          </a:p>
          <a:p>
            <a:pPr marL="342900" marR="0" lvl="0" indent="-342900">
              <a:lnSpc>
                <a:spcPct val="107000"/>
              </a:lnSpc>
              <a:spcBef>
                <a:spcPts val="0"/>
              </a:spcBef>
              <a:spcAft>
                <a:spcPts val="0"/>
              </a:spcAft>
              <a:buFont typeface="Symbol" panose="05050102010706020507" pitchFamily="18" charset="2"/>
              <a:buChar char=""/>
            </a:pPr>
            <a:r>
              <a:rPr lang="en-US" dirty="0" smtClean="0">
                <a:solidFill>
                  <a:srgbClr val="000000"/>
                </a:solidFill>
                <a:latin typeface="Garamond" panose="02020404030301010803" pitchFamily="18" charset="0"/>
                <a:ea typeface="Garamond" panose="02020404030301010803" pitchFamily="18" charset="0"/>
                <a:cs typeface="Times New Roman" panose="02020603050405020304" pitchFamily="18" charset="0"/>
              </a:rPr>
              <a:t>Work towards you goals. </a:t>
            </a:r>
          </a:p>
          <a:p>
            <a:pPr marL="342900" marR="0" lvl="0" indent="-342900">
              <a:lnSpc>
                <a:spcPct val="107000"/>
              </a:lnSpc>
              <a:spcBef>
                <a:spcPts val="0"/>
              </a:spcBef>
              <a:spcAft>
                <a:spcPts val="0"/>
              </a:spcAft>
              <a:buFont typeface="Symbol" panose="05050102010706020507" pitchFamily="18" charset="2"/>
              <a:buChar char=""/>
            </a:pPr>
            <a:r>
              <a:rPr lang="en-US" dirty="0" smtClean="0">
                <a:solidFill>
                  <a:srgbClr val="000000"/>
                </a:solidFill>
                <a:latin typeface="Garamond" panose="02020404030301010803" pitchFamily="18" charset="0"/>
                <a:ea typeface="Garamond" panose="02020404030301010803" pitchFamily="18" charset="0"/>
                <a:cs typeface="Times New Roman" panose="02020603050405020304" pitchFamily="18" charset="0"/>
              </a:rPr>
              <a:t>Put your plan in action. </a:t>
            </a:r>
          </a:p>
          <a:p>
            <a:pPr marL="342900" marR="0" lvl="0" indent="-342900">
              <a:lnSpc>
                <a:spcPct val="107000"/>
              </a:lnSpc>
              <a:spcBef>
                <a:spcPts val="0"/>
              </a:spcBef>
              <a:spcAft>
                <a:spcPts val="0"/>
              </a:spcAft>
              <a:buFont typeface="Symbol" panose="05050102010706020507" pitchFamily="18" charset="2"/>
              <a:buChar char=""/>
            </a:pPr>
            <a:endParaRPr lang="en-US" dirty="0" smtClean="0">
              <a:solidFill>
                <a:srgbClr val="000000"/>
              </a:solidFill>
              <a:latin typeface="Garamond" panose="02020404030301010803" pitchFamily="18" charset="0"/>
              <a:ea typeface="Garamond" panose="02020404030301010803" pitchFamily="18" charset="0"/>
              <a:cs typeface="Times New Roman" panose="02020603050405020304" pitchFamily="18" charset="0"/>
            </a:endParaRPr>
          </a:p>
        </p:txBody>
      </p:sp>
      <p:sp>
        <p:nvSpPr>
          <p:cNvPr id="11" name="TextBox 10"/>
          <p:cNvSpPr txBox="1"/>
          <p:nvPr/>
        </p:nvSpPr>
        <p:spPr>
          <a:xfrm>
            <a:off x="755303" y="1544066"/>
            <a:ext cx="2370455" cy="1569660"/>
          </a:xfrm>
          <a:prstGeom prst="rect">
            <a:avLst/>
          </a:prstGeom>
          <a:noFill/>
        </p:spPr>
        <p:txBody>
          <a:bodyPr wrap="square" rtlCol="0">
            <a:spAutoFit/>
          </a:bodyPr>
          <a:lstStyle/>
          <a:p>
            <a:r>
              <a:rPr lang="en-US" dirty="0" smtClean="0"/>
              <a:t>“If we’re growing, we’re always going to be out of our comfort zone.”</a:t>
            </a:r>
          </a:p>
          <a:p>
            <a:endParaRPr lang="en-US" sz="1200" dirty="0"/>
          </a:p>
          <a:p>
            <a:r>
              <a:rPr lang="en-US" sz="1200" dirty="0" smtClean="0"/>
              <a:t>- John Maxwell </a:t>
            </a:r>
            <a:endParaRPr lang="en-US" sz="1200" dirty="0"/>
          </a:p>
        </p:txBody>
      </p:sp>
    </p:spTree>
    <p:extLst>
      <p:ext uri="{BB962C8B-B14F-4D97-AF65-F5344CB8AC3E}">
        <p14:creationId xmlns:p14="http://schemas.microsoft.com/office/powerpoint/2010/main" val="37213253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86200" y="0"/>
            <a:ext cx="0" cy="5029200"/>
          </a:xfrm>
          <a:custGeom>
            <a:avLst/>
            <a:gdLst/>
            <a:ahLst/>
            <a:cxnLst/>
            <a:rect l="l" t="t" r="r" b="b"/>
            <a:pathLst>
              <a:path h="5029200">
                <a:moveTo>
                  <a:pt x="0" y="0"/>
                </a:moveTo>
                <a:lnTo>
                  <a:pt x="0" y="5029200"/>
                </a:lnTo>
              </a:path>
            </a:pathLst>
          </a:custGeom>
          <a:ln w="5080">
            <a:solidFill>
              <a:srgbClr val="CDCFD0"/>
            </a:solidFill>
          </a:ln>
        </p:spPr>
        <p:txBody>
          <a:bodyPr wrap="square" lIns="0" tIns="0" rIns="0" bIns="0" rtlCol="0"/>
          <a:lstStyle/>
          <a:p>
            <a:endParaRPr dirty="0"/>
          </a:p>
        </p:txBody>
      </p:sp>
      <p:sp>
        <p:nvSpPr>
          <p:cNvPr id="3" name="object 3"/>
          <p:cNvSpPr txBox="1"/>
          <p:nvPr/>
        </p:nvSpPr>
        <p:spPr>
          <a:xfrm>
            <a:off x="4419600" y="1600200"/>
            <a:ext cx="3002915" cy="1613261"/>
          </a:xfrm>
          <a:prstGeom prst="rect">
            <a:avLst/>
          </a:prstGeom>
        </p:spPr>
        <p:txBody>
          <a:bodyPr vert="horz" wrap="square" lIns="0" tIns="27939" rIns="0" bIns="0" rtlCol="0">
            <a:spAutoFit/>
          </a:bodyPr>
          <a:lstStyle/>
          <a:p>
            <a:r>
              <a:rPr lang="en-US" sz="1100" dirty="0">
                <a:latin typeface="Garamond" panose="02020404030301010803" pitchFamily="18" charset="0"/>
              </a:rPr>
              <a:t>In Court, you may receive recognition for your </a:t>
            </a:r>
            <a:r>
              <a:rPr lang="en-US" sz="1100" dirty="0" smtClean="0">
                <a:latin typeface="Garamond" panose="02020404030301010803" pitchFamily="18" charset="0"/>
              </a:rPr>
              <a:t>progress. Here </a:t>
            </a:r>
            <a:r>
              <a:rPr lang="en-US" sz="1100" dirty="0">
                <a:latin typeface="Garamond" panose="02020404030301010803" pitchFamily="18" charset="0"/>
              </a:rPr>
              <a:t>are some examples of things you can be recognized for</a:t>
            </a:r>
            <a:r>
              <a:rPr lang="en-US" sz="1100" dirty="0" smtClean="0">
                <a:latin typeface="Garamond" panose="02020404030301010803" pitchFamily="18" charset="0"/>
              </a:rPr>
              <a:t>:</a:t>
            </a:r>
          </a:p>
          <a:p>
            <a:endParaRPr lang="en-US" sz="1100" dirty="0">
              <a:latin typeface="Garamond" panose="02020404030301010803" pitchFamily="18" charset="0"/>
            </a:endParaRPr>
          </a:p>
          <a:p>
            <a:pPr marL="171450" lvl="0" indent="-171450">
              <a:buFont typeface="Arial" panose="020B0604020202020204" pitchFamily="34" charset="0"/>
              <a:buChar char="•"/>
            </a:pPr>
            <a:r>
              <a:rPr lang="en-US" sz="1100" dirty="0">
                <a:latin typeface="Garamond" panose="02020404030301010803" pitchFamily="18" charset="0"/>
              </a:rPr>
              <a:t>Attending appointments/court</a:t>
            </a:r>
          </a:p>
          <a:p>
            <a:pPr marL="171450" lvl="0" indent="-171450">
              <a:buFont typeface="Arial" panose="020B0604020202020204" pitchFamily="34" charset="0"/>
              <a:buChar char="•"/>
            </a:pPr>
            <a:r>
              <a:rPr lang="en-US" sz="1100" dirty="0">
                <a:latin typeface="Garamond" panose="02020404030301010803" pitchFamily="18" charset="0"/>
              </a:rPr>
              <a:t>Negative UA’s </a:t>
            </a:r>
          </a:p>
          <a:p>
            <a:pPr marL="171450" lvl="0" indent="-171450">
              <a:buFont typeface="Arial" panose="020B0604020202020204" pitchFamily="34" charset="0"/>
              <a:buChar char="•"/>
            </a:pPr>
            <a:r>
              <a:rPr lang="en-US" sz="1100" dirty="0">
                <a:latin typeface="Garamond" panose="02020404030301010803" pitchFamily="18" charset="0"/>
              </a:rPr>
              <a:t>Participating in treatment</a:t>
            </a:r>
          </a:p>
          <a:p>
            <a:pPr marL="171450" lvl="0" indent="-171450">
              <a:buFont typeface="Arial" panose="020B0604020202020204" pitchFamily="34" charset="0"/>
              <a:buChar char="•"/>
            </a:pPr>
            <a:r>
              <a:rPr lang="en-US" sz="1100" dirty="0">
                <a:latin typeface="Garamond" panose="02020404030301010803" pitchFamily="18" charset="0"/>
              </a:rPr>
              <a:t>Engaging in positive activities </a:t>
            </a:r>
          </a:p>
          <a:p>
            <a:pPr marL="12700" marR="233045">
              <a:lnSpc>
                <a:spcPts val="1600"/>
              </a:lnSpc>
              <a:spcBef>
                <a:spcPts val="219"/>
              </a:spcBef>
            </a:pPr>
            <a:endParaRPr lang="en-US" sz="1400" spc="-60" dirty="0" smtClean="0">
              <a:solidFill>
                <a:srgbClr val="231F20"/>
              </a:solidFill>
              <a:latin typeface="Garamond"/>
              <a:cs typeface="Garamond"/>
            </a:endParaRPr>
          </a:p>
        </p:txBody>
      </p:sp>
      <p:sp>
        <p:nvSpPr>
          <p:cNvPr id="5" name="object 5"/>
          <p:cNvSpPr/>
          <p:nvPr/>
        </p:nvSpPr>
        <p:spPr>
          <a:xfrm>
            <a:off x="342900" y="566419"/>
            <a:ext cx="7086600" cy="0"/>
          </a:xfrm>
          <a:custGeom>
            <a:avLst/>
            <a:gdLst/>
            <a:ahLst/>
            <a:cxnLst/>
            <a:rect l="l" t="t" r="r" b="b"/>
            <a:pathLst>
              <a:path w="7086600">
                <a:moveTo>
                  <a:pt x="0" y="0"/>
                </a:moveTo>
                <a:lnTo>
                  <a:pt x="7086600" y="0"/>
                </a:lnTo>
              </a:path>
            </a:pathLst>
          </a:custGeom>
          <a:ln w="12700">
            <a:solidFill>
              <a:srgbClr val="231F20"/>
            </a:solidFill>
          </a:ln>
        </p:spPr>
        <p:txBody>
          <a:bodyPr wrap="square" lIns="0" tIns="0" rIns="0" bIns="0" rtlCol="0"/>
          <a:lstStyle/>
          <a:p>
            <a:endParaRPr dirty="0"/>
          </a:p>
        </p:txBody>
      </p:sp>
      <p:sp>
        <p:nvSpPr>
          <p:cNvPr id="7" name="object 7"/>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8" name="object 8"/>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
        <p:nvSpPr>
          <p:cNvPr id="10" name="Rectangle 9"/>
          <p:cNvSpPr/>
          <p:nvPr/>
        </p:nvSpPr>
        <p:spPr>
          <a:xfrm>
            <a:off x="296100" y="457200"/>
            <a:ext cx="3059943" cy="5012078"/>
          </a:xfrm>
          <a:prstGeom prst="rect">
            <a:avLst/>
          </a:prstGeom>
          <a:ln>
            <a:noFill/>
          </a:ln>
        </p:spPr>
        <p:txBody>
          <a:bodyPr wrap="square">
            <a:spAutoFit/>
          </a:bodyPr>
          <a:lstStyle/>
          <a:p>
            <a:pPr>
              <a:spcAft>
                <a:spcPts val="800"/>
              </a:spcAft>
            </a:pPr>
            <a:r>
              <a:rPr lang="en-US" sz="2400" u="sng" dirty="0">
                <a:latin typeface="Calibri" panose="020F0502020204030204" pitchFamily="34" charset="0"/>
                <a:ea typeface="Calibri" panose="020F0502020204030204" pitchFamily="34" charset="0"/>
                <a:cs typeface="Times New Roman" panose="02020603050405020304" pitchFamily="18" charset="0"/>
              </a:rPr>
              <a:t>Phase 3</a:t>
            </a:r>
            <a:r>
              <a:rPr lang="en-US" sz="2400" u="sng" dirty="0" smtClean="0">
                <a:latin typeface="Calibri" panose="020F0502020204030204" pitchFamily="34" charset="0"/>
                <a:ea typeface="Calibri" panose="020F0502020204030204" pitchFamily="34" charset="0"/>
                <a:cs typeface="Times New Roman" panose="02020603050405020304" pitchFamily="18" charset="0"/>
              </a:rPr>
              <a:t>: Growth </a:t>
            </a:r>
            <a:endParaRPr lang="en-US" sz="1400" u="sng"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1000" dirty="0">
                <a:latin typeface="Garamond" panose="02020404030301010803" pitchFamily="18" charset="0"/>
                <a:ea typeface="Calibri" panose="020F0502020204030204" pitchFamily="34" charset="0"/>
                <a:cs typeface="Times New Roman" panose="02020603050405020304" pitchFamily="18" charset="0"/>
              </a:rPr>
              <a:t>Depending on your progress, this phase will take at least </a:t>
            </a:r>
            <a:r>
              <a:rPr lang="en-US" sz="1000" dirty="0" smtClean="0">
                <a:latin typeface="Garamond" panose="02020404030301010803" pitchFamily="18" charset="0"/>
                <a:ea typeface="Calibri" panose="020F0502020204030204" pitchFamily="34" charset="0"/>
                <a:cs typeface="Times New Roman" panose="02020603050405020304" pitchFamily="18" charset="0"/>
              </a:rPr>
              <a:t>90 </a:t>
            </a:r>
            <a:r>
              <a:rPr lang="en-US" sz="1000" dirty="0">
                <a:latin typeface="Garamond" panose="02020404030301010803" pitchFamily="18" charset="0"/>
                <a:ea typeface="Calibri" panose="020F0502020204030204" pitchFamily="34" charset="0"/>
                <a:cs typeface="Times New Roman" panose="02020603050405020304" pitchFamily="18" charset="0"/>
              </a:rPr>
              <a:t>days to complete</a:t>
            </a:r>
            <a:r>
              <a:rPr lang="en-US" sz="1000" dirty="0" smtClean="0">
                <a:latin typeface="Garamond" panose="02020404030301010803" pitchFamily="18" charset="0"/>
                <a:ea typeface="Calibri" panose="020F0502020204030204" pitchFamily="34" charset="0"/>
                <a:cs typeface="Times New Roman" panose="02020603050405020304" pitchFamily="18" charset="0"/>
              </a:rPr>
              <a:t>.</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use this book to keep track of everything you need to do.</a:t>
            </a: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You will submit to random drug/alcohol testing.</a:t>
            </a: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You will attend court </a:t>
            </a:r>
            <a:r>
              <a:rPr lang="en-US" sz="800" dirty="0" smtClean="0">
                <a:latin typeface="Garamond" panose="02020404030301010803" pitchFamily="18" charset="0"/>
                <a:ea typeface="Calibri" panose="020F0502020204030204" pitchFamily="34" charset="0"/>
                <a:cs typeface="Times New Roman" panose="02020603050405020304" pitchFamily="18" charset="0"/>
              </a:rPr>
              <a:t>every other </a:t>
            </a:r>
            <a:r>
              <a:rPr lang="en-US" sz="800" dirty="0">
                <a:latin typeface="Garamond" panose="02020404030301010803" pitchFamily="18" charset="0"/>
                <a:ea typeface="Calibri" panose="020F0502020204030204" pitchFamily="34" charset="0"/>
                <a:cs typeface="Times New Roman" panose="02020603050405020304" pitchFamily="18" charset="0"/>
              </a:rPr>
              <a:t>week.</a:t>
            </a: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 You will attend all appointments.</a:t>
            </a: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You will be </a:t>
            </a:r>
            <a:r>
              <a:rPr lang="en-US" sz="800" dirty="0" smtClean="0">
                <a:latin typeface="Garamond" panose="02020404030301010803" pitchFamily="18" charset="0"/>
                <a:ea typeface="Calibri" panose="020F0502020204030204" pitchFamily="34" charset="0"/>
                <a:cs typeface="Times New Roman" panose="02020603050405020304" pitchFamily="18" charset="0"/>
              </a:rPr>
              <a:t>honest with your team.</a:t>
            </a:r>
            <a:endParaRPr lang="en-US" sz="800" dirty="0">
              <a:latin typeface="Garamond" panose="02020404030301010803" pitchFamily="18"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You will have a curfew from </a:t>
            </a:r>
            <a:r>
              <a:rPr lang="en-US" sz="800" dirty="0" smtClean="0">
                <a:latin typeface="Garamond" panose="02020404030301010803" pitchFamily="18" charset="0"/>
                <a:ea typeface="Calibri" panose="020F0502020204030204" pitchFamily="34" charset="0"/>
                <a:cs typeface="Times New Roman" panose="02020603050405020304" pitchFamily="18" charset="0"/>
              </a:rPr>
              <a:t>11pm </a:t>
            </a:r>
            <a:r>
              <a:rPr lang="en-US" sz="800" dirty="0">
                <a:latin typeface="Garamond" panose="02020404030301010803" pitchFamily="18" charset="0"/>
                <a:ea typeface="Calibri" panose="020F0502020204030204" pitchFamily="34" charset="0"/>
                <a:cs typeface="Times New Roman" panose="02020603050405020304" pitchFamily="18" charset="0"/>
              </a:rPr>
              <a:t>until 6am, unless you are approved to work. </a:t>
            </a: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I will participate in Adopt-A-Highway. </a:t>
            </a: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I will make myself available for home visits with my team. </a:t>
            </a: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I will reside in a safe environment that supports </a:t>
            </a:r>
            <a:r>
              <a:rPr lang="en-US" sz="800" dirty="0" smtClean="0">
                <a:latin typeface="Garamond" panose="02020404030301010803" pitchFamily="18" charset="0"/>
                <a:ea typeface="Calibri" panose="020F0502020204030204" pitchFamily="34" charset="0"/>
                <a:cs typeface="Times New Roman" panose="02020603050405020304" pitchFamily="18" charset="0"/>
              </a:rPr>
              <a:t>your </a:t>
            </a:r>
            <a:r>
              <a:rPr lang="en-US" sz="800" dirty="0">
                <a:latin typeface="Garamond" panose="02020404030301010803" pitchFamily="18" charset="0"/>
                <a:ea typeface="Calibri" panose="020F0502020204030204" pitchFamily="34" charset="0"/>
                <a:cs typeface="Times New Roman" panose="02020603050405020304" pitchFamily="18" charset="0"/>
              </a:rPr>
              <a:t>recovery. </a:t>
            </a: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I will tell my team of any changes in employment, address, phone number, and relationships. </a:t>
            </a: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I will start attending </a:t>
            </a:r>
            <a:r>
              <a:rPr lang="en-US" sz="800" dirty="0" smtClean="0">
                <a:latin typeface="Garamond" panose="02020404030301010803" pitchFamily="18" charset="0"/>
                <a:ea typeface="Calibri" panose="020F0502020204030204" pitchFamily="34" charset="0"/>
                <a:cs typeface="Times New Roman" panose="02020603050405020304" pitchFamily="18" charset="0"/>
              </a:rPr>
              <a:t>2-4 </a:t>
            </a:r>
            <a:r>
              <a:rPr lang="en-US" sz="800" dirty="0">
                <a:latin typeface="Garamond" panose="02020404030301010803" pitchFamily="18" charset="0"/>
                <a:ea typeface="Calibri" panose="020F0502020204030204" pitchFamily="34" charset="0"/>
                <a:cs typeface="Times New Roman" panose="02020603050405020304" pitchFamily="18" charset="0"/>
              </a:rPr>
              <a:t>support </a:t>
            </a:r>
            <a:r>
              <a:rPr lang="en-US" sz="800" dirty="0" smtClean="0">
                <a:latin typeface="Garamond" panose="02020404030301010803" pitchFamily="18" charset="0"/>
                <a:ea typeface="Calibri" panose="020F0502020204030204" pitchFamily="34" charset="0"/>
                <a:cs typeface="Times New Roman" panose="02020603050405020304" pitchFamily="18" charset="0"/>
              </a:rPr>
              <a:t>meetings per week. At least 1 must be in-person. </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I will work on changing my people, places and things. </a:t>
            </a: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You will need to meet “5/5” for </a:t>
            </a:r>
            <a:r>
              <a:rPr lang="en-US" sz="800" dirty="0" smtClean="0">
                <a:latin typeface="Garamond" panose="02020404030301010803" pitchFamily="18" charset="0"/>
                <a:ea typeface="Calibri" panose="020F0502020204030204" pitchFamily="34" charset="0"/>
                <a:cs typeface="Times New Roman" panose="02020603050405020304" pitchFamily="18" charset="0"/>
              </a:rPr>
              <a:t>3 </a:t>
            </a:r>
            <a:r>
              <a:rPr lang="en-US" sz="800" dirty="0">
                <a:latin typeface="Garamond" panose="02020404030301010803" pitchFamily="18" charset="0"/>
                <a:ea typeface="Calibri" panose="020F0502020204030204" pitchFamily="34" charset="0"/>
                <a:cs typeface="Times New Roman" panose="02020603050405020304" pitchFamily="18" charset="0"/>
              </a:rPr>
              <a:t>weeks in a row up to your phase advancement date in order to advance to the next phase. </a:t>
            </a:r>
          </a:p>
          <a:p>
            <a:pPr>
              <a:lnSpc>
                <a:spcPct val="107000"/>
              </a:lnSpc>
              <a:spcAft>
                <a:spcPts val="800"/>
              </a:spcAft>
            </a:pPr>
            <a:endParaRPr lang="en-US" sz="800" dirty="0" smtClean="0">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n-US" sz="1400" dirty="0">
              <a:latin typeface="Garamond" panose="02020404030301010803" pitchFamily="18" charset="0"/>
              <a:ea typeface="Calibri" panose="020F0502020204030204" pitchFamily="34" charset="0"/>
              <a:cs typeface="Times New Roman" panose="02020603050405020304" pitchFamily="18" charset="0"/>
            </a:endParaRPr>
          </a:p>
        </p:txBody>
      </p:sp>
      <p:sp>
        <p:nvSpPr>
          <p:cNvPr id="4" name="Rectangle 3"/>
          <p:cNvSpPr/>
          <p:nvPr/>
        </p:nvSpPr>
        <p:spPr>
          <a:xfrm>
            <a:off x="4343400" y="4016408"/>
            <a:ext cx="3079115" cy="415498"/>
          </a:xfrm>
          <a:prstGeom prst="rect">
            <a:avLst/>
          </a:prstGeom>
        </p:spPr>
        <p:txBody>
          <a:bodyPr wrap="square">
            <a:spAutoFit/>
          </a:bodyPr>
          <a:lstStyle/>
          <a:p>
            <a:r>
              <a:rPr lang="en-US" sz="700" b="1" dirty="0"/>
              <a:t>*Defining “5/5”: attended meeting requirements, attended all UA’s, turned in meeting slips, turning weekly paperwork on time, attended appointments, and any other weekly obligations.* </a:t>
            </a:r>
          </a:p>
        </p:txBody>
      </p:sp>
    </p:spTree>
    <p:extLst>
      <p:ext uri="{BB962C8B-B14F-4D97-AF65-F5344CB8AC3E}">
        <p14:creationId xmlns:p14="http://schemas.microsoft.com/office/powerpoint/2010/main" val="19998051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0" y="0"/>
            <a:ext cx="3886200" cy="5029200"/>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rgbClr val="C0C0C0">
              <a:alpha val="0"/>
            </a:srgbClr>
          </a:solidFill>
        </p:spPr>
        <p:txBody>
          <a:bodyPr wrap="square" lIns="0" tIns="0" rIns="0" bIns="0" rtlCol="0"/>
          <a:lstStyle/>
          <a:p>
            <a:endParaRPr dirty="0"/>
          </a:p>
        </p:txBody>
      </p:sp>
      <p:sp>
        <p:nvSpPr>
          <p:cNvPr id="5" name="object 5"/>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6" name="object 6"/>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
        <p:nvSpPr>
          <p:cNvPr id="7" name="TextBox 6"/>
          <p:cNvSpPr txBox="1"/>
          <p:nvPr/>
        </p:nvSpPr>
        <p:spPr>
          <a:xfrm>
            <a:off x="4800600" y="914400"/>
            <a:ext cx="2272030" cy="461665"/>
          </a:xfrm>
          <a:prstGeom prst="rect">
            <a:avLst/>
          </a:prstGeom>
          <a:noFill/>
        </p:spPr>
        <p:txBody>
          <a:bodyPr wrap="square" rtlCol="0">
            <a:spAutoFit/>
          </a:bodyPr>
          <a:lstStyle/>
          <a:p>
            <a:r>
              <a:rPr lang="en-US" sz="2400" u="sng" dirty="0" smtClean="0">
                <a:latin typeface="Garamond" panose="02020404030301010803" pitchFamily="18" charset="0"/>
              </a:rPr>
              <a:t>Phase </a:t>
            </a:r>
            <a:r>
              <a:rPr lang="en-US" sz="2400" u="sng" dirty="0">
                <a:latin typeface="Garamond" panose="02020404030301010803" pitchFamily="18" charset="0"/>
              </a:rPr>
              <a:t>3</a:t>
            </a:r>
            <a:r>
              <a:rPr lang="en-US" sz="2400" u="sng" dirty="0" smtClean="0">
                <a:latin typeface="Garamond" panose="02020404030301010803" pitchFamily="18" charset="0"/>
              </a:rPr>
              <a:t>: Growth </a:t>
            </a:r>
            <a:endParaRPr lang="en-US" sz="2400" u="sng" dirty="0">
              <a:latin typeface="Garamond" panose="02020404030301010803" pitchFamily="18" charset="0"/>
            </a:endParaRPr>
          </a:p>
        </p:txBody>
      </p:sp>
      <p:sp>
        <p:nvSpPr>
          <p:cNvPr id="10" name="TextBox 9"/>
          <p:cNvSpPr txBox="1"/>
          <p:nvPr/>
        </p:nvSpPr>
        <p:spPr>
          <a:xfrm>
            <a:off x="5029200" y="2283767"/>
            <a:ext cx="2362200" cy="461665"/>
          </a:xfrm>
          <a:prstGeom prst="rect">
            <a:avLst/>
          </a:prstGeom>
          <a:noFill/>
        </p:spPr>
        <p:txBody>
          <a:bodyPr wrap="square" rtlCol="0">
            <a:spAutoFit/>
          </a:bodyPr>
          <a:lstStyle/>
          <a:p>
            <a:r>
              <a:rPr lang="en-US" sz="2400" dirty="0" smtClean="0">
                <a:latin typeface="Garamond" panose="02020404030301010803" pitchFamily="18" charset="0"/>
              </a:rPr>
              <a:t>Court Dates</a:t>
            </a:r>
            <a:endParaRPr lang="en-US" sz="2400" dirty="0">
              <a:latin typeface="Garamond" panose="02020404030301010803" pitchFamily="18" charset="0"/>
            </a:endParaRPr>
          </a:p>
        </p:txBody>
      </p:sp>
    </p:spTree>
    <p:extLst>
      <p:ext uri="{BB962C8B-B14F-4D97-AF65-F5344CB8AC3E}">
        <p14:creationId xmlns:p14="http://schemas.microsoft.com/office/powerpoint/2010/main" val="12311703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328618426"/>
              </p:ext>
            </p:extLst>
          </p:nvPr>
        </p:nvGraphicFramePr>
        <p:xfrm>
          <a:off x="342900" y="342900"/>
          <a:ext cx="3200400" cy="4380703"/>
        </p:xfrm>
        <a:graphic>
          <a:graphicData uri="http://schemas.openxmlformats.org/drawingml/2006/table">
            <a:tbl>
              <a:tblPr firstRow="1" bandRow="1">
                <a:tableStyleId>{2D5ABB26-0587-4C30-8999-92F81FD0307C}</a:tableStyleId>
              </a:tblPr>
              <a:tblGrid>
                <a:gridCol w="800100">
                  <a:extLst>
                    <a:ext uri="{9D8B030D-6E8A-4147-A177-3AD203B41FA5}">
                      <a16:colId xmlns:a16="http://schemas.microsoft.com/office/drawing/2014/main" val="20000"/>
                    </a:ext>
                  </a:extLst>
                </a:gridCol>
                <a:gridCol w="80010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800100">
                  <a:extLst>
                    <a:ext uri="{9D8B030D-6E8A-4147-A177-3AD203B41FA5}">
                      <a16:colId xmlns:a16="http://schemas.microsoft.com/office/drawing/2014/main" val="20003"/>
                    </a:ext>
                  </a:extLst>
                </a:gridCol>
              </a:tblGrid>
              <a:tr h="342900">
                <a:tc>
                  <a:txBody>
                    <a:bodyPr/>
                    <a:lstStyle/>
                    <a:p>
                      <a:pPr algn="ctr">
                        <a:lnSpc>
                          <a:spcPct val="100000"/>
                        </a:lnSpc>
                        <a:spcBef>
                          <a:spcPts val="715"/>
                        </a:spcBef>
                      </a:pPr>
                      <a:r>
                        <a:rPr sz="1000" b="1" spc="-65" dirty="0">
                          <a:solidFill>
                            <a:srgbClr val="231F20"/>
                          </a:solidFill>
                          <a:latin typeface="Book Antiqua"/>
                          <a:cs typeface="Book Antiqua"/>
                        </a:rPr>
                        <a:t>Date</a:t>
                      </a:r>
                      <a:endParaRPr sz="1000" dirty="0">
                        <a:latin typeface="Book Antiqua"/>
                        <a:cs typeface="Book Antiqua"/>
                      </a:endParaRPr>
                    </a:p>
                  </a:txBody>
                  <a:tcPr marL="0" marR="0" marT="9080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147320" marR="102235" indent="-37465">
                        <a:lnSpc>
                          <a:spcPts val="1100"/>
                        </a:lnSpc>
                        <a:spcBef>
                          <a:spcPts val="285"/>
                        </a:spcBef>
                      </a:pPr>
                      <a:r>
                        <a:rPr sz="1000" b="1" spc="-90" dirty="0">
                          <a:solidFill>
                            <a:srgbClr val="231F20"/>
                          </a:solidFill>
                          <a:latin typeface="Book Antiqua"/>
                          <a:cs typeface="Book Antiqua"/>
                        </a:rPr>
                        <a:t>Days </a:t>
                      </a:r>
                      <a:r>
                        <a:rPr lang="en-US" sz="1000" b="1" spc="-90" dirty="0" smtClean="0">
                          <a:solidFill>
                            <a:srgbClr val="231F20"/>
                          </a:solidFill>
                          <a:latin typeface="Book Antiqua"/>
                          <a:cs typeface="Book Antiqua"/>
                        </a:rPr>
                        <a:t> </a:t>
                      </a:r>
                      <a:r>
                        <a:rPr sz="1000" b="1" spc="-85" dirty="0" smtClean="0">
                          <a:solidFill>
                            <a:srgbClr val="231F20"/>
                          </a:solidFill>
                          <a:latin typeface="Book Antiqua"/>
                          <a:cs typeface="Book Antiqua"/>
                        </a:rPr>
                        <a:t>Sober</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200660" marR="149860" indent="-44450">
                        <a:lnSpc>
                          <a:spcPts val="1100"/>
                        </a:lnSpc>
                        <a:spcBef>
                          <a:spcPts val="285"/>
                        </a:spcBef>
                      </a:pPr>
                      <a:r>
                        <a:rPr lang="en-US" sz="1000" b="1" spc="-70" dirty="0" smtClean="0">
                          <a:solidFill>
                            <a:srgbClr val="231F20"/>
                          </a:solidFill>
                          <a:latin typeface="Book Antiqua"/>
                          <a:cs typeface="Book Antiqua"/>
                        </a:rPr>
                        <a:t>Incentive </a:t>
                      </a:r>
                    </a:p>
                    <a:p>
                      <a:pPr marL="200660" marR="149860" indent="-44450">
                        <a:lnSpc>
                          <a:spcPts val="1100"/>
                        </a:lnSpc>
                        <a:spcBef>
                          <a:spcPts val="285"/>
                        </a:spcBef>
                      </a:pPr>
                      <a:r>
                        <a:rPr lang="en-US" sz="1000" b="1" spc="-70" dirty="0" smtClean="0">
                          <a:solidFill>
                            <a:srgbClr val="231F20"/>
                          </a:solidFill>
                          <a:latin typeface="Book Antiqua"/>
                          <a:cs typeface="Book Antiqua"/>
                        </a:rPr>
                        <a:t>Earned</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109855" marR="102235" indent="167640">
                        <a:lnSpc>
                          <a:spcPts val="1100"/>
                        </a:lnSpc>
                        <a:spcBef>
                          <a:spcPts val="285"/>
                        </a:spcBef>
                      </a:pPr>
                      <a:r>
                        <a:rPr sz="1000" b="1" spc="-65" dirty="0">
                          <a:solidFill>
                            <a:srgbClr val="231F20"/>
                          </a:solidFill>
                          <a:latin typeface="Book Antiqua"/>
                          <a:cs typeface="Book Antiqua"/>
                        </a:rPr>
                        <a:t>Next  </a:t>
                      </a:r>
                      <a:r>
                        <a:rPr sz="1000" b="1" spc="-50" dirty="0">
                          <a:solidFill>
                            <a:srgbClr val="231F20"/>
                          </a:solidFill>
                          <a:latin typeface="Book Antiqua"/>
                          <a:cs typeface="Book Antiqua"/>
                        </a:rPr>
                        <a:t>Court</a:t>
                      </a:r>
                      <a:r>
                        <a:rPr sz="1000" b="1" spc="-55" dirty="0">
                          <a:solidFill>
                            <a:srgbClr val="231F20"/>
                          </a:solidFill>
                          <a:latin typeface="Book Antiqua"/>
                          <a:cs typeface="Book Antiqua"/>
                        </a:rPr>
                        <a:t> </a:t>
                      </a:r>
                      <a:r>
                        <a:rPr sz="1000" b="1" spc="-65" dirty="0">
                          <a:solidFill>
                            <a:srgbClr val="231F20"/>
                          </a:solidFill>
                          <a:latin typeface="Book Antiqua"/>
                          <a:cs typeface="Book Antiqua"/>
                        </a:rPr>
                        <a:t>Date</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3"/>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5"/>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6"/>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7"/>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8"/>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9"/>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0"/>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1"/>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2"/>
                  </a:ext>
                </a:extLst>
              </a:tr>
            </a:tbl>
          </a:graphicData>
        </a:graphic>
      </p:graphicFrame>
      <p:sp>
        <p:nvSpPr>
          <p:cNvPr id="3" name="object 3"/>
          <p:cNvSpPr/>
          <p:nvPr/>
        </p:nvSpPr>
        <p:spPr>
          <a:xfrm>
            <a:off x="42862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 name="object 4"/>
          <p:cNvSpPr/>
          <p:nvPr/>
        </p:nvSpPr>
        <p:spPr>
          <a:xfrm>
            <a:off x="50863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 name="object 5"/>
          <p:cNvSpPr/>
          <p:nvPr/>
        </p:nvSpPr>
        <p:spPr>
          <a:xfrm>
            <a:off x="58864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6" name="object 6"/>
          <p:cNvSpPr/>
          <p:nvPr/>
        </p:nvSpPr>
        <p:spPr>
          <a:xfrm>
            <a:off x="6686550" y="678484"/>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7" name="object 7"/>
          <p:cNvSpPr/>
          <p:nvPr/>
        </p:nvSpPr>
        <p:spPr>
          <a:xfrm>
            <a:off x="42862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8" name="object 8"/>
          <p:cNvSpPr/>
          <p:nvPr/>
        </p:nvSpPr>
        <p:spPr>
          <a:xfrm>
            <a:off x="50863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9" name="object 9"/>
          <p:cNvSpPr/>
          <p:nvPr/>
        </p:nvSpPr>
        <p:spPr>
          <a:xfrm>
            <a:off x="58864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0" name="object 10"/>
          <p:cNvSpPr/>
          <p:nvPr/>
        </p:nvSpPr>
        <p:spPr>
          <a:xfrm>
            <a:off x="6686550" y="1014069"/>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1" name="object 11"/>
          <p:cNvSpPr/>
          <p:nvPr/>
        </p:nvSpPr>
        <p:spPr>
          <a:xfrm>
            <a:off x="42862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2" name="object 12"/>
          <p:cNvSpPr/>
          <p:nvPr/>
        </p:nvSpPr>
        <p:spPr>
          <a:xfrm>
            <a:off x="50863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3" name="object 13"/>
          <p:cNvSpPr/>
          <p:nvPr/>
        </p:nvSpPr>
        <p:spPr>
          <a:xfrm>
            <a:off x="58864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4" name="object 14"/>
          <p:cNvSpPr/>
          <p:nvPr/>
        </p:nvSpPr>
        <p:spPr>
          <a:xfrm>
            <a:off x="6686550" y="1349654"/>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5" name="object 15"/>
          <p:cNvSpPr/>
          <p:nvPr/>
        </p:nvSpPr>
        <p:spPr>
          <a:xfrm>
            <a:off x="42862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6" name="object 16"/>
          <p:cNvSpPr/>
          <p:nvPr/>
        </p:nvSpPr>
        <p:spPr>
          <a:xfrm>
            <a:off x="50863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7" name="object 17"/>
          <p:cNvSpPr/>
          <p:nvPr/>
        </p:nvSpPr>
        <p:spPr>
          <a:xfrm>
            <a:off x="58864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8" name="object 18"/>
          <p:cNvSpPr/>
          <p:nvPr/>
        </p:nvSpPr>
        <p:spPr>
          <a:xfrm>
            <a:off x="6686550" y="1685239"/>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9" name="object 19"/>
          <p:cNvSpPr/>
          <p:nvPr/>
        </p:nvSpPr>
        <p:spPr>
          <a:xfrm>
            <a:off x="42862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0" name="object 20"/>
          <p:cNvSpPr/>
          <p:nvPr/>
        </p:nvSpPr>
        <p:spPr>
          <a:xfrm>
            <a:off x="50863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1" name="object 21"/>
          <p:cNvSpPr/>
          <p:nvPr/>
        </p:nvSpPr>
        <p:spPr>
          <a:xfrm>
            <a:off x="58864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2" name="object 22"/>
          <p:cNvSpPr/>
          <p:nvPr/>
        </p:nvSpPr>
        <p:spPr>
          <a:xfrm>
            <a:off x="6686550" y="202082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23" name="object 23"/>
          <p:cNvSpPr/>
          <p:nvPr/>
        </p:nvSpPr>
        <p:spPr>
          <a:xfrm>
            <a:off x="42862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4" name="object 24"/>
          <p:cNvSpPr/>
          <p:nvPr/>
        </p:nvSpPr>
        <p:spPr>
          <a:xfrm>
            <a:off x="50863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5" name="object 25"/>
          <p:cNvSpPr/>
          <p:nvPr/>
        </p:nvSpPr>
        <p:spPr>
          <a:xfrm>
            <a:off x="58864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6" name="object 26"/>
          <p:cNvSpPr/>
          <p:nvPr/>
        </p:nvSpPr>
        <p:spPr>
          <a:xfrm>
            <a:off x="6686550" y="2356408"/>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27" name="object 27"/>
          <p:cNvSpPr/>
          <p:nvPr/>
        </p:nvSpPr>
        <p:spPr>
          <a:xfrm>
            <a:off x="42862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8" name="object 28"/>
          <p:cNvSpPr/>
          <p:nvPr/>
        </p:nvSpPr>
        <p:spPr>
          <a:xfrm>
            <a:off x="50863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9" name="object 29"/>
          <p:cNvSpPr/>
          <p:nvPr/>
        </p:nvSpPr>
        <p:spPr>
          <a:xfrm>
            <a:off x="58864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0" name="object 30"/>
          <p:cNvSpPr/>
          <p:nvPr/>
        </p:nvSpPr>
        <p:spPr>
          <a:xfrm>
            <a:off x="6686550" y="269199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1" name="object 31"/>
          <p:cNvSpPr/>
          <p:nvPr/>
        </p:nvSpPr>
        <p:spPr>
          <a:xfrm>
            <a:off x="42862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2" name="object 32"/>
          <p:cNvSpPr/>
          <p:nvPr/>
        </p:nvSpPr>
        <p:spPr>
          <a:xfrm>
            <a:off x="50863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3" name="object 33"/>
          <p:cNvSpPr/>
          <p:nvPr/>
        </p:nvSpPr>
        <p:spPr>
          <a:xfrm>
            <a:off x="58864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4" name="object 34"/>
          <p:cNvSpPr/>
          <p:nvPr/>
        </p:nvSpPr>
        <p:spPr>
          <a:xfrm>
            <a:off x="6686550" y="3027578"/>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5" name="object 35"/>
          <p:cNvSpPr/>
          <p:nvPr/>
        </p:nvSpPr>
        <p:spPr>
          <a:xfrm>
            <a:off x="42862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6" name="object 36"/>
          <p:cNvSpPr/>
          <p:nvPr/>
        </p:nvSpPr>
        <p:spPr>
          <a:xfrm>
            <a:off x="50863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7" name="object 37"/>
          <p:cNvSpPr/>
          <p:nvPr/>
        </p:nvSpPr>
        <p:spPr>
          <a:xfrm>
            <a:off x="58864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8" name="object 38"/>
          <p:cNvSpPr/>
          <p:nvPr/>
        </p:nvSpPr>
        <p:spPr>
          <a:xfrm>
            <a:off x="6686550" y="336316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9" name="object 39"/>
          <p:cNvSpPr/>
          <p:nvPr/>
        </p:nvSpPr>
        <p:spPr>
          <a:xfrm>
            <a:off x="42862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0" name="object 40"/>
          <p:cNvSpPr/>
          <p:nvPr/>
        </p:nvSpPr>
        <p:spPr>
          <a:xfrm>
            <a:off x="50863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1" name="object 41"/>
          <p:cNvSpPr/>
          <p:nvPr/>
        </p:nvSpPr>
        <p:spPr>
          <a:xfrm>
            <a:off x="58864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2" name="object 42"/>
          <p:cNvSpPr/>
          <p:nvPr/>
        </p:nvSpPr>
        <p:spPr>
          <a:xfrm>
            <a:off x="6686550" y="3698747"/>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43" name="object 43"/>
          <p:cNvSpPr/>
          <p:nvPr/>
        </p:nvSpPr>
        <p:spPr>
          <a:xfrm>
            <a:off x="42862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4" name="object 44"/>
          <p:cNvSpPr/>
          <p:nvPr/>
        </p:nvSpPr>
        <p:spPr>
          <a:xfrm>
            <a:off x="50863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5" name="object 45"/>
          <p:cNvSpPr/>
          <p:nvPr/>
        </p:nvSpPr>
        <p:spPr>
          <a:xfrm>
            <a:off x="58864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6" name="object 46"/>
          <p:cNvSpPr/>
          <p:nvPr/>
        </p:nvSpPr>
        <p:spPr>
          <a:xfrm>
            <a:off x="6686550" y="4034332"/>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47" name="object 47"/>
          <p:cNvSpPr/>
          <p:nvPr/>
        </p:nvSpPr>
        <p:spPr>
          <a:xfrm>
            <a:off x="42862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8" name="object 48"/>
          <p:cNvSpPr/>
          <p:nvPr/>
        </p:nvSpPr>
        <p:spPr>
          <a:xfrm>
            <a:off x="50863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9" name="object 49"/>
          <p:cNvSpPr/>
          <p:nvPr/>
        </p:nvSpPr>
        <p:spPr>
          <a:xfrm>
            <a:off x="58864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0" name="object 50"/>
          <p:cNvSpPr/>
          <p:nvPr/>
        </p:nvSpPr>
        <p:spPr>
          <a:xfrm>
            <a:off x="6686550" y="4369917"/>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51" name="object 51"/>
          <p:cNvSpPr/>
          <p:nvPr/>
        </p:nvSpPr>
        <p:spPr>
          <a:xfrm>
            <a:off x="42862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2" name="object 52"/>
          <p:cNvSpPr/>
          <p:nvPr/>
        </p:nvSpPr>
        <p:spPr>
          <a:xfrm>
            <a:off x="50863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3" name="object 53"/>
          <p:cNvSpPr/>
          <p:nvPr/>
        </p:nvSpPr>
        <p:spPr>
          <a:xfrm>
            <a:off x="58864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4" name="object 54"/>
          <p:cNvSpPr/>
          <p:nvPr/>
        </p:nvSpPr>
        <p:spPr>
          <a:xfrm>
            <a:off x="6686550" y="4705502"/>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55" name="object 55"/>
          <p:cNvSpPr txBox="1"/>
          <p:nvPr/>
        </p:nvSpPr>
        <p:spPr>
          <a:xfrm>
            <a:off x="4324350" y="333171"/>
            <a:ext cx="1772920" cy="238760"/>
          </a:xfrm>
          <a:prstGeom prst="rect">
            <a:avLst/>
          </a:prstGeom>
        </p:spPr>
        <p:txBody>
          <a:bodyPr vert="horz" wrap="square" lIns="0" tIns="12700" rIns="0" bIns="0" rtlCol="0">
            <a:spAutoFit/>
          </a:bodyPr>
          <a:lstStyle/>
          <a:p>
            <a:pPr marL="12700">
              <a:lnSpc>
                <a:spcPct val="100000"/>
              </a:lnSpc>
              <a:spcBef>
                <a:spcPts val="100"/>
              </a:spcBef>
            </a:pPr>
            <a:r>
              <a:rPr sz="1400" b="1" spc="-65" dirty="0">
                <a:solidFill>
                  <a:srgbClr val="231F20"/>
                </a:solidFill>
                <a:latin typeface="Times New Roman"/>
                <a:cs typeface="Times New Roman"/>
              </a:rPr>
              <a:t>To </a:t>
            </a:r>
            <a:r>
              <a:rPr sz="1400" b="1" spc="-45" dirty="0">
                <a:solidFill>
                  <a:srgbClr val="231F20"/>
                </a:solidFill>
                <a:latin typeface="Times New Roman"/>
                <a:cs typeface="Times New Roman"/>
              </a:rPr>
              <a:t>Do’s </a:t>
            </a:r>
            <a:r>
              <a:rPr sz="1400" b="1" spc="85" dirty="0">
                <a:solidFill>
                  <a:srgbClr val="231F20"/>
                </a:solidFill>
                <a:latin typeface="Times New Roman"/>
                <a:cs typeface="Times New Roman"/>
              </a:rPr>
              <a:t>/ </a:t>
            </a:r>
            <a:r>
              <a:rPr sz="1400" b="1" spc="-55" dirty="0">
                <a:solidFill>
                  <a:srgbClr val="231F20"/>
                </a:solidFill>
                <a:latin typeface="Times New Roman"/>
                <a:cs typeface="Times New Roman"/>
              </a:rPr>
              <a:t>Tasks </a:t>
            </a:r>
            <a:r>
              <a:rPr sz="1400" b="1" spc="85" dirty="0">
                <a:solidFill>
                  <a:srgbClr val="231F20"/>
                </a:solidFill>
                <a:latin typeface="Times New Roman"/>
                <a:cs typeface="Times New Roman"/>
              </a:rPr>
              <a:t>/</a:t>
            </a:r>
            <a:r>
              <a:rPr sz="1400" b="1" spc="90" dirty="0">
                <a:solidFill>
                  <a:srgbClr val="231F20"/>
                </a:solidFill>
                <a:latin typeface="Times New Roman"/>
                <a:cs typeface="Times New Roman"/>
              </a:rPr>
              <a:t> </a:t>
            </a:r>
            <a:r>
              <a:rPr sz="1400" b="1" spc="-30" dirty="0">
                <a:solidFill>
                  <a:srgbClr val="231F20"/>
                </a:solidFill>
                <a:latin typeface="Times New Roman"/>
                <a:cs typeface="Times New Roman"/>
              </a:rPr>
              <a:t>Notes:</a:t>
            </a:r>
            <a:endParaRPr sz="1400" dirty="0">
              <a:latin typeface="Times New Roman"/>
              <a:cs typeface="Times New Roman"/>
            </a:endParaRPr>
          </a:p>
        </p:txBody>
      </p:sp>
      <p:sp>
        <p:nvSpPr>
          <p:cNvPr id="56" name="object 5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57" name="object 5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Tree>
    <p:extLst>
      <p:ext uri="{BB962C8B-B14F-4D97-AF65-F5344CB8AC3E}">
        <p14:creationId xmlns:p14="http://schemas.microsoft.com/office/powerpoint/2010/main" val="26812420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950962" y="1131332"/>
            <a:ext cx="1938788" cy="45719"/>
          </a:xfrm>
          <a:custGeom>
            <a:avLst/>
            <a:gdLst/>
            <a:ahLst/>
            <a:cxnLst/>
            <a:rect l="l" t="t" r="r" b="b"/>
            <a:pathLst>
              <a:path w="1820545">
                <a:moveTo>
                  <a:pt x="0" y="0"/>
                </a:moveTo>
                <a:lnTo>
                  <a:pt x="1820176" y="0"/>
                </a:lnTo>
              </a:path>
            </a:pathLst>
          </a:custGeom>
          <a:ln w="12700">
            <a:solidFill>
              <a:srgbClr val="231F20"/>
            </a:solidFill>
          </a:ln>
        </p:spPr>
        <p:txBody>
          <a:bodyPr wrap="square" lIns="0" tIns="0" rIns="0" bIns="0" rtlCol="0"/>
          <a:lstStyle/>
          <a:p>
            <a:endParaRPr dirty="0"/>
          </a:p>
        </p:txBody>
      </p:sp>
      <p:sp>
        <p:nvSpPr>
          <p:cNvPr id="5" name="object 5"/>
          <p:cNvSpPr/>
          <p:nvPr/>
        </p:nvSpPr>
        <p:spPr>
          <a:xfrm>
            <a:off x="0" y="-194102"/>
            <a:ext cx="3886200" cy="5029200"/>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chemeClr val="bg2">
              <a:alpha val="0"/>
            </a:schemeClr>
          </a:solidFill>
        </p:spPr>
        <p:txBody>
          <a:bodyPr wrap="square" lIns="0" tIns="0" rIns="0" bIns="0" rtlCol="0"/>
          <a:lstStyle/>
          <a:p>
            <a:endParaRPr dirty="0"/>
          </a:p>
        </p:txBody>
      </p:sp>
      <p:sp>
        <p:nvSpPr>
          <p:cNvPr id="6" name="object 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998"/>
            </a:srgbClr>
          </a:solidFill>
        </p:spPr>
        <p:txBody>
          <a:bodyPr wrap="square" lIns="0" tIns="0" rIns="0" bIns="0" rtlCol="0"/>
          <a:lstStyle/>
          <a:p>
            <a:endParaRPr dirty="0"/>
          </a:p>
        </p:txBody>
      </p:sp>
      <p:sp>
        <p:nvSpPr>
          <p:cNvPr id="7" name="object 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43998"/>
            </a:srgbClr>
          </a:solidFill>
        </p:spPr>
        <p:txBody>
          <a:bodyPr wrap="square" lIns="0" tIns="0" rIns="0" bIns="0" rtlCol="0"/>
          <a:lstStyle/>
          <a:p>
            <a:endParaRPr dirty="0"/>
          </a:p>
        </p:txBody>
      </p:sp>
      <p:sp>
        <p:nvSpPr>
          <p:cNvPr id="9" name="TextBox 8"/>
          <p:cNvSpPr txBox="1"/>
          <p:nvPr/>
        </p:nvSpPr>
        <p:spPr>
          <a:xfrm>
            <a:off x="4777356" y="1905000"/>
            <a:ext cx="2286000" cy="830997"/>
          </a:xfrm>
          <a:prstGeom prst="rect">
            <a:avLst/>
          </a:prstGeom>
          <a:noFill/>
        </p:spPr>
        <p:txBody>
          <a:bodyPr wrap="square" rtlCol="0">
            <a:spAutoFit/>
          </a:bodyPr>
          <a:lstStyle/>
          <a:p>
            <a:pPr algn="ctr"/>
            <a:r>
              <a:rPr lang="en-US" sz="2400" dirty="0" smtClean="0">
                <a:latin typeface="Garamond" panose="02020404030301010803" pitchFamily="18" charset="0"/>
              </a:rPr>
              <a:t>Case </a:t>
            </a:r>
            <a:r>
              <a:rPr lang="en-US" sz="2400" dirty="0" smtClean="0">
                <a:latin typeface="Garamond" panose="02020404030301010803" pitchFamily="18" charset="0"/>
              </a:rPr>
              <a:t>Coordinator</a:t>
            </a:r>
            <a:r>
              <a:rPr lang="en-US" sz="2400" dirty="0" smtClean="0">
                <a:latin typeface="Garamond" panose="02020404030301010803" pitchFamily="18" charset="0"/>
              </a:rPr>
              <a:t> </a:t>
            </a:r>
            <a:r>
              <a:rPr lang="en-US" sz="2400" dirty="0" smtClean="0">
                <a:latin typeface="Garamond" panose="02020404030301010803" pitchFamily="18" charset="0"/>
              </a:rPr>
              <a:t>Meetings</a:t>
            </a:r>
            <a:endParaRPr lang="en-US" sz="2000" dirty="0">
              <a:latin typeface="Garamond" panose="02020404030301010803" pitchFamily="18" charset="0"/>
            </a:endParaRPr>
          </a:p>
        </p:txBody>
      </p:sp>
      <p:sp>
        <p:nvSpPr>
          <p:cNvPr id="10" name="TextBox 9"/>
          <p:cNvSpPr txBox="1"/>
          <p:nvPr/>
        </p:nvSpPr>
        <p:spPr>
          <a:xfrm>
            <a:off x="4648200" y="762000"/>
            <a:ext cx="2514600" cy="461665"/>
          </a:xfrm>
          <a:prstGeom prst="rect">
            <a:avLst/>
          </a:prstGeom>
          <a:noFill/>
        </p:spPr>
        <p:txBody>
          <a:bodyPr wrap="square" rtlCol="0">
            <a:spAutoFit/>
          </a:bodyPr>
          <a:lstStyle/>
          <a:p>
            <a:pPr algn="ctr"/>
            <a:r>
              <a:rPr lang="en-US" sz="2400" dirty="0" smtClean="0">
                <a:latin typeface="Garamond" panose="02020404030301010803" pitchFamily="18" charset="0"/>
              </a:rPr>
              <a:t>Phase </a:t>
            </a:r>
            <a:r>
              <a:rPr lang="en-US" sz="2400" dirty="0">
                <a:latin typeface="Garamond" panose="02020404030301010803" pitchFamily="18" charset="0"/>
              </a:rPr>
              <a:t>3</a:t>
            </a:r>
            <a:r>
              <a:rPr lang="en-US" sz="2400" dirty="0" smtClean="0">
                <a:latin typeface="Garamond" panose="02020404030301010803" pitchFamily="18" charset="0"/>
              </a:rPr>
              <a:t>: Growth</a:t>
            </a:r>
            <a:endParaRPr lang="en-US" sz="2400" dirty="0">
              <a:latin typeface="Garamond" panose="02020404030301010803" pitchFamily="18" charset="0"/>
            </a:endParaRPr>
          </a:p>
        </p:txBody>
      </p:sp>
      <p:sp>
        <p:nvSpPr>
          <p:cNvPr id="11" name="TextBox 10"/>
          <p:cNvSpPr txBox="1"/>
          <p:nvPr/>
        </p:nvSpPr>
        <p:spPr>
          <a:xfrm>
            <a:off x="785244" y="1223665"/>
            <a:ext cx="2209800" cy="2308324"/>
          </a:xfrm>
          <a:prstGeom prst="rect">
            <a:avLst/>
          </a:prstGeom>
          <a:noFill/>
        </p:spPr>
        <p:txBody>
          <a:bodyPr wrap="square" rtlCol="0">
            <a:spAutoFit/>
          </a:bodyPr>
          <a:lstStyle/>
          <a:p>
            <a:r>
              <a:rPr lang="en-US" sz="2000" dirty="0" smtClean="0">
                <a:latin typeface="Garamond" panose="02020404030301010803" pitchFamily="18" charset="0"/>
              </a:rPr>
              <a:t>“Growth is often uncomfortable, messy, and full of feelings you weren’t expecting, but it is necessary.”</a:t>
            </a:r>
          </a:p>
          <a:p>
            <a:endParaRPr lang="en-US" sz="1200" dirty="0">
              <a:latin typeface="Garamond" panose="02020404030301010803" pitchFamily="18" charset="0"/>
            </a:endParaRPr>
          </a:p>
          <a:p>
            <a:r>
              <a:rPr lang="en-US" sz="1200" dirty="0" smtClean="0">
                <a:latin typeface="Garamond" panose="02020404030301010803" pitchFamily="18" charset="0"/>
              </a:rPr>
              <a:t>- Unknown </a:t>
            </a:r>
            <a:endParaRPr lang="en-US" sz="1200" dirty="0">
              <a:latin typeface="Garamond" panose="02020404030301010803" pitchFamily="18" charset="0"/>
            </a:endParaRPr>
          </a:p>
        </p:txBody>
      </p:sp>
    </p:spTree>
    <p:extLst>
      <p:ext uri="{BB962C8B-B14F-4D97-AF65-F5344CB8AC3E}">
        <p14:creationId xmlns:p14="http://schemas.microsoft.com/office/powerpoint/2010/main" val="28089165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328618426"/>
              </p:ext>
            </p:extLst>
          </p:nvPr>
        </p:nvGraphicFramePr>
        <p:xfrm>
          <a:off x="342900" y="342900"/>
          <a:ext cx="3200400" cy="4380703"/>
        </p:xfrm>
        <a:graphic>
          <a:graphicData uri="http://schemas.openxmlformats.org/drawingml/2006/table">
            <a:tbl>
              <a:tblPr firstRow="1" bandRow="1">
                <a:tableStyleId>{2D5ABB26-0587-4C30-8999-92F81FD0307C}</a:tableStyleId>
              </a:tblPr>
              <a:tblGrid>
                <a:gridCol w="800100">
                  <a:extLst>
                    <a:ext uri="{9D8B030D-6E8A-4147-A177-3AD203B41FA5}">
                      <a16:colId xmlns:a16="http://schemas.microsoft.com/office/drawing/2014/main" val="20000"/>
                    </a:ext>
                  </a:extLst>
                </a:gridCol>
                <a:gridCol w="80010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800100">
                  <a:extLst>
                    <a:ext uri="{9D8B030D-6E8A-4147-A177-3AD203B41FA5}">
                      <a16:colId xmlns:a16="http://schemas.microsoft.com/office/drawing/2014/main" val="20003"/>
                    </a:ext>
                  </a:extLst>
                </a:gridCol>
              </a:tblGrid>
              <a:tr h="342900">
                <a:tc>
                  <a:txBody>
                    <a:bodyPr/>
                    <a:lstStyle/>
                    <a:p>
                      <a:pPr algn="ctr">
                        <a:lnSpc>
                          <a:spcPct val="100000"/>
                        </a:lnSpc>
                        <a:spcBef>
                          <a:spcPts val="715"/>
                        </a:spcBef>
                      </a:pPr>
                      <a:r>
                        <a:rPr sz="1000" b="1" spc="-65" dirty="0">
                          <a:solidFill>
                            <a:srgbClr val="231F20"/>
                          </a:solidFill>
                          <a:latin typeface="Book Antiqua"/>
                          <a:cs typeface="Book Antiqua"/>
                        </a:rPr>
                        <a:t>Date</a:t>
                      </a:r>
                      <a:endParaRPr sz="1000" dirty="0">
                        <a:latin typeface="Book Antiqua"/>
                        <a:cs typeface="Book Antiqua"/>
                      </a:endParaRPr>
                    </a:p>
                  </a:txBody>
                  <a:tcPr marL="0" marR="0" marT="9080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147320" marR="102235" indent="-37465">
                        <a:lnSpc>
                          <a:spcPts val="1100"/>
                        </a:lnSpc>
                        <a:spcBef>
                          <a:spcPts val="285"/>
                        </a:spcBef>
                      </a:pPr>
                      <a:r>
                        <a:rPr sz="1000" b="1" spc="-90" dirty="0">
                          <a:solidFill>
                            <a:srgbClr val="231F20"/>
                          </a:solidFill>
                          <a:latin typeface="Book Antiqua"/>
                          <a:cs typeface="Book Antiqua"/>
                        </a:rPr>
                        <a:t>Days </a:t>
                      </a:r>
                      <a:r>
                        <a:rPr lang="en-US" sz="1000" b="1" spc="-90" dirty="0" smtClean="0">
                          <a:solidFill>
                            <a:srgbClr val="231F20"/>
                          </a:solidFill>
                          <a:latin typeface="Book Antiqua"/>
                          <a:cs typeface="Book Antiqua"/>
                        </a:rPr>
                        <a:t> </a:t>
                      </a:r>
                      <a:r>
                        <a:rPr sz="1000" b="1" spc="-85" dirty="0" smtClean="0">
                          <a:solidFill>
                            <a:srgbClr val="231F20"/>
                          </a:solidFill>
                          <a:latin typeface="Book Antiqua"/>
                          <a:cs typeface="Book Antiqua"/>
                        </a:rPr>
                        <a:t>Sober</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200660" marR="149860" indent="-44450">
                        <a:lnSpc>
                          <a:spcPts val="1100"/>
                        </a:lnSpc>
                        <a:spcBef>
                          <a:spcPts val="285"/>
                        </a:spcBef>
                      </a:pPr>
                      <a:r>
                        <a:rPr lang="en-US" sz="1000" b="1" spc="-70" dirty="0" smtClean="0">
                          <a:solidFill>
                            <a:srgbClr val="231F20"/>
                          </a:solidFill>
                          <a:latin typeface="Book Antiqua"/>
                          <a:cs typeface="Book Antiqua"/>
                        </a:rPr>
                        <a:t>Incentive </a:t>
                      </a:r>
                    </a:p>
                    <a:p>
                      <a:pPr marL="200660" marR="149860" indent="-44450">
                        <a:lnSpc>
                          <a:spcPts val="1100"/>
                        </a:lnSpc>
                        <a:spcBef>
                          <a:spcPts val="285"/>
                        </a:spcBef>
                      </a:pPr>
                      <a:r>
                        <a:rPr lang="en-US" sz="1000" b="1" spc="-70" dirty="0" smtClean="0">
                          <a:solidFill>
                            <a:srgbClr val="231F20"/>
                          </a:solidFill>
                          <a:latin typeface="Book Antiqua"/>
                          <a:cs typeface="Book Antiqua"/>
                        </a:rPr>
                        <a:t>Earned</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109855" marR="102235" indent="167640">
                        <a:lnSpc>
                          <a:spcPts val="1100"/>
                        </a:lnSpc>
                        <a:spcBef>
                          <a:spcPts val="285"/>
                        </a:spcBef>
                      </a:pPr>
                      <a:r>
                        <a:rPr sz="1000" b="1" spc="-65" dirty="0">
                          <a:solidFill>
                            <a:srgbClr val="231F20"/>
                          </a:solidFill>
                          <a:latin typeface="Book Antiqua"/>
                          <a:cs typeface="Book Antiqua"/>
                        </a:rPr>
                        <a:t>Next  </a:t>
                      </a:r>
                      <a:r>
                        <a:rPr sz="1000" b="1" spc="-50" dirty="0">
                          <a:solidFill>
                            <a:srgbClr val="231F20"/>
                          </a:solidFill>
                          <a:latin typeface="Book Antiqua"/>
                          <a:cs typeface="Book Antiqua"/>
                        </a:rPr>
                        <a:t>Court</a:t>
                      </a:r>
                      <a:r>
                        <a:rPr sz="1000" b="1" spc="-55" dirty="0">
                          <a:solidFill>
                            <a:srgbClr val="231F20"/>
                          </a:solidFill>
                          <a:latin typeface="Book Antiqua"/>
                          <a:cs typeface="Book Antiqua"/>
                        </a:rPr>
                        <a:t> </a:t>
                      </a:r>
                      <a:r>
                        <a:rPr sz="1000" b="1" spc="-65" dirty="0">
                          <a:solidFill>
                            <a:srgbClr val="231F20"/>
                          </a:solidFill>
                          <a:latin typeface="Book Antiqua"/>
                          <a:cs typeface="Book Antiqua"/>
                        </a:rPr>
                        <a:t>Date</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3"/>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5"/>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6"/>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7"/>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8"/>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9"/>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0"/>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1"/>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2"/>
                  </a:ext>
                </a:extLst>
              </a:tr>
            </a:tbl>
          </a:graphicData>
        </a:graphic>
      </p:graphicFrame>
      <p:sp>
        <p:nvSpPr>
          <p:cNvPr id="3" name="object 3"/>
          <p:cNvSpPr/>
          <p:nvPr/>
        </p:nvSpPr>
        <p:spPr>
          <a:xfrm>
            <a:off x="42862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 name="object 4"/>
          <p:cNvSpPr/>
          <p:nvPr/>
        </p:nvSpPr>
        <p:spPr>
          <a:xfrm>
            <a:off x="50863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 name="object 5"/>
          <p:cNvSpPr/>
          <p:nvPr/>
        </p:nvSpPr>
        <p:spPr>
          <a:xfrm>
            <a:off x="58864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6" name="object 6"/>
          <p:cNvSpPr/>
          <p:nvPr/>
        </p:nvSpPr>
        <p:spPr>
          <a:xfrm>
            <a:off x="6686550" y="678484"/>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7" name="object 7"/>
          <p:cNvSpPr/>
          <p:nvPr/>
        </p:nvSpPr>
        <p:spPr>
          <a:xfrm>
            <a:off x="42862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8" name="object 8"/>
          <p:cNvSpPr/>
          <p:nvPr/>
        </p:nvSpPr>
        <p:spPr>
          <a:xfrm>
            <a:off x="50863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9" name="object 9"/>
          <p:cNvSpPr/>
          <p:nvPr/>
        </p:nvSpPr>
        <p:spPr>
          <a:xfrm>
            <a:off x="58864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0" name="object 10"/>
          <p:cNvSpPr/>
          <p:nvPr/>
        </p:nvSpPr>
        <p:spPr>
          <a:xfrm>
            <a:off x="6686550" y="1014069"/>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1" name="object 11"/>
          <p:cNvSpPr/>
          <p:nvPr/>
        </p:nvSpPr>
        <p:spPr>
          <a:xfrm>
            <a:off x="42862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2" name="object 12"/>
          <p:cNvSpPr/>
          <p:nvPr/>
        </p:nvSpPr>
        <p:spPr>
          <a:xfrm>
            <a:off x="50863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3" name="object 13"/>
          <p:cNvSpPr/>
          <p:nvPr/>
        </p:nvSpPr>
        <p:spPr>
          <a:xfrm>
            <a:off x="58864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4" name="object 14"/>
          <p:cNvSpPr/>
          <p:nvPr/>
        </p:nvSpPr>
        <p:spPr>
          <a:xfrm>
            <a:off x="6686550" y="1349654"/>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5" name="object 15"/>
          <p:cNvSpPr/>
          <p:nvPr/>
        </p:nvSpPr>
        <p:spPr>
          <a:xfrm>
            <a:off x="42862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6" name="object 16"/>
          <p:cNvSpPr/>
          <p:nvPr/>
        </p:nvSpPr>
        <p:spPr>
          <a:xfrm>
            <a:off x="50863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7" name="object 17"/>
          <p:cNvSpPr/>
          <p:nvPr/>
        </p:nvSpPr>
        <p:spPr>
          <a:xfrm>
            <a:off x="58864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8" name="object 18"/>
          <p:cNvSpPr/>
          <p:nvPr/>
        </p:nvSpPr>
        <p:spPr>
          <a:xfrm>
            <a:off x="6686550" y="1685239"/>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9" name="object 19"/>
          <p:cNvSpPr/>
          <p:nvPr/>
        </p:nvSpPr>
        <p:spPr>
          <a:xfrm>
            <a:off x="42862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0" name="object 20"/>
          <p:cNvSpPr/>
          <p:nvPr/>
        </p:nvSpPr>
        <p:spPr>
          <a:xfrm>
            <a:off x="50863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1" name="object 21"/>
          <p:cNvSpPr/>
          <p:nvPr/>
        </p:nvSpPr>
        <p:spPr>
          <a:xfrm>
            <a:off x="58864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2" name="object 22"/>
          <p:cNvSpPr/>
          <p:nvPr/>
        </p:nvSpPr>
        <p:spPr>
          <a:xfrm>
            <a:off x="6686550" y="202082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23" name="object 23"/>
          <p:cNvSpPr/>
          <p:nvPr/>
        </p:nvSpPr>
        <p:spPr>
          <a:xfrm>
            <a:off x="42862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4" name="object 24"/>
          <p:cNvSpPr/>
          <p:nvPr/>
        </p:nvSpPr>
        <p:spPr>
          <a:xfrm>
            <a:off x="50863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5" name="object 25"/>
          <p:cNvSpPr/>
          <p:nvPr/>
        </p:nvSpPr>
        <p:spPr>
          <a:xfrm>
            <a:off x="58864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6" name="object 26"/>
          <p:cNvSpPr/>
          <p:nvPr/>
        </p:nvSpPr>
        <p:spPr>
          <a:xfrm>
            <a:off x="6686550" y="2356408"/>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27" name="object 27"/>
          <p:cNvSpPr/>
          <p:nvPr/>
        </p:nvSpPr>
        <p:spPr>
          <a:xfrm>
            <a:off x="42862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8" name="object 28"/>
          <p:cNvSpPr/>
          <p:nvPr/>
        </p:nvSpPr>
        <p:spPr>
          <a:xfrm>
            <a:off x="50863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9" name="object 29"/>
          <p:cNvSpPr/>
          <p:nvPr/>
        </p:nvSpPr>
        <p:spPr>
          <a:xfrm>
            <a:off x="58864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0" name="object 30"/>
          <p:cNvSpPr/>
          <p:nvPr/>
        </p:nvSpPr>
        <p:spPr>
          <a:xfrm>
            <a:off x="6686550" y="269199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1" name="object 31"/>
          <p:cNvSpPr/>
          <p:nvPr/>
        </p:nvSpPr>
        <p:spPr>
          <a:xfrm>
            <a:off x="42862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2" name="object 32"/>
          <p:cNvSpPr/>
          <p:nvPr/>
        </p:nvSpPr>
        <p:spPr>
          <a:xfrm>
            <a:off x="50863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3" name="object 33"/>
          <p:cNvSpPr/>
          <p:nvPr/>
        </p:nvSpPr>
        <p:spPr>
          <a:xfrm>
            <a:off x="58864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4" name="object 34"/>
          <p:cNvSpPr/>
          <p:nvPr/>
        </p:nvSpPr>
        <p:spPr>
          <a:xfrm>
            <a:off x="6686550" y="3027578"/>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5" name="object 35"/>
          <p:cNvSpPr/>
          <p:nvPr/>
        </p:nvSpPr>
        <p:spPr>
          <a:xfrm>
            <a:off x="42862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6" name="object 36"/>
          <p:cNvSpPr/>
          <p:nvPr/>
        </p:nvSpPr>
        <p:spPr>
          <a:xfrm>
            <a:off x="50863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7" name="object 37"/>
          <p:cNvSpPr/>
          <p:nvPr/>
        </p:nvSpPr>
        <p:spPr>
          <a:xfrm>
            <a:off x="58864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8" name="object 38"/>
          <p:cNvSpPr/>
          <p:nvPr/>
        </p:nvSpPr>
        <p:spPr>
          <a:xfrm>
            <a:off x="6686550" y="336316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9" name="object 39"/>
          <p:cNvSpPr/>
          <p:nvPr/>
        </p:nvSpPr>
        <p:spPr>
          <a:xfrm>
            <a:off x="42862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0" name="object 40"/>
          <p:cNvSpPr/>
          <p:nvPr/>
        </p:nvSpPr>
        <p:spPr>
          <a:xfrm>
            <a:off x="50863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1" name="object 41"/>
          <p:cNvSpPr/>
          <p:nvPr/>
        </p:nvSpPr>
        <p:spPr>
          <a:xfrm>
            <a:off x="58864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2" name="object 42"/>
          <p:cNvSpPr/>
          <p:nvPr/>
        </p:nvSpPr>
        <p:spPr>
          <a:xfrm>
            <a:off x="6686550" y="3698747"/>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43" name="object 43"/>
          <p:cNvSpPr/>
          <p:nvPr/>
        </p:nvSpPr>
        <p:spPr>
          <a:xfrm>
            <a:off x="42862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4" name="object 44"/>
          <p:cNvSpPr/>
          <p:nvPr/>
        </p:nvSpPr>
        <p:spPr>
          <a:xfrm>
            <a:off x="50863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5" name="object 45"/>
          <p:cNvSpPr/>
          <p:nvPr/>
        </p:nvSpPr>
        <p:spPr>
          <a:xfrm>
            <a:off x="58864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6" name="object 46"/>
          <p:cNvSpPr/>
          <p:nvPr/>
        </p:nvSpPr>
        <p:spPr>
          <a:xfrm>
            <a:off x="6686550" y="4034332"/>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47" name="object 47"/>
          <p:cNvSpPr/>
          <p:nvPr/>
        </p:nvSpPr>
        <p:spPr>
          <a:xfrm>
            <a:off x="42862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8" name="object 48"/>
          <p:cNvSpPr/>
          <p:nvPr/>
        </p:nvSpPr>
        <p:spPr>
          <a:xfrm>
            <a:off x="50863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9" name="object 49"/>
          <p:cNvSpPr/>
          <p:nvPr/>
        </p:nvSpPr>
        <p:spPr>
          <a:xfrm>
            <a:off x="58864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0" name="object 50"/>
          <p:cNvSpPr/>
          <p:nvPr/>
        </p:nvSpPr>
        <p:spPr>
          <a:xfrm>
            <a:off x="6686550" y="4369917"/>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51" name="object 51"/>
          <p:cNvSpPr/>
          <p:nvPr/>
        </p:nvSpPr>
        <p:spPr>
          <a:xfrm>
            <a:off x="42862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2" name="object 52"/>
          <p:cNvSpPr/>
          <p:nvPr/>
        </p:nvSpPr>
        <p:spPr>
          <a:xfrm>
            <a:off x="50863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3" name="object 53"/>
          <p:cNvSpPr/>
          <p:nvPr/>
        </p:nvSpPr>
        <p:spPr>
          <a:xfrm>
            <a:off x="58864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4" name="object 54"/>
          <p:cNvSpPr/>
          <p:nvPr/>
        </p:nvSpPr>
        <p:spPr>
          <a:xfrm>
            <a:off x="6686550" y="4705502"/>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55" name="object 55"/>
          <p:cNvSpPr txBox="1"/>
          <p:nvPr/>
        </p:nvSpPr>
        <p:spPr>
          <a:xfrm>
            <a:off x="4324350" y="333171"/>
            <a:ext cx="1772920" cy="238760"/>
          </a:xfrm>
          <a:prstGeom prst="rect">
            <a:avLst/>
          </a:prstGeom>
        </p:spPr>
        <p:txBody>
          <a:bodyPr vert="horz" wrap="square" lIns="0" tIns="12700" rIns="0" bIns="0" rtlCol="0">
            <a:spAutoFit/>
          </a:bodyPr>
          <a:lstStyle/>
          <a:p>
            <a:pPr marL="12700">
              <a:lnSpc>
                <a:spcPct val="100000"/>
              </a:lnSpc>
              <a:spcBef>
                <a:spcPts val="100"/>
              </a:spcBef>
            </a:pPr>
            <a:r>
              <a:rPr sz="1400" b="1" spc="-65" dirty="0">
                <a:solidFill>
                  <a:srgbClr val="231F20"/>
                </a:solidFill>
                <a:latin typeface="Times New Roman"/>
                <a:cs typeface="Times New Roman"/>
              </a:rPr>
              <a:t>To </a:t>
            </a:r>
            <a:r>
              <a:rPr sz="1400" b="1" spc="-45" dirty="0">
                <a:solidFill>
                  <a:srgbClr val="231F20"/>
                </a:solidFill>
                <a:latin typeface="Times New Roman"/>
                <a:cs typeface="Times New Roman"/>
              </a:rPr>
              <a:t>Do’s </a:t>
            </a:r>
            <a:r>
              <a:rPr sz="1400" b="1" spc="85" dirty="0">
                <a:solidFill>
                  <a:srgbClr val="231F20"/>
                </a:solidFill>
                <a:latin typeface="Times New Roman"/>
                <a:cs typeface="Times New Roman"/>
              </a:rPr>
              <a:t>/ </a:t>
            </a:r>
            <a:r>
              <a:rPr sz="1400" b="1" spc="-55" dirty="0">
                <a:solidFill>
                  <a:srgbClr val="231F20"/>
                </a:solidFill>
                <a:latin typeface="Times New Roman"/>
                <a:cs typeface="Times New Roman"/>
              </a:rPr>
              <a:t>Tasks </a:t>
            </a:r>
            <a:r>
              <a:rPr sz="1400" b="1" spc="85" dirty="0">
                <a:solidFill>
                  <a:srgbClr val="231F20"/>
                </a:solidFill>
                <a:latin typeface="Times New Roman"/>
                <a:cs typeface="Times New Roman"/>
              </a:rPr>
              <a:t>/</a:t>
            </a:r>
            <a:r>
              <a:rPr sz="1400" b="1" spc="90" dirty="0">
                <a:solidFill>
                  <a:srgbClr val="231F20"/>
                </a:solidFill>
                <a:latin typeface="Times New Roman"/>
                <a:cs typeface="Times New Roman"/>
              </a:rPr>
              <a:t> </a:t>
            </a:r>
            <a:r>
              <a:rPr sz="1400" b="1" spc="-30" dirty="0">
                <a:solidFill>
                  <a:srgbClr val="231F20"/>
                </a:solidFill>
                <a:latin typeface="Times New Roman"/>
                <a:cs typeface="Times New Roman"/>
              </a:rPr>
              <a:t>Notes:</a:t>
            </a:r>
            <a:endParaRPr sz="1400" dirty="0">
              <a:latin typeface="Times New Roman"/>
              <a:cs typeface="Times New Roman"/>
            </a:endParaRPr>
          </a:p>
        </p:txBody>
      </p:sp>
      <p:sp>
        <p:nvSpPr>
          <p:cNvPr id="56" name="object 5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57" name="object 5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Tree>
    <p:extLst>
      <p:ext uri="{BB962C8B-B14F-4D97-AF65-F5344CB8AC3E}">
        <p14:creationId xmlns:p14="http://schemas.microsoft.com/office/powerpoint/2010/main" val="37274720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177644386"/>
              </p:ext>
            </p:extLst>
          </p:nvPr>
        </p:nvGraphicFramePr>
        <p:xfrm>
          <a:off x="304800" y="304800"/>
          <a:ext cx="3238500" cy="1723336"/>
        </p:xfrm>
        <a:graphic>
          <a:graphicData uri="http://schemas.openxmlformats.org/drawingml/2006/table">
            <a:tbl>
              <a:tblPr firstRow="1" bandRow="1">
                <a:tableStyleId>{2D5ABB26-0587-4C30-8999-92F81FD0307C}</a:tableStyleId>
              </a:tblPr>
              <a:tblGrid>
                <a:gridCol w="78105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tblGrid>
              <a:tr h="381000">
                <a:tc>
                  <a:txBody>
                    <a:bodyPr/>
                    <a:lstStyle/>
                    <a:p>
                      <a:pPr marL="233679">
                        <a:lnSpc>
                          <a:spcPct val="100000"/>
                        </a:lnSpc>
                        <a:spcBef>
                          <a:spcPts val="650"/>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ct val="100000"/>
                        </a:lnSpc>
                        <a:spcBef>
                          <a:spcPts val="650"/>
                        </a:spcBef>
                      </a:pPr>
                      <a:r>
                        <a:rPr lang="en-US" sz="1100" b="1" spc="-75" dirty="0" smtClean="0">
                          <a:solidFill>
                            <a:srgbClr val="231F20"/>
                          </a:solidFill>
                          <a:latin typeface="Book Antiqua"/>
                          <a:cs typeface="Book Antiqua"/>
                        </a:rPr>
                        <a:t>Smart </a:t>
                      </a:r>
                      <a:r>
                        <a:rPr sz="1100" b="1" spc="-75" dirty="0" smtClean="0">
                          <a:solidFill>
                            <a:srgbClr val="231F20"/>
                          </a:solidFill>
                          <a:latin typeface="Book Antiqua"/>
                          <a:cs typeface="Book Antiqua"/>
                        </a:rPr>
                        <a:t>Goals</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97790">
                        <a:lnSpc>
                          <a:spcPct val="100000"/>
                        </a:lnSpc>
                        <a:spcBef>
                          <a:spcPts val="650"/>
                        </a:spcBef>
                      </a:pPr>
                      <a:r>
                        <a:rPr sz="1100" b="1" spc="-85" dirty="0">
                          <a:solidFill>
                            <a:srgbClr val="231F20"/>
                          </a:solidFill>
                          <a:latin typeface="Book Antiqua"/>
                          <a:cs typeface="Book Antiqua"/>
                        </a:rPr>
                        <a:t>Due</a:t>
                      </a:r>
                      <a:r>
                        <a:rPr sz="1100" b="1" spc="-20" dirty="0">
                          <a:solidFill>
                            <a:srgbClr val="231F20"/>
                          </a:solidFill>
                          <a:latin typeface="Book Antiqua"/>
                          <a:cs typeface="Book Antiqua"/>
                        </a:rPr>
                        <a:t> </a:t>
                      </a:r>
                      <a:r>
                        <a:rPr sz="1100" b="1" spc="-7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12"/>
                  </a:ext>
                </a:extLst>
              </a:tr>
            </a:tbl>
          </a:graphicData>
        </a:graphic>
      </p:graphicFrame>
      <p:sp>
        <p:nvSpPr>
          <p:cNvPr id="4" name="object 4"/>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5" name="object 5"/>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graphicFrame>
        <p:nvGraphicFramePr>
          <p:cNvPr id="7" name="object 2"/>
          <p:cNvGraphicFramePr>
            <a:graphicFrameLocks noGrp="1"/>
          </p:cNvGraphicFramePr>
          <p:nvPr>
            <p:extLst>
              <p:ext uri="{D42A27DB-BD31-4B8C-83A1-F6EECF244321}">
                <p14:modId xmlns:p14="http://schemas.microsoft.com/office/powerpoint/2010/main" val="1171095829"/>
              </p:ext>
            </p:extLst>
          </p:nvPr>
        </p:nvGraphicFramePr>
        <p:xfrm>
          <a:off x="304800" y="2318304"/>
          <a:ext cx="3238500" cy="2356404"/>
        </p:xfrm>
        <a:graphic>
          <a:graphicData uri="http://schemas.openxmlformats.org/drawingml/2006/table">
            <a:tbl>
              <a:tblPr firstRow="1" bandRow="1">
                <a:tableStyleId>{2D5ABB26-0587-4C30-8999-92F81FD0307C}</a:tableStyleId>
              </a:tblPr>
              <a:tblGrid>
                <a:gridCol w="78105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tblGrid>
              <a:tr h="342900">
                <a:tc>
                  <a:txBody>
                    <a:bodyPr/>
                    <a:lstStyle/>
                    <a:p>
                      <a:pPr marL="233679">
                        <a:lnSpc>
                          <a:spcPct val="100000"/>
                        </a:lnSpc>
                        <a:spcBef>
                          <a:spcPts val="650"/>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ct val="100000"/>
                        </a:lnSpc>
                        <a:spcBef>
                          <a:spcPts val="650"/>
                        </a:spcBef>
                      </a:pPr>
                      <a:r>
                        <a:rPr lang="en-US" sz="1100" b="1" spc="-75" dirty="0" smtClean="0">
                          <a:solidFill>
                            <a:srgbClr val="231F20"/>
                          </a:solidFill>
                          <a:latin typeface="Book Antiqua"/>
                          <a:cs typeface="Book Antiqua"/>
                        </a:rPr>
                        <a:t>Tasks</a:t>
                      </a:r>
                      <a:r>
                        <a:rPr lang="en-US" sz="1100" b="1" spc="-75" baseline="0" dirty="0" smtClean="0">
                          <a:solidFill>
                            <a:srgbClr val="231F20"/>
                          </a:solidFill>
                          <a:latin typeface="Book Antiqua"/>
                          <a:cs typeface="Book Antiqua"/>
                        </a:rPr>
                        <a:t> and Activities</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97790">
                        <a:lnSpc>
                          <a:spcPct val="100000"/>
                        </a:lnSpc>
                        <a:spcBef>
                          <a:spcPts val="650"/>
                        </a:spcBef>
                      </a:pPr>
                      <a:r>
                        <a:rPr sz="1100" b="1" spc="-85" dirty="0">
                          <a:solidFill>
                            <a:srgbClr val="231F20"/>
                          </a:solidFill>
                          <a:latin typeface="Book Antiqua"/>
                          <a:cs typeface="Book Antiqua"/>
                        </a:rPr>
                        <a:t>Due</a:t>
                      </a:r>
                      <a:r>
                        <a:rPr sz="1100" b="1" spc="-20" dirty="0">
                          <a:solidFill>
                            <a:srgbClr val="231F20"/>
                          </a:solidFill>
                          <a:latin typeface="Book Antiqua"/>
                          <a:cs typeface="Book Antiqua"/>
                        </a:rPr>
                        <a:t> </a:t>
                      </a:r>
                      <a:r>
                        <a:rPr sz="1100" b="1" spc="-7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725512681"/>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488678703"/>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12"/>
                  </a:ext>
                </a:extLst>
              </a:tr>
            </a:tbl>
          </a:graphicData>
        </a:graphic>
      </p:graphicFrame>
      <p:graphicFrame>
        <p:nvGraphicFramePr>
          <p:cNvPr id="8" name="object 2"/>
          <p:cNvGraphicFramePr>
            <a:graphicFrameLocks noGrp="1"/>
          </p:cNvGraphicFramePr>
          <p:nvPr>
            <p:extLst>
              <p:ext uri="{D42A27DB-BD31-4B8C-83A1-F6EECF244321}">
                <p14:modId xmlns:p14="http://schemas.microsoft.com/office/powerpoint/2010/main" val="648629628"/>
              </p:ext>
            </p:extLst>
          </p:nvPr>
        </p:nvGraphicFramePr>
        <p:xfrm>
          <a:off x="4335294" y="304800"/>
          <a:ext cx="3238500" cy="4369908"/>
        </p:xfrm>
        <a:graphic>
          <a:graphicData uri="http://schemas.openxmlformats.org/drawingml/2006/table">
            <a:tbl>
              <a:tblPr firstRow="1" bandRow="1">
                <a:tableStyleId>{2D5ABB26-0587-4C30-8999-92F81FD0307C}</a:tableStyleId>
              </a:tblPr>
              <a:tblGrid>
                <a:gridCol w="78105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tblGrid>
              <a:tr h="342900">
                <a:tc>
                  <a:txBody>
                    <a:bodyPr/>
                    <a:lstStyle/>
                    <a:p>
                      <a:pPr marL="233679">
                        <a:lnSpc>
                          <a:spcPct val="100000"/>
                        </a:lnSpc>
                        <a:spcBef>
                          <a:spcPts val="650"/>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ct val="100000"/>
                        </a:lnSpc>
                        <a:spcBef>
                          <a:spcPts val="650"/>
                        </a:spcBef>
                      </a:pPr>
                      <a:r>
                        <a:rPr lang="en-US" sz="1100" b="1" spc="-75" dirty="0" smtClean="0">
                          <a:solidFill>
                            <a:srgbClr val="231F20"/>
                          </a:solidFill>
                          <a:latin typeface="Book Antiqua"/>
                          <a:cs typeface="Book Antiqua"/>
                        </a:rPr>
                        <a:t>Tasks and Activities</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97790">
                        <a:lnSpc>
                          <a:spcPct val="100000"/>
                        </a:lnSpc>
                        <a:spcBef>
                          <a:spcPts val="650"/>
                        </a:spcBef>
                      </a:pPr>
                      <a:r>
                        <a:rPr sz="1100" b="1" spc="-85" dirty="0">
                          <a:solidFill>
                            <a:srgbClr val="231F20"/>
                          </a:solidFill>
                          <a:latin typeface="Book Antiqua"/>
                          <a:cs typeface="Book Antiqua"/>
                        </a:rPr>
                        <a:t>Due</a:t>
                      </a:r>
                      <a:r>
                        <a:rPr sz="1100" b="1" spc="-20" dirty="0">
                          <a:solidFill>
                            <a:srgbClr val="231F20"/>
                          </a:solidFill>
                          <a:latin typeface="Book Antiqua"/>
                          <a:cs typeface="Book Antiqua"/>
                        </a:rPr>
                        <a:t> </a:t>
                      </a:r>
                      <a:r>
                        <a:rPr sz="1100" b="1" spc="-7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473310405"/>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953580978"/>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2277953605"/>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3106733516"/>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51978989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4185380470"/>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35011585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4016418696"/>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5032038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flipV="1">
            <a:off x="5033327" y="619009"/>
            <a:ext cx="1820545" cy="533400"/>
          </a:xfrm>
          <a:custGeom>
            <a:avLst/>
            <a:gdLst/>
            <a:ahLst/>
            <a:cxnLst/>
            <a:rect l="l" t="t" r="r" b="b"/>
            <a:pathLst>
              <a:path w="1820545">
                <a:moveTo>
                  <a:pt x="0" y="0"/>
                </a:moveTo>
                <a:lnTo>
                  <a:pt x="1820176" y="0"/>
                </a:lnTo>
              </a:path>
            </a:pathLst>
          </a:custGeom>
          <a:ln w="12700">
            <a:solidFill>
              <a:srgbClr val="231F20"/>
            </a:solidFill>
          </a:ln>
        </p:spPr>
        <p:txBody>
          <a:bodyPr wrap="square" lIns="0" tIns="0" rIns="0" bIns="0" rtlCol="0"/>
          <a:lstStyle/>
          <a:p>
            <a:endParaRPr dirty="0"/>
          </a:p>
        </p:txBody>
      </p:sp>
      <p:sp>
        <p:nvSpPr>
          <p:cNvPr id="5" name="object 5"/>
          <p:cNvSpPr/>
          <p:nvPr/>
        </p:nvSpPr>
        <p:spPr>
          <a:xfrm>
            <a:off x="84762" y="-228600"/>
            <a:ext cx="3886200" cy="5029200"/>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chemeClr val="bg2">
              <a:alpha val="0"/>
            </a:schemeClr>
          </a:solidFill>
        </p:spPr>
        <p:txBody>
          <a:bodyPr wrap="square" lIns="0" tIns="0" rIns="0" bIns="0" rtlCol="0"/>
          <a:lstStyle/>
          <a:p>
            <a:endParaRPr dirty="0"/>
          </a:p>
        </p:txBody>
      </p:sp>
      <p:sp>
        <p:nvSpPr>
          <p:cNvPr id="6" name="object 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998"/>
            </a:srgbClr>
          </a:solidFill>
        </p:spPr>
        <p:txBody>
          <a:bodyPr wrap="square" lIns="0" tIns="0" rIns="0" bIns="0" rtlCol="0"/>
          <a:lstStyle/>
          <a:p>
            <a:endParaRPr dirty="0"/>
          </a:p>
        </p:txBody>
      </p:sp>
      <p:sp>
        <p:nvSpPr>
          <p:cNvPr id="7" name="object 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43998"/>
            </a:srgbClr>
          </a:solidFill>
        </p:spPr>
        <p:txBody>
          <a:bodyPr wrap="square" lIns="0" tIns="0" rIns="0" bIns="0" rtlCol="0"/>
          <a:lstStyle/>
          <a:p>
            <a:endParaRPr dirty="0"/>
          </a:p>
        </p:txBody>
      </p:sp>
      <p:sp>
        <p:nvSpPr>
          <p:cNvPr id="10" name="TextBox 9"/>
          <p:cNvSpPr txBox="1"/>
          <p:nvPr/>
        </p:nvSpPr>
        <p:spPr>
          <a:xfrm>
            <a:off x="4343400" y="2099100"/>
            <a:ext cx="3043395" cy="830997"/>
          </a:xfrm>
          <a:prstGeom prst="rect">
            <a:avLst/>
          </a:prstGeom>
          <a:noFill/>
        </p:spPr>
        <p:txBody>
          <a:bodyPr wrap="square" rtlCol="0">
            <a:spAutoFit/>
          </a:bodyPr>
          <a:lstStyle/>
          <a:p>
            <a:pPr algn="ctr"/>
            <a:r>
              <a:rPr lang="en-US" sz="2400" dirty="0" smtClean="0">
                <a:latin typeface="Garamond" panose="02020404030301010803" pitchFamily="18" charset="0"/>
              </a:rPr>
              <a:t>Appointment </a:t>
            </a:r>
          </a:p>
          <a:p>
            <a:pPr algn="ctr"/>
            <a:r>
              <a:rPr lang="en-US" sz="2400" dirty="0" smtClean="0">
                <a:latin typeface="Garamond" panose="02020404030301010803" pitchFamily="18" charset="0"/>
              </a:rPr>
              <a:t>Reminders</a:t>
            </a:r>
            <a:endParaRPr lang="en-US" sz="2400" dirty="0">
              <a:latin typeface="Garamond" panose="02020404030301010803" pitchFamily="18" charset="0"/>
            </a:endParaRPr>
          </a:p>
        </p:txBody>
      </p:sp>
      <p:sp>
        <p:nvSpPr>
          <p:cNvPr id="11" name="TextBox 10"/>
          <p:cNvSpPr txBox="1"/>
          <p:nvPr/>
        </p:nvSpPr>
        <p:spPr>
          <a:xfrm>
            <a:off x="4607797" y="690744"/>
            <a:ext cx="2514600" cy="461665"/>
          </a:xfrm>
          <a:prstGeom prst="rect">
            <a:avLst/>
          </a:prstGeom>
          <a:noFill/>
        </p:spPr>
        <p:txBody>
          <a:bodyPr wrap="square" rtlCol="0">
            <a:spAutoFit/>
          </a:bodyPr>
          <a:lstStyle/>
          <a:p>
            <a:r>
              <a:rPr lang="en-US" sz="2400" dirty="0" smtClean="0">
                <a:latin typeface="Garamond" panose="02020404030301010803" pitchFamily="18" charset="0"/>
              </a:rPr>
              <a:t>   Phase 3: Growth</a:t>
            </a:r>
            <a:endParaRPr lang="en-US" sz="2400" dirty="0">
              <a:latin typeface="Garamond" panose="02020404030301010803" pitchFamily="18" charset="0"/>
            </a:endParaRPr>
          </a:p>
        </p:txBody>
      </p:sp>
      <p:sp>
        <p:nvSpPr>
          <p:cNvPr id="3" name="TextBox 2"/>
          <p:cNvSpPr txBox="1"/>
          <p:nvPr/>
        </p:nvSpPr>
        <p:spPr>
          <a:xfrm>
            <a:off x="846762" y="1239559"/>
            <a:ext cx="2362200" cy="2092881"/>
          </a:xfrm>
          <a:prstGeom prst="rect">
            <a:avLst/>
          </a:prstGeom>
          <a:noFill/>
        </p:spPr>
        <p:txBody>
          <a:bodyPr wrap="square" rtlCol="0">
            <a:spAutoFit/>
          </a:bodyPr>
          <a:lstStyle/>
          <a:p>
            <a:r>
              <a:rPr lang="en-US" sz="2000" dirty="0" smtClean="0"/>
              <a:t>“I didn’t forget where I came from, I just realized I can’t stay there.”</a:t>
            </a:r>
          </a:p>
          <a:p>
            <a:endParaRPr lang="en-US" dirty="0"/>
          </a:p>
          <a:p>
            <a:r>
              <a:rPr lang="en-US" sz="1200" dirty="0" smtClean="0"/>
              <a:t>- Unknown</a:t>
            </a:r>
            <a:endParaRPr lang="en-US" sz="1200" dirty="0"/>
          </a:p>
        </p:txBody>
      </p:sp>
    </p:spTree>
    <p:extLst>
      <p:ext uri="{BB962C8B-B14F-4D97-AF65-F5344CB8AC3E}">
        <p14:creationId xmlns:p14="http://schemas.microsoft.com/office/powerpoint/2010/main" val="27297046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65040912"/>
              </p:ext>
            </p:extLst>
          </p:nvPr>
        </p:nvGraphicFramePr>
        <p:xfrm>
          <a:off x="228600" y="342900"/>
          <a:ext cx="3314700" cy="4370428"/>
        </p:xfrm>
        <a:graphic>
          <a:graphicData uri="http://schemas.openxmlformats.org/drawingml/2006/table">
            <a:tbl>
              <a:tblPr firstRow="1" bandRow="1">
                <a:tableStyleId>{2D5ABB26-0587-4C30-8999-92F81FD0307C}</a:tableStyleId>
              </a:tblPr>
              <a:tblGrid>
                <a:gridCol w="591911">
                  <a:extLst>
                    <a:ext uri="{9D8B030D-6E8A-4147-A177-3AD203B41FA5}">
                      <a16:colId xmlns:a16="http://schemas.microsoft.com/office/drawing/2014/main" val="20000"/>
                    </a:ext>
                  </a:extLst>
                </a:gridCol>
                <a:gridCol w="1538968">
                  <a:extLst>
                    <a:ext uri="{9D8B030D-6E8A-4147-A177-3AD203B41FA5}">
                      <a16:colId xmlns:a16="http://schemas.microsoft.com/office/drawing/2014/main" val="20001"/>
                    </a:ext>
                  </a:extLst>
                </a:gridCol>
                <a:gridCol w="1183821">
                  <a:extLst>
                    <a:ext uri="{9D8B030D-6E8A-4147-A177-3AD203B41FA5}">
                      <a16:colId xmlns:a16="http://schemas.microsoft.com/office/drawing/2014/main" val="20002"/>
                    </a:ext>
                  </a:extLst>
                </a:gridCol>
              </a:tblGrid>
              <a:tr h="343420">
                <a:tc>
                  <a:txBody>
                    <a:bodyPr/>
                    <a:lstStyle/>
                    <a:p>
                      <a:pPr marL="147955">
                        <a:lnSpc>
                          <a:spcPct val="100000"/>
                        </a:lnSpc>
                        <a:spcBef>
                          <a:spcPts val="655"/>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318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ts val="1310"/>
                        </a:lnSpc>
                        <a:spcBef>
                          <a:spcPts val="105"/>
                        </a:spcBef>
                      </a:pPr>
                      <a:r>
                        <a:rPr sz="1100" b="1" spc="-5" dirty="0">
                          <a:solidFill>
                            <a:srgbClr val="231F20"/>
                          </a:solidFill>
                          <a:latin typeface="Times New Roman"/>
                          <a:cs typeface="Times New Roman"/>
                        </a:rPr>
                        <a:t>Meeting</a:t>
                      </a:r>
                      <a:endParaRPr sz="1100" dirty="0">
                        <a:latin typeface="Times New Roman"/>
                        <a:cs typeface="Times New Roman"/>
                      </a:endParaRPr>
                    </a:p>
                    <a:p>
                      <a:pPr algn="ctr">
                        <a:lnSpc>
                          <a:spcPts val="1070"/>
                        </a:lnSpc>
                      </a:pPr>
                      <a:r>
                        <a:rPr sz="900" b="1" i="1" spc="-15" dirty="0">
                          <a:solidFill>
                            <a:srgbClr val="231F20"/>
                          </a:solidFill>
                          <a:latin typeface="Times New Roman"/>
                          <a:cs typeface="Times New Roman"/>
                        </a:rPr>
                        <a:t>Name </a:t>
                      </a:r>
                      <a:r>
                        <a:rPr sz="900" b="1" i="1" spc="-5" dirty="0">
                          <a:solidFill>
                            <a:srgbClr val="231F20"/>
                          </a:solidFill>
                          <a:latin typeface="Times New Roman"/>
                          <a:cs typeface="Times New Roman"/>
                        </a:rPr>
                        <a:t>and</a:t>
                      </a:r>
                      <a:r>
                        <a:rPr sz="900" b="1" i="1" spc="40" dirty="0">
                          <a:solidFill>
                            <a:srgbClr val="231F20"/>
                          </a:solidFill>
                          <a:latin typeface="Times New Roman"/>
                          <a:cs typeface="Times New Roman"/>
                        </a:rPr>
                        <a:t> </a:t>
                      </a:r>
                      <a:r>
                        <a:rPr sz="900" b="1" i="1" spc="-20" dirty="0">
                          <a:solidFill>
                            <a:srgbClr val="231F20"/>
                          </a:solidFill>
                          <a:latin typeface="Times New Roman"/>
                          <a:cs typeface="Times New Roman"/>
                        </a:rPr>
                        <a:t>Location</a:t>
                      </a:r>
                      <a:endParaRPr sz="900" dirty="0">
                        <a:latin typeface="Times New Roman"/>
                        <a:cs typeface="Times New Roman"/>
                      </a:endParaRPr>
                    </a:p>
                  </a:txBody>
                  <a:tcPr marL="0" marR="0" marT="1333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320040" marR="291465" indent="-27940">
                        <a:lnSpc>
                          <a:spcPts val="1100"/>
                        </a:lnSpc>
                        <a:spcBef>
                          <a:spcPts val="285"/>
                        </a:spcBef>
                      </a:pPr>
                      <a:r>
                        <a:rPr lang="en-US" sz="900" b="1" spc="20" dirty="0" smtClean="0">
                          <a:solidFill>
                            <a:srgbClr val="231F20"/>
                          </a:solidFill>
                          <a:latin typeface="Book Antiqua"/>
                          <a:cs typeface="Book Antiqua"/>
                        </a:rPr>
                        <a:t>Approved</a:t>
                      </a:r>
                      <a:r>
                        <a:rPr lang="en-US" sz="900" b="1" spc="20" baseline="0" dirty="0" smtClean="0">
                          <a:solidFill>
                            <a:srgbClr val="231F20"/>
                          </a:solidFill>
                          <a:latin typeface="Book Antiqua"/>
                          <a:cs typeface="Book Antiqua"/>
                        </a:rPr>
                        <a:t> </a:t>
                      </a:r>
                      <a:r>
                        <a:rPr sz="900" b="1" spc="-60" dirty="0" smtClean="0">
                          <a:solidFill>
                            <a:srgbClr val="231F20"/>
                          </a:solidFill>
                          <a:latin typeface="Book Antiqua"/>
                          <a:cs typeface="Book Antiqua"/>
                        </a:rPr>
                        <a:t>Signature</a:t>
                      </a:r>
                      <a:endParaRPr sz="9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3"/>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5"/>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6"/>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7"/>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8"/>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9"/>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0"/>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1"/>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2"/>
                  </a:ext>
                </a:extLst>
              </a:tr>
            </a:tbl>
          </a:graphicData>
        </a:graphic>
      </p:graphicFrame>
      <p:graphicFrame>
        <p:nvGraphicFramePr>
          <p:cNvPr id="3" name="object 3"/>
          <p:cNvGraphicFramePr>
            <a:graphicFrameLocks noGrp="1"/>
          </p:cNvGraphicFramePr>
          <p:nvPr>
            <p:extLst>
              <p:ext uri="{D42A27DB-BD31-4B8C-83A1-F6EECF244321}">
                <p14:modId xmlns:p14="http://schemas.microsoft.com/office/powerpoint/2010/main" val="2922667284"/>
              </p:ext>
            </p:extLst>
          </p:nvPr>
        </p:nvGraphicFramePr>
        <p:xfrm>
          <a:off x="4229100" y="342900"/>
          <a:ext cx="3314700" cy="4370428"/>
        </p:xfrm>
        <a:graphic>
          <a:graphicData uri="http://schemas.openxmlformats.org/drawingml/2006/table">
            <a:tbl>
              <a:tblPr firstRow="1" bandRow="1">
                <a:tableStyleId>{2D5ABB26-0587-4C30-8999-92F81FD0307C}</a:tableStyleId>
              </a:tblPr>
              <a:tblGrid>
                <a:gridCol w="571500">
                  <a:extLst>
                    <a:ext uri="{9D8B030D-6E8A-4147-A177-3AD203B41FA5}">
                      <a16:colId xmlns:a16="http://schemas.microsoft.com/office/drawing/2014/main" val="20000"/>
                    </a:ext>
                  </a:extLst>
                </a:gridCol>
                <a:gridCol w="1485900">
                  <a:extLst>
                    <a:ext uri="{9D8B030D-6E8A-4147-A177-3AD203B41FA5}">
                      <a16:colId xmlns:a16="http://schemas.microsoft.com/office/drawing/2014/main" val="20001"/>
                    </a:ext>
                  </a:extLst>
                </a:gridCol>
                <a:gridCol w="1257300">
                  <a:extLst>
                    <a:ext uri="{9D8B030D-6E8A-4147-A177-3AD203B41FA5}">
                      <a16:colId xmlns:a16="http://schemas.microsoft.com/office/drawing/2014/main" val="20002"/>
                    </a:ext>
                  </a:extLst>
                </a:gridCol>
              </a:tblGrid>
              <a:tr h="343420">
                <a:tc>
                  <a:txBody>
                    <a:bodyPr/>
                    <a:lstStyle/>
                    <a:p>
                      <a:pPr marL="147955">
                        <a:lnSpc>
                          <a:spcPct val="100000"/>
                        </a:lnSpc>
                        <a:spcBef>
                          <a:spcPts val="655"/>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318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ts val="1310"/>
                        </a:lnSpc>
                        <a:spcBef>
                          <a:spcPts val="105"/>
                        </a:spcBef>
                      </a:pPr>
                      <a:r>
                        <a:rPr sz="1100" b="1" spc="-5" dirty="0">
                          <a:solidFill>
                            <a:srgbClr val="231F20"/>
                          </a:solidFill>
                          <a:latin typeface="Times New Roman"/>
                          <a:cs typeface="Times New Roman"/>
                        </a:rPr>
                        <a:t>Meeting</a:t>
                      </a:r>
                      <a:endParaRPr sz="1100" dirty="0">
                        <a:latin typeface="Times New Roman"/>
                        <a:cs typeface="Times New Roman"/>
                      </a:endParaRPr>
                    </a:p>
                    <a:p>
                      <a:pPr algn="ctr">
                        <a:lnSpc>
                          <a:spcPts val="1070"/>
                        </a:lnSpc>
                      </a:pPr>
                      <a:r>
                        <a:rPr sz="900" b="1" i="1" spc="-15" dirty="0">
                          <a:solidFill>
                            <a:srgbClr val="231F20"/>
                          </a:solidFill>
                          <a:latin typeface="Times New Roman"/>
                          <a:cs typeface="Times New Roman"/>
                        </a:rPr>
                        <a:t>Name </a:t>
                      </a:r>
                      <a:r>
                        <a:rPr sz="900" b="1" i="1" spc="-5" dirty="0">
                          <a:solidFill>
                            <a:srgbClr val="231F20"/>
                          </a:solidFill>
                          <a:latin typeface="Times New Roman"/>
                          <a:cs typeface="Times New Roman"/>
                        </a:rPr>
                        <a:t>and</a:t>
                      </a:r>
                      <a:r>
                        <a:rPr sz="900" b="1" i="1" spc="40" dirty="0">
                          <a:solidFill>
                            <a:srgbClr val="231F20"/>
                          </a:solidFill>
                          <a:latin typeface="Times New Roman"/>
                          <a:cs typeface="Times New Roman"/>
                        </a:rPr>
                        <a:t> </a:t>
                      </a:r>
                      <a:r>
                        <a:rPr sz="900" b="1" i="1" spc="-20" dirty="0">
                          <a:solidFill>
                            <a:srgbClr val="231F20"/>
                          </a:solidFill>
                          <a:latin typeface="Times New Roman"/>
                          <a:cs typeface="Times New Roman"/>
                        </a:rPr>
                        <a:t>Location</a:t>
                      </a:r>
                      <a:endParaRPr sz="900" dirty="0">
                        <a:latin typeface="Times New Roman"/>
                        <a:cs typeface="Times New Roman"/>
                      </a:endParaRPr>
                    </a:p>
                  </a:txBody>
                  <a:tcPr marL="0" marR="0" marT="1333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320040" marR="291465" indent="-27940">
                        <a:lnSpc>
                          <a:spcPts val="1100"/>
                        </a:lnSpc>
                        <a:spcBef>
                          <a:spcPts val="285"/>
                        </a:spcBef>
                      </a:pPr>
                      <a:r>
                        <a:rPr lang="en-US" sz="900" b="1" spc="20" dirty="0" smtClean="0">
                          <a:solidFill>
                            <a:srgbClr val="231F20"/>
                          </a:solidFill>
                          <a:latin typeface="Book Antiqua"/>
                          <a:cs typeface="Book Antiqua"/>
                        </a:rPr>
                        <a:t>Approved </a:t>
                      </a:r>
                      <a:r>
                        <a:rPr sz="900" b="1" spc="-60" dirty="0" smtClean="0">
                          <a:solidFill>
                            <a:srgbClr val="231F20"/>
                          </a:solidFill>
                          <a:latin typeface="Book Antiqua"/>
                          <a:cs typeface="Book Antiqua"/>
                        </a:rPr>
                        <a:t>Signature</a:t>
                      </a:r>
                      <a:endParaRPr sz="9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3"/>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5"/>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6"/>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7"/>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8"/>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9"/>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0"/>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1"/>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2"/>
                  </a:ext>
                </a:extLst>
              </a:tr>
            </a:tbl>
          </a:graphicData>
        </a:graphic>
      </p:graphicFrame>
      <p:sp>
        <p:nvSpPr>
          <p:cNvPr id="4" name="object 4"/>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5" name="object 5"/>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Tree>
    <p:extLst>
      <p:ext uri="{BB962C8B-B14F-4D97-AF65-F5344CB8AC3E}">
        <p14:creationId xmlns:p14="http://schemas.microsoft.com/office/powerpoint/2010/main" val="1478886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86200" y="0"/>
            <a:ext cx="0" cy="5029200"/>
          </a:xfrm>
          <a:custGeom>
            <a:avLst/>
            <a:gdLst/>
            <a:ahLst/>
            <a:cxnLst/>
            <a:rect l="l" t="t" r="r" b="b"/>
            <a:pathLst>
              <a:path h="5029200">
                <a:moveTo>
                  <a:pt x="0" y="0"/>
                </a:moveTo>
                <a:lnTo>
                  <a:pt x="0" y="5029200"/>
                </a:lnTo>
              </a:path>
            </a:pathLst>
          </a:custGeom>
          <a:ln w="5080">
            <a:solidFill>
              <a:srgbClr val="CDCFD0"/>
            </a:solidFill>
          </a:ln>
        </p:spPr>
        <p:txBody>
          <a:bodyPr wrap="square" lIns="0" tIns="0" rIns="0" bIns="0" rtlCol="0"/>
          <a:lstStyle/>
          <a:p>
            <a:endParaRPr dirty="0"/>
          </a:p>
        </p:txBody>
      </p:sp>
      <p:sp>
        <p:nvSpPr>
          <p:cNvPr id="3" name="object 3"/>
          <p:cNvSpPr txBox="1"/>
          <p:nvPr/>
        </p:nvSpPr>
        <p:spPr>
          <a:xfrm>
            <a:off x="4419600" y="1600200"/>
            <a:ext cx="3002915" cy="1613261"/>
          </a:xfrm>
          <a:prstGeom prst="rect">
            <a:avLst/>
          </a:prstGeom>
        </p:spPr>
        <p:txBody>
          <a:bodyPr vert="horz" wrap="square" lIns="0" tIns="27939" rIns="0" bIns="0" rtlCol="0">
            <a:spAutoFit/>
          </a:bodyPr>
          <a:lstStyle/>
          <a:p>
            <a:r>
              <a:rPr lang="en-US" sz="1100" dirty="0">
                <a:latin typeface="Garamond" panose="02020404030301010803" pitchFamily="18" charset="0"/>
              </a:rPr>
              <a:t>In Court, you may receive recognition for your </a:t>
            </a:r>
            <a:r>
              <a:rPr lang="en-US" sz="1100" dirty="0" smtClean="0">
                <a:latin typeface="Garamond" panose="02020404030301010803" pitchFamily="18" charset="0"/>
              </a:rPr>
              <a:t>progress.</a:t>
            </a:r>
            <a:r>
              <a:rPr lang="en-US" sz="1100" dirty="0">
                <a:latin typeface="Garamond" panose="02020404030301010803" pitchFamily="18" charset="0"/>
              </a:rPr>
              <a:t> </a:t>
            </a:r>
            <a:r>
              <a:rPr lang="en-US" sz="1100" dirty="0" smtClean="0">
                <a:latin typeface="Garamond" panose="02020404030301010803" pitchFamily="18" charset="0"/>
              </a:rPr>
              <a:t>Here </a:t>
            </a:r>
            <a:r>
              <a:rPr lang="en-US" sz="1100" dirty="0">
                <a:latin typeface="Garamond" panose="02020404030301010803" pitchFamily="18" charset="0"/>
              </a:rPr>
              <a:t>are some examples of things you can be recognized for</a:t>
            </a:r>
            <a:r>
              <a:rPr lang="en-US" sz="1100" dirty="0" smtClean="0">
                <a:latin typeface="Garamond" panose="02020404030301010803" pitchFamily="18" charset="0"/>
              </a:rPr>
              <a:t>:</a:t>
            </a:r>
          </a:p>
          <a:p>
            <a:endParaRPr lang="en-US" sz="1100" dirty="0">
              <a:latin typeface="Garamond" panose="02020404030301010803" pitchFamily="18" charset="0"/>
            </a:endParaRPr>
          </a:p>
          <a:p>
            <a:pPr marL="171450" lvl="0" indent="-171450">
              <a:buFont typeface="Arial" panose="020B0604020202020204" pitchFamily="34" charset="0"/>
              <a:buChar char="•"/>
            </a:pPr>
            <a:r>
              <a:rPr lang="en-US" sz="1100" dirty="0">
                <a:latin typeface="Garamond" panose="02020404030301010803" pitchFamily="18" charset="0"/>
              </a:rPr>
              <a:t>Attending appointments/court</a:t>
            </a:r>
          </a:p>
          <a:p>
            <a:pPr marL="171450" lvl="0" indent="-171450">
              <a:buFont typeface="Arial" panose="020B0604020202020204" pitchFamily="34" charset="0"/>
              <a:buChar char="•"/>
            </a:pPr>
            <a:r>
              <a:rPr lang="en-US" sz="1100" dirty="0">
                <a:latin typeface="Garamond" panose="02020404030301010803" pitchFamily="18" charset="0"/>
              </a:rPr>
              <a:t>Negative UA’s </a:t>
            </a:r>
          </a:p>
          <a:p>
            <a:pPr marL="171450" lvl="0" indent="-171450">
              <a:buFont typeface="Arial" panose="020B0604020202020204" pitchFamily="34" charset="0"/>
              <a:buChar char="•"/>
            </a:pPr>
            <a:r>
              <a:rPr lang="en-US" sz="1100" dirty="0">
                <a:latin typeface="Garamond" panose="02020404030301010803" pitchFamily="18" charset="0"/>
              </a:rPr>
              <a:t>Participating in treatment</a:t>
            </a:r>
          </a:p>
          <a:p>
            <a:pPr marL="171450" lvl="0" indent="-171450">
              <a:buFont typeface="Arial" panose="020B0604020202020204" pitchFamily="34" charset="0"/>
              <a:buChar char="•"/>
            </a:pPr>
            <a:r>
              <a:rPr lang="en-US" sz="1100" dirty="0">
                <a:latin typeface="Garamond" panose="02020404030301010803" pitchFamily="18" charset="0"/>
              </a:rPr>
              <a:t>Engaging in positive activities </a:t>
            </a:r>
          </a:p>
          <a:p>
            <a:pPr marL="12700" marR="233045">
              <a:lnSpc>
                <a:spcPts val="1600"/>
              </a:lnSpc>
              <a:spcBef>
                <a:spcPts val="219"/>
              </a:spcBef>
            </a:pPr>
            <a:endParaRPr lang="en-US" sz="1400" spc="-60" dirty="0" smtClean="0">
              <a:solidFill>
                <a:srgbClr val="231F20"/>
              </a:solidFill>
              <a:latin typeface="Garamond"/>
              <a:cs typeface="Garamond"/>
            </a:endParaRPr>
          </a:p>
        </p:txBody>
      </p:sp>
      <p:sp>
        <p:nvSpPr>
          <p:cNvPr id="5" name="object 5"/>
          <p:cNvSpPr/>
          <p:nvPr/>
        </p:nvSpPr>
        <p:spPr>
          <a:xfrm>
            <a:off x="342900" y="566419"/>
            <a:ext cx="7086600" cy="0"/>
          </a:xfrm>
          <a:custGeom>
            <a:avLst/>
            <a:gdLst/>
            <a:ahLst/>
            <a:cxnLst/>
            <a:rect l="l" t="t" r="r" b="b"/>
            <a:pathLst>
              <a:path w="7086600">
                <a:moveTo>
                  <a:pt x="0" y="0"/>
                </a:moveTo>
                <a:lnTo>
                  <a:pt x="7086600" y="0"/>
                </a:lnTo>
              </a:path>
            </a:pathLst>
          </a:custGeom>
          <a:ln w="12700">
            <a:solidFill>
              <a:srgbClr val="231F20"/>
            </a:solidFill>
          </a:ln>
        </p:spPr>
        <p:txBody>
          <a:bodyPr wrap="square" lIns="0" tIns="0" rIns="0" bIns="0" rtlCol="0"/>
          <a:lstStyle/>
          <a:p>
            <a:endParaRPr dirty="0"/>
          </a:p>
        </p:txBody>
      </p:sp>
      <p:sp>
        <p:nvSpPr>
          <p:cNvPr id="7" name="object 7"/>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8" name="object 8"/>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
        <p:nvSpPr>
          <p:cNvPr id="10" name="Rectangle 9"/>
          <p:cNvSpPr/>
          <p:nvPr/>
        </p:nvSpPr>
        <p:spPr>
          <a:xfrm>
            <a:off x="369058" y="566419"/>
            <a:ext cx="3059943" cy="4126066"/>
          </a:xfrm>
          <a:prstGeom prst="rect">
            <a:avLst/>
          </a:prstGeom>
          <a:ln>
            <a:noFill/>
          </a:ln>
        </p:spPr>
        <p:txBody>
          <a:bodyPr wrap="square">
            <a:spAutoFit/>
          </a:bodyPr>
          <a:lstStyle/>
          <a:p>
            <a:pPr>
              <a:lnSpc>
                <a:spcPct val="107000"/>
              </a:lnSpc>
              <a:spcAft>
                <a:spcPts val="800"/>
              </a:spcAft>
            </a:pPr>
            <a:r>
              <a:rPr lang="en-US" sz="2400" u="sng" dirty="0">
                <a:latin typeface="Calibri" panose="020F0502020204030204" pitchFamily="34" charset="0"/>
                <a:ea typeface="Calibri" panose="020F0502020204030204" pitchFamily="34" charset="0"/>
                <a:cs typeface="Times New Roman" panose="02020603050405020304" pitchFamily="18" charset="0"/>
              </a:rPr>
              <a:t>Phase 1: Chance </a:t>
            </a:r>
            <a:endParaRPr lang="en-US" sz="1400" u="sng"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a:latin typeface="Garamond" panose="02020404030301010803" pitchFamily="18" charset="0"/>
                <a:ea typeface="Calibri" panose="020F0502020204030204" pitchFamily="34" charset="0"/>
                <a:cs typeface="Times New Roman" panose="02020603050405020304" pitchFamily="18" charset="0"/>
              </a:rPr>
              <a:t>Depending on your progress, this phase will take at least 60 days to </a:t>
            </a:r>
            <a:r>
              <a:rPr lang="en-US" sz="1000" dirty="0" smtClean="0">
                <a:latin typeface="Garamond" panose="02020404030301010803" pitchFamily="18" charset="0"/>
                <a:ea typeface="Calibri" panose="020F0502020204030204" pitchFamily="34" charset="0"/>
                <a:cs typeface="Times New Roman" panose="02020603050405020304" pitchFamily="18" charset="0"/>
              </a:rPr>
              <a:t>complete.</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use this book to keep track of </a:t>
            </a:r>
            <a:r>
              <a:rPr lang="en-US" sz="800" dirty="0" smtClean="0">
                <a:latin typeface="Garamond" panose="02020404030301010803" pitchFamily="18" charset="0"/>
                <a:ea typeface="Calibri" panose="020F0502020204030204" pitchFamily="34" charset="0"/>
                <a:cs typeface="Times New Roman" panose="02020603050405020304" pitchFamily="18" charset="0"/>
              </a:rPr>
              <a:t>everything </a:t>
            </a:r>
            <a:r>
              <a:rPr lang="en-US" sz="800" dirty="0">
                <a:latin typeface="Garamond" panose="02020404030301010803" pitchFamily="18" charset="0"/>
                <a:ea typeface="Calibri" panose="020F0502020204030204" pitchFamily="34" charset="0"/>
                <a:cs typeface="Times New Roman" panose="02020603050405020304" pitchFamily="18" charset="0"/>
              </a:rPr>
              <a:t>you need to </a:t>
            </a:r>
            <a:r>
              <a:rPr lang="en-US" sz="800" dirty="0" smtClean="0">
                <a:latin typeface="Garamond" panose="02020404030301010803" pitchFamily="18" charset="0"/>
                <a:ea typeface="Calibri" panose="020F0502020204030204" pitchFamily="34" charset="0"/>
                <a:cs typeface="Times New Roman" panose="02020603050405020304" pitchFamily="18" charset="0"/>
              </a:rPr>
              <a:t>do.</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submit to random drug/alcohol </a:t>
            </a:r>
            <a:r>
              <a:rPr lang="en-US" sz="800" dirty="0" smtClean="0">
                <a:latin typeface="Garamond" panose="02020404030301010803" pitchFamily="18" charset="0"/>
                <a:ea typeface="Calibri" panose="020F0502020204030204" pitchFamily="34" charset="0"/>
                <a:cs typeface="Times New Roman" panose="02020603050405020304" pitchFamily="18" charset="0"/>
              </a:rPr>
              <a:t>testing.</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attend court every week</a:t>
            </a:r>
            <a:r>
              <a:rPr lang="en-US" sz="800" dirty="0" smtClean="0">
                <a:latin typeface="Garamond" panose="02020404030301010803" pitchFamily="18" charset="0"/>
                <a:ea typeface="Calibri" panose="020F0502020204030204" pitchFamily="34" charset="0"/>
                <a:cs typeface="Times New Roman" panose="02020603050405020304" pitchFamily="18" charset="0"/>
              </a:rPr>
              <a:t>.</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 You </a:t>
            </a:r>
            <a:r>
              <a:rPr lang="en-US" sz="800" dirty="0">
                <a:latin typeface="Garamond" panose="02020404030301010803" pitchFamily="18" charset="0"/>
                <a:ea typeface="Calibri" panose="020F0502020204030204" pitchFamily="34" charset="0"/>
                <a:cs typeface="Times New Roman" panose="02020603050405020304" pitchFamily="18" charset="0"/>
              </a:rPr>
              <a:t>will attend all </a:t>
            </a:r>
            <a:r>
              <a:rPr lang="en-US" sz="800" dirty="0" smtClean="0">
                <a:latin typeface="Garamond" panose="02020404030301010803" pitchFamily="18" charset="0"/>
                <a:ea typeface="Calibri" panose="020F0502020204030204" pitchFamily="34" charset="0"/>
                <a:cs typeface="Times New Roman" panose="02020603050405020304" pitchFamily="18" charset="0"/>
              </a:rPr>
              <a:t>appointments.</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be asked to work on your </a:t>
            </a:r>
            <a:r>
              <a:rPr lang="en-US" sz="800" dirty="0" smtClean="0">
                <a:latin typeface="Garamond" panose="02020404030301010803" pitchFamily="18" charset="0"/>
                <a:ea typeface="Calibri" panose="020F0502020204030204" pitchFamily="34" charset="0"/>
                <a:cs typeface="Times New Roman" panose="02020603050405020304" pitchFamily="18" charset="0"/>
              </a:rPr>
              <a:t>honesty.</a:t>
            </a:r>
          </a:p>
          <a:p>
            <a:pPr marL="171450" indent="-171450">
              <a:lnSpc>
                <a:spcPct val="107000"/>
              </a:lnSpc>
              <a:spcAft>
                <a:spcPts val="800"/>
              </a:spcAft>
              <a:buFont typeface="Arial" panose="020B0604020202020204" pitchFamily="34" charset="0"/>
              <a:buChar char="•"/>
            </a:pPr>
            <a:r>
              <a:rPr lang="en-US" sz="800" dirty="0" smtClean="0">
                <a:effectLst/>
                <a:latin typeface="Garamond" panose="02020404030301010803" pitchFamily="18" charset="0"/>
                <a:ea typeface="Calibri" panose="020F0502020204030204" pitchFamily="34" charset="0"/>
                <a:cs typeface="Times New Roman" panose="02020603050405020304" pitchFamily="18" charset="0"/>
              </a:rPr>
              <a:t>You will have a curfew from 9pm until 6am, unless you are approved to work. </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will participate in Adopt-A-Highway. </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smtClean="0">
                <a:effectLst/>
                <a:latin typeface="Garamond" panose="02020404030301010803" pitchFamily="18" charset="0"/>
                <a:ea typeface="Calibri" panose="020F0502020204030204" pitchFamily="34" charset="0"/>
                <a:cs typeface="Times New Roman" panose="02020603050405020304" pitchFamily="18" charset="0"/>
              </a:rPr>
              <a:t>will make yourself available for home visits with </a:t>
            </a:r>
            <a:r>
              <a:rPr lang="en-US" sz="800" dirty="0" smtClean="0">
                <a:latin typeface="Garamond" panose="02020404030301010803" pitchFamily="18" charset="0"/>
                <a:ea typeface="Calibri" panose="020F0502020204030204" pitchFamily="34" charset="0"/>
                <a:cs typeface="Times New Roman" panose="02020603050405020304" pitchFamily="18" charset="0"/>
              </a:rPr>
              <a:t>your</a:t>
            </a:r>
            <a:r>
              <a:rPr lang="en-US" sz="800" dirty="0" smtClean="0">
                <a:effectLst/>
                <a:latin typeface="Garamond" panose="02020404030301010803" pitchFamily="18" charset="0"/>
                <a:ea typeface="Calibri" panose="020F0502020204030204" pitchFamily="34" charset="0"/>
                <a:cs typeface="Times New Roman" panose="02020603050405020304" pitchFamily="18" charset="0"/>
              </a:rPr>
              <a:t> team. </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will reside in a safe environment that supports your recovery. </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a:t>
            </a:r>
            <a:r>
              <a:rPr lang="en-US" sz="800" dirty="0" smtClean="0">
                <a:effectLst/>
                <a:latin typeface="Garamond" panose="02020404030301010803" pitchFamily="18" charset="0"/>
                <a:ea typeface="Calibri" panose="020F0502020204030204" pitchFamily="34" charset="0"/>
                <a:cs typeface="Times New Roman" panose="02020603050405020304" pitchFamily="18" charset="0"/>
              </a:rPr>
              <a:t> will tell your team of any changes in employment, address, phone number, and relationships. </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will start looking for support meetings. </a:t>
            </a: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You will need to meet “5/5” each week however you will need to </a:t>
            </a:r>
            <a:r>
              <a:rPr lang="en-US" sz="800" dirty="0" smtClean="0">
                <a:latin typeface="Garamond" panose="02020404030301010803" pitchFamily="18" charset="0"/>
                <a:ea typeface="Calibri" panose="020F0502020204030204" pitchFamily="34" charset="0"/>
                <a:cs typeface="Times New Roman" panose="02020603050405020304" pitchFamily="18" charset="0"/>
              </a:rPr>
              <a:t>meet 5/5 the week of your phase advancement to phase.</a:t>
            </a:r>
            <a:endParaRPr lang="en-US" sz="1000" dirty="0">
              <a:latin typeface="Garamond" panose="02020404030301010803" pitchFamily="18" charset="0"/>
              <a:ea typeface="Calibri" panose="020F0502020204030204" pitchFamily="34" charset="0"/>
              <a:cs typeface="Times New Roman" panose="02020603050405020304" pitchFamily="18" charset="0"/>
            </a:endParaRPr>
          </a:p>
        </p:txBody>
      </p:sp>
      <p:sp>
        <p:nvSpPr>
          <p:cNvPr id="4" name="TextBox 3"/>
          <p:cNvSpPr txBox="1"/>
          <p:nvPr/>
        </p:nvSpPr>
        <p:spPr>
          <a:xfrm>
            <a:off x="4419600" y="4191000"/>
            <a:ext cx="3048000" cy="415498"/>
          </a:xfrm>
          <a:prstGeom prst="rect">
            <a:avLst/>
          </a:prstGeom>
          <a:noFill/>
        </p:spPr>
        <p:txBody>
          <a:bodyPr wrap="square" rtlCol="0">
            <a:spAutoFit/>
          </a:bodyPr>
          <a:lstStyle/>
          <a:p>
            <a:r>
              <a:rPr lang="en-US" sz="700" b="1" dirty="0" smtClean="0"/>
              <a:t>*Defining “5/5”: attended meeting requirements, attended all UA’s, turned in meeting slips, turning weekly paperwork on time, attended appointments, and any other weekly obligations.* </a:t>
            </a:r>
            <a:endParaRPr lang="en-US" sz="700"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09218" y="1671637"/>
            <a:ext cx="1110740" cy="2105977"/>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chemeClr val="bg2">
              <a:alpha val="0"/>
            </a:schemeClr>
          </a:solidFill>
        </p:spPr>
        <p:txBody>
          <a:bodyPr wrap="square" lIns="0" tIns="0" rIns="0" bIns="0" rtlCol="0"/>
          <a:lstStyle/>
          <a:p>
            <a:endParaRPr dirty="0"/>
          </a:p>
        </p:txBody>
      </p:sp>
      <p:sp>
        <p:nvSpPr>
          <p:cNvPr id="5" name="object 5"/>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6" name="object 6"/>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
        <p:nvSpPr>
          <p:cNvPr id="8" name="TextBox 7"/>
          <p:cNvSpPr txBox="1"/>
          <p:nvPr/>
        </p:nvSpPr>
        <p:spPr>
          <a:xfrm>
            <a:off x="4953000" y="762000"/>
            <a:ext cx="2133600" cy="381000"/>
          </a:xfrm>
          <a:prstGeom prst="rect">
            <a:avLst/>
          </a:prstGeom>
          <a:noFill/>
        </p:spPr>
        <p:txBody>
          <a:bodyPr wrap="square" rtlCol="0">
            <a:spAutoFit/>
          </a:bodyPr>
          <a:lstStyle/>
          <a:p>
            <a:r>
              <a:rPr lang="en-US" u="sng" dirty="0" smtClean="0"/>
              <a:t>Phase </a:t>
            </a:r>
            <a:r>
              <a:rPr lang="en-US" u="sng" dirty="0"/>
              <a:t>3</a:t>
            </a:r>
            <a:r>
              <a:rPr lang="en-US" u="sng" dirty="0" smtClean="0"/>
              <a:t>: Growth</a:t>
            </a:r>
            <a:endParaRPr lang="en-US" u="sng" dirty="0"/>
          </a:p>
        </p:txBody>
      </p:sp>
      <p:sp>
        <p:nvSpPr>
          <p:cNvPr id="9" name="TextBox 8"/>
          <p:cNvSpPr txBox="1"/>
          <p:nvPr/>
        </p:nvSpPr>
        <p:spPr>
          <a:xfrm>
            <a:off x="4953000" y="2110177"/>
            <a:ext cx="1905000" cy="369332"/>
          </a:xfrm>
          <a:prstGeom prst="rect">
            <a:avLst/>
          </a:prstGeom>
          <a:noFill/>
        </p:spPr>
        <p:txBody>
          <a:bodyPr wrap="square" rtlCol="0">
            <a:spAutoFit/>
          </a:bodyPr>
          <a:lstStyle/>
          <a:p>
            <a:pPr algn="ctr"/>
            <a:r>
              <a:rPr lang="en-US" dirty="0" smtClean="0"/>
              <a:t>Program Rules</a:t>
            </a:r>
            <a:endParaRPr lang="en-US" dirty="0"/>
          </a:p>
        </p:txBody>
      </p:sp>
      <p:pic>
        <p:nvPicPr>
          <p:cNvPr id="2050" name="Picture 3"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663075"/>
            <a:ext cx="2552167" cy="1593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75819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86200" y="0"/>
            <a:ext cx="0" cy="5029200"/>
          </a:xfrm>
          <a:custGeom>
            <a:avLst/>
            <a:gdLst/>
            <a:ahLst/>
            <a:cxnLst/>
            <a:rect l="l" t="t" r="r" b="b"/>
            <a:pathLst>
              <a:path h="5029200">
                <a:moveTo>
                  <a:pt x="0" y="0"/>
                </a:moveTo>
                <a:lnTo>
                  <a:pt x="0" y="5029200"/>
                </a:lnTo>
              </a:path>
            </a:pathLst>
          </a:custGeom>
          <a:ln w="5080">
            <a:solidFill>
              <a:srgbClr val="CDCFD0"/>
            </a:solidFill>
          </a:ln>
        </p:spPr>
        <p:txBody>
          <a:bodyPr wrap="square" lIns="0" tIns="0" rIns="0" bIns="0" rtlCol="0"/>
          <a:lstStyle/>
          <a:p>
            <a:endParaRPr dirty="0"/>
          </a:p>
        </p:txBody>
      </p:sp>
      <p:sp>
        <p:nvSpPr>
          <p:cNvPr id="4" name="object 4"/>
          <p:cNvSpPr txBox="1"/>
          <p:nvPr/>
        </p:nvSpPr>
        <p:spPr>
          <a:xfrm>
            <a:off x="294532" y="533400"/>
            <a:ext cx="3060700" cy="4826321"/>
          </a:xfrm>
          <a:prstGeom prst="rect">
            <a:avLst/>
          </a:prstGeom>
        </p:spPr>
        <p:txBody>
          <a:bodyPr vert="horz" wrap="square" lIns="0" tIns="100965" rIns="0" bIns="0" rtlCol="0">
            <a:spAutoFit/>
          </a:bodyPr>
          <a:lstStyle/>
          <a:p>
            <a:pPr marL="12700">
              <a:lnSpc>
                <a:spcPct val="100000"/>
              </a:lnSpc>
              <a:spcBef>
                <a:spcPts val="795"/>
              </a:spcBef>
            </a:pPr>
            <a:r>
              <a:rPr sz="1200" b="1" u="sng" spc="-45" dirty="0">
                <a:solidFill>
                  <a:srgbClr val="231F20"/>
                </a:solidFill>
                <a:latin typeface="Times New Roman"/>
                <a:cs typeface="Times New Roman"/>
              </a:rPr>
              <a:t>Program</a:t>
            </a:r>
            <a:r>
              <a:rPr sz="1200" b="1" u="sng" spc="5" dirty="0">
                <a:solidFill>
                  <a:srgbClr val="231F20"/>
                </a:solidFill>
                <a:latin typeface="Times New Roman"/>
                <a:cs typeface="Times New Roman"/>
              </a:rPr>
              <a:t> </a:t>
            </a:r>
            <a:r>
              <a:rPr sz="1200" b="1" u="sng" spc="-30" dirty="0">
                <a:solidFill>
                  <a:srgbClr val="231F20"/>
                </a:solidFill>
                <a:latin typeface="Times New Roman"/>
                <a:cs typeface="Times New Roman"/>
              </a:rPr>
              <a:t>Rules</a:t>
            </a:r>
            <a:endParaRPr sz="1200" u="sng" dirty="0">
              <a:latin typeface="Times New Roman"/>
              <a:cs typeface="Times New Roman"/>
            </a:endParaRPr>
          </a:p>
          <a:p>
            <a:pPr marL="144145" marR="5080" indent="-132080">
              <a:buFont typeface="Times New Roman"/>
              <a:buAutoNum type="arabicPeriod"/>
              <a:tabLst>
                <a:tab pos="144780" algn="l"/>
              </a:tabLst>
            </a:pPr>
            <a:endParaRPr lang="en-US" sz="1000" dirty="0">
              <a:solidFill>
                <a:srgbClr val="231F20"/>
              </a:solidFill>
              <a:latin typeface="Garamond" panose="02020404030301010803" pitchFamily="18" charset="0"/>
              <a:cs typeface="Garamond"/>
            </a:endParaRPr>
          </a:p>
          <a:p>
            <a:r>
              <a:rPr lang="en-US" sz="900" dirty="0" smtClean="0">
                <a:latin typeface="Garamond" panose="02020404030301010803" pitchFamily="18" charset="0"/>
              </a:rPr>
              <a:t>1. I </a:t>
            </a:r>
            <a:r>
              <a:rPr lang="en-US" sz="900" dirty="0">
                <a:latin typeface="Garamond" panose="02020404030301010803" pitchFamily="18" charset="0"/>
              </a:rPr>
              <a:t>understand honesty and truthfulness are essential to my recovery and success.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2. I will keep my probation agent and case coordinator aware of any change of address or phone number within 24 hours.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3. I knowingly acknowledge I am responsible for any substance I place in my body.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4. I will not purchase, possess or consume alcohol, including non-alcoholic imitations, or any controlled substance, including prescription medication not prescribed for me.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5. I will not use legal imitations, stimulants, herbal treatments, supplements, over the counter medications or mood altering chemicals without approval</a:t>
            </a:r>
            <a:r>
              <a:rPr lang="en-US" sz="900" dirty="0" smtClean="0">
                <a:latin typeface="Garamond" panose="02020404030301010803" pitchFamily="18" charset="0"/>
              </a:rPr>
              <a:t>.</a:t>
            </a:r>
          </a:p>
          <a:p>
            <a:endParaRPr lang="en-US" sz="900" dirty="0">
              <a:latin typeface="Garamond" panose="02020404030301010803" pitchFamily="18" charset="0"/>
            </a:endParaRPr>
          </a:p>
          <a:p>
            <a:r>
              <a:rPr lang="en-US" sz="900" dirty="0">
                <a:latin typeface="Garamond" panose="02020404030301010803" pitchFamily="18" charset="0"/>
              </a:rPr>
              <a:t>6. I will only take prescribed medications that are prescribed to me. I will tell my provider that I have a history of addiction and/or mental illness.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7. I will bring all prescribed medications to </a:t>
            </a:r>
            <a:r>
              <a:rPr lang="en-US" sz="900" dirty="0" smtClean="0">
                <a:latin typeface="Garamond" panose="02020404030301010803" pitchFamily="18" charset="0"/>
              </a:rPr>
              <a:t>case management</a:t>
            </a:r>
            <a:r>
              <a:rPr lang="en-US" sz="1000" dirty="0" smtClean="0">
                <a:latin typeface="Garamond" panose="02020404030301010803" pitchFamily="18" charset="0"/>
              </a:rPr>
              <a:t>.</a:t>
            </a:r>
          </a:p>
          <a:p>
            <a:endParaRPr lang="en-US" sz="1000" dirty="0">
              <a:latin typeface="Garamond" panose="02020404030301010803" pitchFamily="18" charset="0"/>
            </a:endParaRPr>
          </a:p>
          <a:p>
            <a:r>
              <a:rPr lang="en-US" sz="900" dirty="0">
                <a:solidFill>
                  <a:srgbClr val="000000"/>
                </a:solidFill>
                <a:latin typeface="Garamond" panose="02020404030301010803" pitchFamily="18" charset="0"/>
                <a:ea typeface="Calibri" panose="020F0502020204030204" pitchFamily="34" charset="0"/>
              </a:rPr>
              <a:t>8. I will notify my Case Coordinator of any medication changes or new medications prescribed to me. </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9. I will have no more than </a:t>
            </a:r>
            <a:r>
              <a:rPr lang="en-US" sz="900" b="1" dirty="0">
                <a:solidFill>
                  <a:srgbClr val="000000"/>
                </a:solidFill>
                <a:latin typeface="Garamond" panose="02020404030301010803" pitchFamily="18" charset="0"/>
                <a:ea typeface="Calibri" panose="020F0502020204030204" pitchFamily="34" charset="0"/>
              </a:rPr>
              <a:t>ONE</a:t>
            </a:r>
            <a:r>
              <a:rPr lang="en-US" sz="900" dirty="0">
                <a:solidFill>
                  <a:srgbClr val="000000"/>
                </a:solidFill>
                <a:latin typeface="Garamond" panose="02020404030301010803" pitchFamily="18" charset="0"/>
                <a:ea typeface="Calibri" panose="020F0502020204030204" pitchFamily="34" charset="0"/>
              </a:rPr>
              <a:t> primary medical provider, except in the case of a medical emergency.</a:t>
            </a:r>
          </a:p>
          <a:p>
            <a:endParaRPr lang="en-US" sz="1000" dirty="0">
              <a:latin typeface="Garamond" panose="02020404030301010803" pitchFamily="18" charset="0"/>
            </a:endParaRPr>
          </a:p>
          <a:p>
            <a:pPr marL="12065" marR="5080">
              <a:lnSpc>
                <a:spcPct val="100000"/>
              </a:lnSpc>
              <a:spcBef>
                <a:spcPts val="575"/>
              </a:spcBef>
              <a:tabLst>
                <a:tab pos="144780" algn="l"/>
              </a:tabLst>
            </a:pPr>
            <a:endParaRPr sz="1100" dirty="0">
              <a:latin typeface="Garamond"/>
              <a:cs typeface="Garamond"/>
            </a:endParaRPr>
          </a:p>
        </p:txBody>
      </p:sp>
      <p:sp>
        <p:nvSpPr>
          <p:cNvPr id="5" name="object 5"/>
          <p:cNvSpPr/>
          <p:nvPr/>
        </p:nvSpPr>
        <p:spPr>
          <a:xfrm>
            <a:off x="330200" y="457200"/>
            <a:ext cx="7086600" cy="0"/>
          </a:xfrm>
          <a:custGeom>
            <a:avLst/>
            <a:gdLst/>
            <a:ahLst/>
            <a:cxnLst/>
            <a:rect l="l" t="t" r="r" b="b"/>
            <a:pathLst>
              <a:path w="7086600">
                <a:moveTo>
                  <a:pt x="0" y="0"/>
                </a:moveTo>
                <a:lnTo>
                  <a:pt x="7086600" y="0"/>
                </a:lnTo>
              </a:path>
            </a:pathLst>
          </a:custGeom>
          <a:ln w="12700">
            <a:solidFill>
              <a:srgbClr val="231F20"/>
            </a:solidFill>
          </a:ln>
        </p:spPr>
        <p:txBody>
          <a:bodyPr wrap="square" lIns="0" tIns="0" rIns="0" bIns="0" rtlCol="0"/>
          <a:lstStyle/>
          <a:p>
            <a:endParaRPr dirty="0"/>
          </a:p>
        </p:txBody>
      </p:sp>
      <p:sp>
        <p:nvSpPr>
          <p:cNvPr id="7" name="object 7"/>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8" name="object 8"/>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
        <p:nvSpPr>
          <p:cNvPr id="6" name="Rectangle 5"/>
          <p:cNvSpPr/>
          <p:nvPr/>
        </p:nvSpPr>
        <p:spPr>
          <a:xfrm>
            <a:off x="4267201" y="640404"/>
            <a:ext cx="3276600" cy="4124206"/>
          </a:xfrm>
          <a:prstGeom prst="rect">
            <a:avLst/>
          </a:prstGeom>
        </p:spPr>
        <p:txBody>
          <a:bodyPr wrap="square">
            <a:spAutoFit/>
          </a:bodyPr>
          <a:lstStyle/>
          <a:p>
            <a:r>
              <a:rPr lang="en-US" sz="900" dirty="0" smtClean="0">
                <a:solidFill>
                  <a:srgbClr val="000000"/>
                </a:solidFill>
                <a:latin typeface="Garamond" panose="02020404030301010803" pitchFamily="18" charset="0"/>
                <a:ea typeface="Calibri" panose="020F0502020204030204" pitchFamily="34" charset="0"/>
              </a:rPr>
              <a:t>10. I </a:t>
            </a:r>
            <a:r>
              <a:rPr lang="en-US" sz="900" dirty="0">
                <a:solidFill>
                  <a:srgbClr val="000000"/>
                </a:solidFill>
                <a:latin typeface="Garamond" panose="02020404030301010803" pitchFamily="18" charset="0"/>
                <a:ea typeface="Calibri" panose="020F0502020204030204" pitchFamily="34" charset="0"/>
              </a:rPr>
              <a:t>will only use one pharmacy and one hospital/clinic unless otherwise approved by my case coordinator. </a:t>
            </a:r>
            <a:endParaRPr lang="en-US" sz="900" dirty="0" smtClean="0">
              <a:solidFill>
                <a:srgbClr val="000000"/>
              </a:solidFill>
              <a:latin typeface="Garamond" panose="02020404030301010803" pitchFamily="18" charset="0"/>
              <a:ea typeface="Calibri" panose="020F0502020204030204" pitchFamily="34" charset="0"/>
            </a:endParaRPr>
          </a:p>
          <a:p>
            <a:pPr marL="228600" indent="-228600">
              <a:buAutoNum type="arabicPeriod" startAt="10"/>
            </a:pPr>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11. I will tell any law enforcement that I have contact with that I am a participant in Treatment Court.  </a:t>
            </a:r>
          </a:p>
          <a:p>
            <a:pPr marL="228600" indent="-228600">
              <a:buAutoNum type="alphaLcParenR"/>
            </a:pPr>
            <a:r>
              <a:rPr lang="en-US" sz="900" dirty="0" smtClean="0">
                <a:solidFill>
                  <a:srgbClr val="000000"/>
                </a:solidFill>
                <a:latin typeface="Garamond" panose="02020404030301010803" pitchFamily="18" charset="0"/>
                <a:ea typeface="Calibri" panose="020F0502020204030204" pitchFamily="34" charset="0"/>
              </a:rPr>
              <a:t>I </a:t>
            </a:r>
            <a:r>
              <a:rPr lang="en-US" sz="900" dirty="0">
                <a:solidFill>
                  <a:srgbClr val="000000"/>
                </a:solidFill>
                <a:latin typeface="Garamond" panose="02020404030301010803" pitchFamily="18" charset="0"/>
                <a:ea typeface="Calibri" panose="020F0502020204030204" pitchFamily="34" charset="0"/>
              </a:rPr>
              <a:t>will tell my probation agent and case coordinator about any law enforcement contact within one hour</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12. I will not threaten or harm others or myself</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13. I will not provide or encourage the use of alcohol or other illegal/controlled substances to other participants</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14. I will focus on myself and my sobriety</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15. I will hang out with positive people</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latin typeface="Garamond" panose="02020404030301010803" pitchFamily="18" charset="0"/>
              </a:rPr>
              <a:t>16. I will stay in Sauk County unless approved to leave</a:t>
            </a:r>
            <a:r>
              <a:rPr lang="en-US" sz="900" dirty="0" smtClean="0">
                <a:latin typeface="Garamond" panose="02020404030301010803" pitchFamily="18" charset="0"/>
              </a:rPr>
              <a:t>.</a:t>
            </a:r>
          </a:p>
          <a:p>
            <a:endParaRPr lang="en-US" sz="900" dirty="0">
              <a:latin typeface="Garamond" panose="02020404030301010803" pitchFamily="18" charset="0"/>
            </a:endParaRPr>
          </a:p>
          <a:p>
            <a:r>
              <a:rPr lang="en-US" sz="900" dirty="0">
                <a:latin typeface="Garamond" panose="02020404030301010803" pitchFamily="18" charset="0"/>
              </a:rPr>
              <a:t>17. I agree to random home visits and searches</a:t>
            </a:r>
            <a:r>
              <a:rPr lang="en-US" sz="900" dirty="0" smtClean="0">
                <a:latin typeface="Garamond" panose="02020404030301010803" pitchFamily="18" charset="0"/>
              </a:rPr>
              <a:t>.</a:t>
            </a:r>
          </a:p>
          <a:p>
            <a:endParaRPr lang="en-US" sz="900" dirty="0">
              <a:latin typeface="Garamond" panose="02020404030301010803" pitchFamily="18" charset="0"/>
            </a:endParaRPr>
          </a:p>
          <a:p>
            <a:r>
              <a:rPr lang="en-US" sz="900" dirty="0">
                <a:solidFill>
                  <a:srgbClr val="000000"/>
                </a:solidFill>
                <a:latin typeface="Garamond" panose="02020404030301010803" pitchFamily="18" charset="0"/>
                <a:ea typeface="Calibri" panose="020F0502020204030204" pitchFamily="34" charset="0"/>
              </a:rPr>
              <a:t>18. I understand that any form of gambling is not allow while participating in the Adult Treatment court program.</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19. I understand I cannot communicate or visit any persons that are incarcerated in jail or prison without the permission of the Adult Treatment Court Team. </a:t>
            </a:r>
          </a:p>
          <a:p>
            <a:endParaRPr lang="en-US" sz="900" dirty="0">
              <a:latin typeface="Garamond" panose="02020404030301010803" pitchFamily="18" charset="0"/>
            </a:endParaRPr>
          </a:p>
          <a:p>
            <a:endParaRPr lang="en-US" sz="1000" dirty="0">
              <a:solidFill>
                <a:srgbClr val="000000"/>
              </a:solidFill>
              <a:latin typeface="Garamond" panose="02020404030301010803" pitchFamily="18" charset="0"/>
              <a:ea typeface="Calibri" panose="020F0502020204030204" pitchFamily="34" charset="0"/>
            </a:endParaRPr>
          </a:p>
        </p:txBody>
      </p:sp>
    </p:spTree>
    <p:extLst>
      <p:ext uri="{BB962C8B-B14F-4D97-AF65-F5344CB8AC3E}">
        <p14:creationId xmlns:p14="http://schemas.microsoft.com/office/powerpoint/2010/main" val="10569040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26857" y="536148"/>
            <a:ext cx="2788343" cy="2588052"/>
          </a:xfrm>
          <a:prstGeom prst="rect">
            <a:avLst/>
          </a:prstGeom>
          <a:solidFill>
            <a:schemeClr val="accent5">
              <a:lumMod val="20000"/>
              <a:lumOff val="80000"/>
              <a:alpha val="0"/>
            </a:schemeClr>
          </a:solidFill>
        </p:spPr>
        <p:txBody>
          <a:bodyPr wrap="square" lIns="0" tIns="0" rIns="0" bIns="0" rtlCol="0"/>
          <a:lstStyle/>
          <a:p>
            <a:r>
              <a:rPr lang="en-US" sz="1000" b="1" dirty="0" smtClean="0"/>
              <a:t>	  Treatment </a:t>
            </a:r>
            <a:r>
              <a:rPr lang="en-US" sz="1000" b="1" dirty="0"/>
              <a:t>Court Team:</a:t>
            </a:r>
          </a:p>
          <a:p>
            <a:r>
              <a:rPr lang="en-US" sz="1000" b="1" dirty="0"/>
              <a:t> </a:t>
            </a:r>
          </a:p>
          <a:p>
            <a:pPr marL="171450" lvl="0" indent="-171450">
              <a:buFont typeface="Arial" panose="020B0604020202020204" pitchFamily="34" charset="0"/>
              <a:buChar char="•"/>
            </a:pPr>
            <a:r>
              <a:rPr lang="en-US" sz="1000" dirty="0"/>
              <a:t>Sauk County Circuit Court Judge </a:t>
            </a:r>
          </a:p>
          <a:p>
            <a:pPr marL="171450" lvl="0" indent="-171450">
              <a:buFont typeface="Arial" panose="020B0604020202020204" pitchFamily="34" charset="0"/>
              <a:buChar char="•"/>
            </a:pPr>
            <a:r>
              <a:rPr lang="en-US" sz="1000" dirty="0" smtClean="0"/>
              <a:t>Sauk </a:t>
            </a:r>
            <a:r>
              <a:rPr lang="en-US" sz="1000" dirty="0"/>
              <a:t>County District Attorney’s Office </a:t>
            </a:r>
          </a:p>
          <a:p>
            <a:pPr marL="171450" lvl="0" indent="-171450">
              <a:buFont typeface="Arial" panose="020B0604020202020204" pitchFamily="34" charset="0"/>
              <a:buChar char="•"/>
            </a:pPr>
            <a:r>
              <a:rPr lang="en-US" sz="1000" dirty="0" smtClean="0"/>
              <a:t>State </a:t>
            </a:r>
            <a:r>
              <a:rPr lang="en-US" sz="1000" dirty="0"/>
              <a:t>Public Defender’s Office </a:t>
            </a:r>
          </a:p>
          <a:p>
            <a:pPr marL="171450" lvl="0" indent="-171450">
              <a:buFont typeface="Arial" panose="020B0604020202020204" pitchFamily="34" charset="0"/>
              <a:buChar char="•"/>
            </a:pPr>
            <a:r>
              <a:rPr lang="en-US" sz="1000" dirty="0"/>
              <a:t>Sauk County Justice, and Support Programs Manager </a:t>
            </a:r>
          </a:p>
          <a:p>
            <a:pPr marL="171450" lvl="0" indent="-171450">
              <a:buFont typeface="Arial" panose="020B0604020202020204" pitchFamily="34" charset="0"/>
              <a:buChar char="•"/>
            </a:pPr>
            <a:r>
              <a:rPr lang="en-US" sz="1000" dirty="0"/>
              <a:t>Treatment Court Case Coordinators </a:t>
            </a:r>
          </a:p>
          <a:p>
            <a:pPr marL="171450" lvl="0" indent="-171450">
              <a:buFont typeface="Arial" panose="020B0604020202020204" pitchFamily="34" charset="0"/>
              <a:buChar char="•"/>
            </a:pPr>
            <a:r>
              <a:rPr lang="en-US" sz="1000" dirty="0"/>
              <a:t>Sauk County Probation and Parole Office </a:t>
            </a:r>
          </a:p>
          <a:p>
            <a:pPr marL="171450" lvl="0" indent="-171450">
              <a:buFont typeface="Arial" panose="020B0604020202020204" pitchFamily="34" charset="0"/>
              <a:buChar char="•"/>
            </a:pPr>
            <a:r>
              <a:rPr lang="en-US" sz="1000" dirty="0"/>
              <a:t>Sauk County Jail </a:t>
            </a:r>
          </a:p>
          <a:p>
            <a:pPr marL="171450" lvl="0" indent="-171450">
              <a:buFont typeface="Arial" panose="020B0604020202020204" pitchFamily="34" charset="0"/>
              <a:buChar char="•"/>
            </a:pPr>
            <a:r>
              <a:rPr lang="en-US" sz="1000" dirty="0"/>
              <a:t>Sauk County Police Chiefs’ Association </a:t>
            </a:r>
          </a:p>
          <a:p>
            <a:pPr marL="171450" lvl="0" indent="-171450">
              <a:buFont typeface="Arial" panose="020B0604020202020204" pitchFamily="34" charset="0"/>
              <a:buChar char="•"/>
            </a:pPr>
            <a:r>
              <a:rPr lang="en-US" sz="1000" dirty="0"/>
              <a:t>Sauk County Drug Task Force </a:t>
            </a:r>
          </a:p>
          <a:p>
            <a:pPr marL="171450" lvl="0" indent="-171450">
              <a:buFont typeface="Arial" panose="020B0604020202020204" pitchFamily="34" charset="0"/>
              <a:buChar char="•"/>
            </a:pPr>
            <a:r>
              <a:rPr lang="en-US" sz="1000" dirty="0"/>
              <a:t>Sauk County Department of Human Services </a:t>
            </a:r>
          </a:p>
          <a:p>
            <a:pPr marL="171450" lvl="0" indent="-171450">
              <a:buFont typeface="Arial" panose="020B0604020202020204" pitchFamily="34" charset="0"/>
              <a:buChar char="•"/>
            </a:pPr>
            <a:r>
              <a:rPr lang="en-US" sz="1000" dirty="0"/>
              <a:t>Sauk County Department of Health</a:t>
            </a:r>
          </a:p>
        </p:txBody>
      </p:sp>
      <p:sp>
        <p:nvSpPr>
          <p:cNvPr id="3" name="object 3"/>
          <p:cNvSpPr/>
          <p:nvPr/>
        </p:nvSpPr>
        <p:spPr>
          <a:xfrm>
            <a:off x="461483" y="1600200"/>
            <a:ext cx="2971800" cy="0"/>
          </a:xfrm>
          <a:custGeom>
            <a:avLst/>
            <a:gdLst/>
            <a:ahLst/>
            <a:cxnLst/>
            <a:rect l="l" t="t" r="r" b="b"/>
            <a:pathLst>
              <a:path w="2971800">
                <a:moveTo>
                  <a:pt x="0" y="0"/>
                </a:moveTo>
                <a:lnTo>
                  <a:pt x="2971800" y="0"/>
                </a:lnTo>
              </a:path>
            </a:pathLst>
          </a:custGeom>
          <a:ln w="6350">
            <a:solidFill>
              <a:srgbClr val="231F20"/>
            </a:solidFill>
          </a:ln>
        </p:spPr>
        <p:txBody>
          <a:bodyPr wrap="square" lIns="0" tIns="0" rIns="0" bIns="0" rtlCol="0"/>
          <a:lstStyle/>
          <a:p>
            <a:endParaRPr dirty="0"/>
          </a:p>
        </p:txBody>
      </p:sp>
      <p:sp>
        <p:nvSpPr>
          <p:cNvPr id="5" name="object 5"/>
          <p:cNvSpPr/>
          <p:nvPr/>
        </p:nvSpPr>
        <p:spPr>
          <a:xfrm>
            <a:off x="441485" y="2362200"/>
            <a:ext cx="2971800" cy="0"/>
          </a:xfrm>
          <a:custGeom>
            <a:avLst/>
            <a:gdLst/>
            <a:ahLst/>
            <a:cxnLst/>
            <a:rect l="l" t="t" r="r" b="b"/>
            <a:pathLst>
              <a:path w="2971800">
                <a:moveTo>
                  <a:pt x="0" y="0"/>
                </a:moveTo>
                <a:lnTo>
                  <a:pt x="2971800" y="0"/>
                </a:lnTo>
              </a:path>
            </a:pathLst>
          </a:custGeom>
          <a:ln w="6350">
            <a:solidFill>
              <a:srgbClr val="231F20"/>
            </a:solidFill>
          </a:ln>
        </p:spPr>
        <p:txBody>
          <a:bodyPr wrap="square" lIns="0" tIns="0" rIns="0" bIns="0" rtlCol="0"/>
          <a:lstStyle/>
          <a:p>
            <a:endParaRPr dirty="0"/>
          </a:p>
        </p:txBody>
      </p:sp>
      <p:sp>
        <p:nvSpPr>
          <p:cNvPr id="7" name="object 7"/>
          <p:cNvSpPr/>
          <p:nvPr/>
        </p:nvSpPr>
        <p:spPr>
          <a:xfrm>
            <a:off x="473738" y="3155787"/>
            <a:ext cx="2971800" cy="0"/>
          </a:xfrm>
          <a:custGeom>
            <a:avLst/>
            <a:gdLst/>
            <a:ahLst/>
            <a:cxnLst/>
            <a:rect l="l" t="t" r="r" b="b"/>
            <a:pathLst>
              <a:path w="2971800">
                <a:moveTo>
                  <a:pt x="0" y="0"/>
                </a:moveTo>
                <a:lnTo>
                  <a:pt x="2971800" y="0"/>
                </a:lnTo>
              </a:path>
            </a:pathLst>
          </a:custGeom>
          <a:ln w="6350">
            <a:solidFill>
              <a:srgbClr val="231F20"/>
            </a:solidFill>
          </a:ln>
        </p:spPr>
        <p:txBody>
          <a:bodyPr wrap="square" lIns="0" tIns="0" rIns="0" bIns="0" rtlCol="0"/>
          <a:lstStyle/>
          <a:p>
            <a:endParaRPr lang="en-US" dirty="0" smtClean="0"/>
          </a:p>
          <a:p>
            <a:endParaRPr dirty="0"/>
          </a:p>
        </p:txBody>
      </p:sp>
      <p:sp>
        <p:nvSpPr>
          <p:cNvPr id="9" name="object 9"/>
          <p:cNvSpPr txBox="1">
            <a:spLocks noGrp="1"/>
          </p:cNvSpPr>
          <p:nvPr>
            <p:ph type="title"/>
          </p:nvPr>
        </p:nvSpPr>
        <p:spPr>
          <a:xfrm>
            <a:off x="872478" y="228600"/>
            <a:ext cx="2141220" cy="638893"/>
          </a:xfrm>
          <a:prstGeom prst="rect">
            <a:avLst/>
          </a:prstGeom>
        </p:spPr>
        <p:txBody>
          <a:bodyPr vert="horz" wrap="square" lIns="0" tIns="12700" rIns="0" bIns="0" rtlCol="0">
            <a:spAutoFit/>
          </a:bodyPr>
          <a:lstStyle/>
          <a:p>
            <a:pPr marL="12700" marR="5080" indent="106680">
              <a:lnSpc>
                <a:spcPct val="112500"/>
              </a:lnSpc>
              <a:spcBef>
                <a:spcPts val="100"/>
              </a:spcBef>
            </a:pPr>
            <a:r>
              <a:rPr sz="1800" spc="290" dirty="0"/>
              <a:t>Things </a:t>
            </a:r>
            <a:r>
              <a:rPr sz="1800" spc="125" dirty="0"/>
              <a:t>I </a:t>
            </a:r>
            <a:r>
              <a:rPr sz="1800" spc="180" dirty="0"/>
              <a:t>May  </a:t>
            </a:r>
            <a:r>
              <a:rPr sz="1800" spc="190" dirty="0"/>
              <a:t>Need </a:t>
            </a:r>
            <a:r>
              <a:rPr sz="1800" spc="254" dirty="0"/>
              <a:t>To</a:t>
            </a:r>
            <a:r>
              <a:rPr sz="1800" spc="-70" dirty="0"/>
              <a:t> </a:t>
            </a:r>
            <a:r>
              <a:rPr sz="1800" spc="315" dirty="0"/>
              <a:t>Know</a:t>
            </a:r>
            <a:endParaRPr sz="1800" dirty="0"/>
          </a:p>
        </p:txBody>
      </p:sp>
      <p:sp>
        <p:nvSpPr>
          <p:cNvPr id="10" name="object 10"/>
          <p:cNvSpPr txBox="1"/>
          <p:nvPr/>
        </p:nvSpPr>
        <p:spPr>
          <a:xfrm>
            <a:off x="685800" y="1124232"/>
            <a:ext cx="2209800" cy="228268"/>
          </a:xfrm>
          <a:prstGeom prst="rect">
            <a:avLst/>
          </a:prstGeom>
        </p:spPr>
        <p:txBody>
          <a:bodyPr vert="horz" wrap="square" lIns="0" tIns="12700" rIns="0" bIns="0" rtlCol="0">
            <a:spAutoFit/>
          </a:bodyPr>
          <a:lstStyle/>
          <a:p>
            <a:pPr marL="12700">
              <a:lnSpc>
                <a:spcPct val="100000"/>
              </a:lnSpc>
              <a:spcBef>
                <a:spcPts val="100"/>
              </a:spcBef>
            </a:pPr>
            <a:r>
              <a:rPr lang="en-US" sz="1400" b="1" spc="-15" dirty="0" smtClean="0">
                <a:solidFill>
                  <a:srgbClr val="231F20"/>
                </a:solidFill>
                <a:latin typeface="Times New Roman"/>
                <a:cs typeface="Times New Roman"/>
              </a:rPr>
              <a:t>	</a:t>
            </a:r>
            <a:r>
              <a:rPr sz="1400" b="1" spc="-15" dirty="0" smtClean="0">
                <a:solidFill>
                  <a:srgbClr val="231F20"/>
                </a:solidFill>
                <a:latin typeface="Garamond" panose="02020404030301010803" pitchFamily="18" charset="0"/>
                <a:cs typeface="Times New Roman"/>
              </a:rPr>
              <a:t>Cour</a:t>
            </a:r>
            <a:r>
              <a:rPr lang="en-US" sz="1400" b="1" spc="-15" dirty="0" smtClean="0">
                <a:solidFill>
                  <a:srgbClr val="231F20"/>
                </a:solidFill>
                <a:latin typeface="Garamond" panose="02020404030301010803" pitchFamily="18" charset="0"/>
                <a:cs typeface="Times New Roman"/>
              </a:rPr>
              <a:t>troom location </a:t>
            </a:r>
            <a:endParaRPr sz="1400" dirty="0">
              <a:latin typeface="Garamond" panose="02020404030301010803" pitchFamily="18" charset="0"/>
              <a:cs typeface="Times New Roman"/>
            </a:endParaRPr>
          </a:p>
        </p:txBody>
      </p:sp>
      <p:sp>
        <p:nvSpPr>
          <p:cNvPr id="12" name="object 12"/>
          <p:cNvSpPr txBox="1"/>
          <p:nvPr/>
        </p:nvSpPr>
        <p:spPr>
          <a:xfrm>
            <a:off x="672976" y="3389299"/>
            <a:ext cx="2539265" cy="228268"/>
          </a:xfrm>
          <a:prstGeom prst="rect">
            <a:avLst/>
          </a:prstGeom>
        </p:spPr>
        <p:txBody>
          <a:bodyPr vert="horz" wrap="square" lIns="0" tIns="12700" rIns="0" bIns="0" rtlCol="0">
            <a:spAutoFit/>
          </a:bodyPr>
          <a:lstStyle/>
          <a:p>
            <a:pPr marL="12700" algn="ctr">
              <a:lnSpc>
                <a:spcPct val="100000"/>
              </a:lnSpc>
              <a:spcBef>
                <a:spcPts val="100"/>
              </a:spcBef>
            </a:pPr>
            <a:r>
              <a:rPr sz="1400" b="1" dirty="0" smtClean="0">
                <a:solidFill>
                  <a:srgbClr val="231F20"/>
                </a:solidFill>
                <a:latin typeface="Garamond" panose="02020404030301010803" pitchFamily="18" charset="0"/>
                <a:cs typeface="Times New Roman"/>
              </a:rPr>
              <a:t>Drug</a:t>
            </a:r>
            <a:r>
              <a:rPr sz="1400" b="1" spc="-20" dirty="0" smtClean="0">
                <a:solidFill>
                  <a:srgbClr val="231F20"/>
                </a:solidFill>
                <a:latin typeface="Garamond" panose="02020404030301010803" pitchFamily="18" charset="0"/>
                <a:cs typeface="Times New Roman"/>
              </a:rPr>
              <a:t> </a:t>
            </a:r>
            <a:r>
              <a:rPr sz="1400" b="1" spc="-25" dirty="0" smtClean="0">
                <a:solidFill>
                  <a:srgbClr val="231F20"/>
                </a:solidFill>
                <a:latin typeface="Garamond" panose="02020404030301010803" pitchFamily="18" charset="0"/>
                <a:cs typeface="Times New Roman"/>
              </a:rPr>
              <a:t>Testing</a:t>
            </a:r>
            <a:r>
              <a:rPr lang="en-US" sz="1400" b="1" spc="-25" dirty="0" smtClean="0">
                <a:solidFill>
                  <a:srgbClr val="231F20"/>
                </a:solidFill>
                <a:latin typeface="Garamond" panose="02020404030301010803" pitchFamily="18" charset="0"/>
                <a:cs typeface="Times New Roman"/>
              </a:rPr>
              <a:t> Information</a:t>
            </a:r>
            <a:r>
              <a:rPr sz="1400" b="1" spc="-25" dirty="0" smtClean="0">
                <a:solidFill>
                  <a:srgbClr val="231F20"/>
                </a:solidFill>
                <a:latin typeface="Garamond" panose="02020404030301010803" pitchFamily="18" charset="0"/>
                <a:cs typeface="Times New Roman"/>
              </a:rPr>
              <a:t>:</a:t>
            </a:r>
            <a:endParaRPr sz="1400" dirty="0">
              <a:latin typeface="Garamond" panose="02020404030301010803" pitchFamily="18" charset="0"/>
              <a:cs typeface="Times New Roman"/>
            </a:endParaRPr>
          </a:p>
        </p:txBody>
      </p:sp>
      <p:sp>
        <p:nvSpPr>
          <p:cNvPr id="13" name="object 13"/>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998"/>
            </a:srgbClr>
          </a:solidFill>
        </p:spPr>
        <p:txBody>
          <a:bodyPr wrap="square" lIns="0" tIns="0" rIns="0" bIns="0" rtlCol="0"/>
          <a:lstStyle/>
          <a:p>
            <a:endParaRPr dirty="0"/>
          </a:p>
        </p:txBody>
      </p:sp>
      <p:sp>
        <p:nvSpPr>
          <p:cNvPr id="14" name="object 14"/>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43998"/>
            </a:srgbClr>
          </a:solidFill>
        </p:spPr>
        <p:txBody>
          <a:bodyPr wrap="square" lIns="0" tIns="0" rIns="0" bIns="0" rtlCol="0"/>
          <a:lstStyle/>
          <a:p>
            <a:endParaRPr dirty="0"/>
          </a:p>
        </p:txBody>
      </p:sp>
      <p:sp>
        <p:nvSpPr>
          <p:cNvPr id="15" name="TextBox 14"/>
          <p:cNvSpPr txBox="1"/>
          <p:nvPr/>
        </p:nvSpPr>
        <p:spPr>
          <a:xfrm>
            <a:off x="641270" y="1852008"/>
            <a:ext cx="2612226" cy="307777"/>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r>
              <a:rPr lang="en-US" sz="1400" b="1" dirty="0" smtClean="0">
                <a:latin typeface="Garamond" panose="02020404030301010803" pitchFamily="18" charset="0"/>
                <a:cs typeface="Times New Roman" panose="02020603050405020304" pitchFamily="18" charset="0"/>
              </a:rPr>
              <a:t>Case Coordinator’s Information</a:t>
            </a:r>
            <a:endParaRPr lang="en-US" sz="1400" b="1" dirty="0">
              <a:latin typeface="Garamond" panose="02020404030301010803" pitchFamily="18" charset="0"/>
              <a:cs typeface="Times New Roman" panose="02020603050405020304" pitchFamily="18" charset="0"/>
            </a:endParaRPr>
          </a:p>
        </p:txBody>
      </p:sp>
      <p:sp>
        <p:nvSpPr>
          <p:cNvPr id="16" name="TextBox 15"/>
          <p:cNvSpPr txBox="1"/>
          <p:nvPr/>
        </p:nvSpPr>
        <p:spPr>
          <a:xfrm>
            <a:off x="641270" y="2564616"/>
            <a:ext cx="2573661" cy="307777"/>
          </a:xfrm>
          <a:prstGeom prst="rect">
            <a:avLst/>
          </a:prstGeom>
          <a:noFill/>
        </p:spPr>
        <p:txBody>
          <a:bodyPr wrap="square" rtlCol="0">
            <a:spAutoFit/>
          </a:bodyPr>
          <a:lstStyle/>
          <a:p>
            <a:r>
              <a:rPr lang="en-US" sz="1400" b="1" dirty="0" smtClean="0">
                <a:latin typeface="Garamond" panose="02020404030301010803" pitchFamily="18" charset="0"/>
                <a:cs typeface="Times New Roman" panose="02020603050405020304" pitchFamily="18" charset="0"/>
              </a:rPr>
              <a:t>Probation Agent’s Information</a:t>
            </a:r>
            <a:endParaRPr lang="en-US" sz="1400" b="1" dirty="0">
              <a:latin typeface="Garamond" panose="02020404030301010803" pitchFamily="18" charset="0"/>
              <a:cs typeface="Times New Roman" panose="02020603050405020304" pitchFamily="18" charset="0"/>
            </a:endParaRPr>
          </a:p>
        </p:txBody>
      </p:sp>
      <p:cxnSp>
        <p:nvCxnSpPr>
          <p:cNvPr id="6" name="Straight Connector 5"/>
          <p:cNvCxnSpPr/>
          <p:nvPr/>
        </p:nvCxnSpPr>
        <p:spPr>
          <a:xfrm>
            <a:off x="473738" y="3886200"/>
            <a:ext cx="2971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3984" y="3278221"/>
            <a:ext cx="2319232" cy="873760"/>
          </a:xfrm>
          <a:prstGeom prst="rect">
            <a:avLst/>
          </a:prstGeom>
        </p:spPr>
      </p:pic>
      <p:sp>
        <p:nvSpPr>
          <p:cNvPr id="4" name="TextBox 3"/>
          <p:cNvSpPr txBox="1"/>
          <p:nvPr/>
        </p:nvSpPr>
        <p:spPr>
          <a:xfrm>
            <a:off x="473738" y="4100875"/>
            <a:ext cx="2939547" cy="307777"/>
          </a:xfrm>
          <a:prstGeom prst="rect">
            <a:avLst/>
          </a:prstGeom>
          <a:noFill/>
        </p:spPr>
        <p:txBody>
          <a:bodyPr wrap="square" rtlCol="0">
            <a:spAutoFit/>
          </a:bodyPr>
          <a:lstStyle/>
          <a:p>
            <a:pPr algn="ctr"/>
            <a:r>
              <a:rPr lang="en-US" sz="1400" b="1" dirty="0" smtClean="0">
                <a:latin typeface="Garamond" panose="02020404030301010803" pitchFamily="18" charset="0"/>
              </a:rPr>
              <a:t>Treatment Provider’s Information:</a:t>
            </a:r>
            <a:endParaRPr lang="en-US" b="1" dirty="0"/>
          </a:p>
        </p:txBody>
      </p:sp>
      <p:cxnSp>
        <p:nvCxnSpPr>
          <p:cNvPr id="11" name="Straight Connector 10"/>
          <p:cNvCxnSpPr/>
          <p:nvPr/>
        </p:nvCxnSpPr>
        <p:spPr>
          <a:xfrm>
            <a:off x="460627" y="4711374"/>
            <a:ext cx="30135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62782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844803" y="1618233"/>
            <a:ext cx="2185670" cy="18415"/>
          </a:xfrm>
          <a:custGeom>
            <a:avLst/>
            <a:gdLst/>
            <a:ahLst/>
            <a:cxnLst/>
            <a:rect l="l" t="t" r="r" b="b"/>
            <a:pathLst>
              <a:path w="2185670" h="18414">
                <a:moveTo>
                  <a:pt x="0" y="18287"/>
                </a:moveTo>
                <a:lnTo>
                  <a:pt x="2185416" y="18287"/>
                </a:lnTo>
                <a:lnTo>
                  <a:pt x="2185416" y="0"/>
                </a:lnTo>
                <a:lnTo>
                  <a:pt x="0" y="0"/>
                </a:lnTo>
                <a:lnTo>
                  <a:pt x="0" y="18287"/>
                </a:lnTo>
                <a:close/>
              </a:path>
            </a:pathLst>
          </a:custGeom>
          <a:solidFill>
            <a:srgbClr val="FFFFFF">
              <a:alpha val="54998"/>
            </a:srgbClr>
          </a:solidFill>
        </p:spPr>
        <p:txBody>
          <a:bodyPr wrap="square" lIns="0" tIns="0" rIns="0" bIns="0" rtlCol="0"/>
          <a:lstStyle/>
          <a:p>
            <a:endParaRPr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9523" y="703632"/>
            <a:ext cx="1676400" cy="914601"/>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4282323" y="1877824"/>
            <a:ext cx="2590800" cy="707886"/>
          </a:xfrm>
          <a:prstGeom prst="rect">
            <a:avLst/>
          </a:prstGeom>
          <a:noFill/>
        </p:spPr>
        <p:txBody>
          <a:bodyPr wrap="square" rtlCol="0">
            <a:spAutoFit/>
          </a:bodyPr>
          <a:lstStyle/>
          <a:p>
            <a:pPr algn="ctr"/>
            <a:r>
              <a:rPr lang="en-US" sz="2000" dirty="0" smtClean="0"/>
              <a:t>Sauk County Adult </a:t>
            </a:r>
          </a:p>
          <a:p>
            <a:pPr algn="ctr"/>
            <a:r>
              <a:rPr lang="en-US" sz="2000" dirty="0" smtClean="0"/>
              <a:t>Treatment </a:t>
            </a:r>
            <a:r>
              <a:rPr lang="en-US" sz="2000" dirty="0" smtClean="0">
                <a:latin typeface="Maiandra GD" panose="020E0502030308020204" pitchFamily="34" charset="0"/>
              </a:rPr>
              <a:t>Court</a:t>
            </a:r>
            <a:endParaRPr lang="en-US" sz="2000" dirty="0">
              <a:latin typeface="Maiandra GD" panose="020E0502030308020204" pitchFamily="34" charset="0"/>
            </a:endParaRPr>
          </a:p>
        </p:txBody>
      </p:sp>
      <p:sp>
        <p:nvSpPr>
          <p:cNvPr id="8" name="TextBox 7"/>
          <p:cNvSpPr txBox="1"/>
          <p:nvPr/>
        </p:nvSpPr>
        <p:spPr>
          <a:xfrm>
            <a:off x="4593049" y="3450882"/>
            <a:ext cx="1969348" cy="646331"/>
          </a:xfrm>
          <a:prstGeom prst="rect">
            <a:avLst/>
          </a:prstGeom>
          <a:noFill/>
        </p:spPr>
        <p:txBody>
          <a:bodyPr wrap="square" rtlCol="0">
            <a:spAutoFit/>
          </a:bodyPr>
          <a:lstStyle/>
          <a:p>
            <a:pPr algn="ctr"/>
            <a:r>
              <a:rPr lang="en-US" dirty="0" smtClean="0">
                <a:latin typeface="Maiandra GD" panose="020E0502030308020204" pitchFamily="34" charset="0"/>
              </a:rPr>
              <a:t>Participant Handbook </a:t>
            </a:r>
            <a:endParaRPr lang="en-US" dirty="0">
              <a:latin typeface="Maiandra GD" panose="020E0502030308020204" pitchFamily="34" charset="0"/>
            </a:endParaRPr>
          </a:p>
        </p:txBody>
      </p:sp>
      <p:sp>
        <p:nvSpPr>
          <p:cNvPr id="10" name="TextBox 9"/>
          <p:cNvSpPr txBox="1"/>
          <p:nvPr/>
        </p:nvSpPr>
        <p:spPr>
          <a:xfrm>
            <a:off x="4551986" y="2667000"/>
            <a:ext cx="2051474" cy="584775"/>
          </a:xfrm>
          <a:prstGeom prst="rect">
            <a:avLst/>
          </a:prstGeom>
          <a:solidFill>
            <a:schemeClr val="bg1">
              <a:lumMod val="75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b="1" u="sng" dirty="0" smtClean="0">
                <a:latin typeface="Garamond" panose="02020404030301010803" pitchFamily="18" charset="0"/>
              </a:rPr>
              <a:t>Phase</a:t>
            </a:r>
            <a:r>
              <a:rPr lang="en-US" sz="2000" b="1" u="sng" dirty="0" smtClean="0">
                <a:latin typeface="Garamond" panose="02020404030301010803" pitchFamily="18" charset="0"/>
              </a:rPr>
              <a:t> </a:t>
            </a:r>
            <a:r>
              <a:rPr lang="en-US" sz="3200" b="1" u="sng" dirty="0">
                <a:latin typeface="Garamond" panose="02020404030301010803" pitchFamily="18" charset="0"/>
              </a:rPr>
              <a:t>4</a:t>
            </a:r>
          </a:p>
        </p:txBody>
      </p:sp>
    </p:spTree>
    <p:extLst>
      <p:ext uri="{BB962C8B-B14F-4D97-AF65-F5344CB8AC3E}">
        <p14:creationId xmlns:p14="http://schemas.microsoft.com/office/powerpoint/2010/main" val="17974388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343400" y="4130675"/>
            <a:ext cx="2971800" cy="0"/>
          </a:xfrm>
          <a:custGeom>
            <a:avLst/>
            <a:gdLst/>
            <a:ahLst/>
            <a:cxnLst/>
            <a:rect l="l" t="t" r="r" b="b"/>
            <a:pathLst>
              <a:path w="2971800">
                <a:moveTo>
                  <a:pt x="0" y="0"/>
                </a:moveTo>
                <a:lnTo>
                  <a:pt x="2971800" y="0"/>
                </a:lnTo>
              </a:path>
            </a:pathLst>
          </a:custGeom>
          <a:ln w="6350">
            <a:solidFill>
              <a:srgbClr val="231F20"/>
            </a:solidFill>
          </a:ln>
        </p:spPr>
        <p:txBody>
          <a:bodyPr wrap="square" lIns="0" tIns="0" rIns="0" bIns="0" rtlCol="0"/>
          <a:lstStyle/>
          <a:p>
            <a:endParaRPr dirty="0"/>
          </a:p>
        </p:txBody>
      </p:sp>
      <p:sp>
        <p:nvSpPr>
          <p:cNvPr id="3" name="object 3"/>
          <p:cNvSpPr txBox="1">
            <a:spLocks noGrp="1"/>
          </p:cNvSpPr>
          <p:nvPr>
            <p:ph type="title"/>
          </p:nvPr>
        </p:nvSpPr>
        <p:spPr>
          <a:xfrm>
            <a:off x="4958699" y="342900"/>
            <a:ext cx="1741170" cy="1054100"/>
          </a:xfrm>
          <a:prstGeom prst="rect">
            <a:avLst/>
          </a:prstGeom>
        </p:spPr>
        <p:txBody>
          <a:bodyPr vert="horz" wrap="square" lIns="0" tIns="12700" rIns="0" bIns="0" rtlCol="0">
            <a:spAutoFit/>
          </a:bodyPr>
          <a:lstStyle/>
          <a:p>
            <a:pPr marL="12700" marR="5080" algn="ctr">
              <a:lnSpc>
                <a:spcPct val="112500"/>
              </a:lnSpc>
              <a:spcBef>
                <a:spcPts val="100"/>
              </a:spcBef>
            </a:pPr>
            <a:r>
              <a:rPr sz="2000" b="1" u="sng" spc="260" dirty="0"/>
              <a:t>Phase </a:t>
            </a:r>
            <a:r>
              <a:rPr lang="en-US" sz="2000" b="1" u="sng" spc="125" dirty="0"/>
              <a:t>4</a:t>
            </a:r>
            <a:r>
              <a:rPr sz="2000" b="1" u="sng" spc="125" dirty="0" smtClean="0"/>
              <a:t>  </a:t>
            </a:r>
            <a:r>
              <a:rPr sz="1800" spc="-25" dirty="0"/>
              <a:t>P</a:t>
            </a:r>
            <a:r>
              <a:rPr sz="1800" spc="330" dirty="0"/>
              <a:t>a</a:t>
            </a:r>
            <a:r>
              <a:rPr sz="1800" spc="615" dirty="0"/>
              <a:t>r</a:t>
            </a:r>
            <a:r>
              <a:rPr sz="1800" spc="555" dirty="0"/>
              <a:t>t</a:t>
            </a:r>
            <a:r>
              <a:rPr sz="1800" spc="80" dirty="0"/>
              <a:t>i</a:t>
            </a:r>
            <a:r>
              <a:rPr sz="1800" spc="355" dirty="0"/>
              <a:t>c</a:t>
            </a:r>
            <a:r>
              <a:rPr sz="1800" spc="254" dirty="0"/>
              <a:t>i</a:t>
            </a:r>
            <a:r>
              <a:rPr sz="1800" spc="-125" dirty="0"/>
              <a:t>p</a:t>
            </a:r>
            <a:r>
              <a:rPr sz="1800" spc="360" dirty="0"/>
              <a:t>a</a:t>
            </a:r>
            <a:r>
              <a:rPr sz="1800" spc="470" dirty="0"/>
              <a:t>n</a:t>
            </a:r>
            <a:r>
              <a:rPr sz="1800" spc="500" dirty="0"/>
              <a:t>t</a:t>
            </a:r>
            <a:r>
              <a:rPr sz="2000" spc="500" dirty="0"/>
              <a:t>  </a:t>
            </a:r>
            <a:r>
              <a:rPr sz="2000" spc="330" dirty="0"/>
              <a:t>Handbook</a:t>
            </a:r>
            <a:endParaRPr sz="2000" dirty="0"/>
          </a:p>
        </p:txBody>
      </p:sp>
      <p:sp>
        <p:nvSpPr>
          <p:cNvPr id="4" name="object 4"/>
          <p:cNvSpPr txBox="1"/>
          <p:nvPr/>
        </p:nvSpPr>
        <p:spPr>
          <a:xfrm>
            <a:off x="4798227" y="1512660"/>
            <a:ext cx="2062480" cy="2203424"/>
          </a:xfrm>
          <a:prstGeom prst="rect">
            <a:avLst/>
          </a:prstGeom>
        </p:spPr>
        <p:txBody>
          <a:bodyPr vert="horz" wrap="square" lIns="0" tIns="87630" rIns="0" bIns="0" rtlCol="0">
            <a:spAutoFit/>
          </a:bodyPr>
          <a:lstStyle/>
          <a:p>
            <a:pPr algn="ctr">
              <a:lnSpc>
                <a:spcPct val="100000"/>
              </a:lnSpc>
              <a:spcBef>
                <a:spcPts val="690"/>
              </a:spcBef>
            </a:pPr>
            <a:r>
              <a:rPr sz="1500" b="1" spc="-15" dirty="0">
                <a:solidFill>
                  <a:srgbClr val="231F20"/>
                </a:solidFill>
                <a:latin typeface="Times New Roman"/>
                <a:cs typeface="Times New Roman"/>
              </a:rPr>
              <a:t>Congratulations!</a:t>
            </a:r>
            <a:endParaRPr sz="1500" dirty="0">
              <a:latin typeface="Times New Roman"/>
              <a:cs typeface="Times New Roman"/>
            </a:endParaRPr>
          </a:p>
          <a:p>
            <a:pPr marL="12065" marR="5080" indent="-635" algn="ctr">
              <a:lnSpc>
                <a:spcPct val="113100"/>
              </a:lnSpc>
              <a:spcBef>
                <a:spcPts val="330"/>
              </a:spcBef>
            </a:pPr>
            <a:r>
              <a:rPr sz="1400" spc="-20" dirty="0">
                <a:solidFill>
                  <a:srgbClr val="231F20"/>
                </a:solidFill>
                <a:latin typeface="Garamond"/>
                <a:cs typeface="Garamond"/>
              </a:rPr>
              <a:t>Welcome to </a:t>
            </a:r>
            <a:r>
              <a:rPr lang="en-US" sz="1400" dirty="0" smtClean="0">
                <a:solidFill>
                  <a:srgbClr val="231F20"/>
                </a:solidFill>
                <a:latin typeface="Garamond"/>
                <a:cs typeface="Garamond"/>
              </a:rPr>
              <a:t>this next step of your journey</a:t>
            </a:r>
            <a:r>
              <a:rPr sz="1400" spc="5" dirty="0" smtClean="0">
                <a:solidFill>
                  <a:srgbClr val="231F20"/>
                </a:solidFill>
                <a:latin typeface="Garamond"/>
                <a:cs typeface="Garamond"/>
              </a:rPr>
              <a:t>.  </a:t>
            </a:r>
            <a:r>
              <a:rPr sz="1400" spc="20" dirty="0">
                <a:solidFill>
                  <a:srgbClr val="231F20"/>
                </a:solidFill>
                <a:latin typeface="Garamond"/>
                <a:cs typeface="Garamond"/>
              </a:rPr>
              <a:t>This </a:t>
            </a:r>
            <a:r>
              <a:rPr sz="1400" spc="-25" dirty="0">
                <a:solidFill>
                  <a:srgbClr val="231F20"/>
                </a:solidFill>
                <a:latin typeface="Garamond"/>
                <a:cs typeface="Garamond"/>
              </a:rPr>
              <a:t>book </a:t>
            </a:r>
            <a:r>
              <a:rPr sz="1400" spc="30" dirty="0">
                <a:solidFill>
                  <a:srgbClr val="231F20"/>
                </a:solidFill>
                <a:latin typeface="Garamond"/>
                <a:cs typeface="Garamond"/>
              </a:rPr>
              <a:t>will </a:t>
            </a:r>
            <a:r>
              <a:rPr sz="1400" spc="-20" dirty="0">
                <a:solidFill>
                  <a:srgbClr val="231F20"/>
                </a:solidFill>
                <a:latin typeface="Garamond"/>
                <a:cs typeface="Garamond"/>
              </a:rPr>
              <a:t>help </a:t>
            </a:r>
            <a:r>
              <a:rPr sz="1400" spc="-5" dirty="0">
                <a:solidFill>
                  <a:srgbClr val="231F20"/>
                </a:solidFill>
                <a:latin typeface="Garamond"/>
                <a:cs typeface="Garamond"/>
              </a:rPr>
              <a:t>you  </a:t>
            </a:r>
            <a:r>
              <a:rPr sz="1400" spc="-10" dirty="0">
                <a:solidFill>
                  <a:srgbClr val="231F20"/>
                </a:solidFill>
                <a:latin typeface="Garamond"/>
                <a:cs typeface="Garamond"/>
              </a:rPr>
              <a:t>successfully </a:t>
            </a:r>
            <a:r>
              <a:rPr sz="1400" spc="-20" dirty="0">
                <a:solidFill>
                  <a:srgbClr val="231F20"/>
                </a:solidFill>
                <a:latin typeface="Garamond"/>
                <a:cs typeface="Garamond"/>
              </a:rPr>
              <a:t>complete </a:t>
            </a:r>
            <a:r>
              <a:rPr sz="1400" spc="-25" dirty="0">
                <a:solidFill>
                  <a:srgbClr val="231F20"/>
                </a:solidFill>
                <a:latin typeface="Garamond"/>
                <a:cs typeface="Garamond"/>
              </a:rPr>
              <a:t>Phase</a:t>
            </a:r>
            <a:r>
              <a:rPr sz="1400" spc="-15" dirty="0">
                <a:solidFill>
                  <a:srgbClr val="231F20"/>
                </a:solidFill>
                <a:latin typeface="Garamond"/>
                <a:cs typeface="Garamond"/>
              </a:rPr>
              <a:t> </a:t>
            </a:r>
            <a:r>
              <a:rPr lang="en-US" sz="1400" spc="5" dirty="0">
                <a:solidFill>
                  <a:srgbClr val="231F20"/>
                </a:solidFill>
                <a:latin typeface="Garamond"/>
                <a:cs typeface="Garamond"/>
              </a:rPr>
              <a:t>4</a:t>
            </a:r>
            <a:r>
              <a:rPr sz="1400" spc="5" dirty="0" smtClean="0">
                <a:solidFill>
                  <a:srgbClr val="231F20"/>
                </a:solidFill>
                <a:latin typeface="Garamond"/>
                <a:cs typeface="Garamond"/>
              </a:rPr>
              <a:t>.</a:t>
            </a:r>
            <a:endParaRPr sz="1400" dirty="0">
              <a:latin typeface="Garamond"/>
              <a:cs typeface="Garamond"/>
            </a:endParaRPr>
          </a:p>
          <a:p>
            <a:pPr>
              <a:lnSpc>
                <a:spcPct val="100000"/>
              </a:lnSpc>
            </a:pPr>
            <a:endParaRPr sz="1500" dirty="0">
              <a:latin typeface="Garamond"/>
              <a:cs typeface="Garamond"/>
            </a:endParaRPr>
          </a:p>
          <a:p>
            <a:pPr marL="397510" marR="390525" algn="ctr">
              <a:lnSpc>
                <a:spcPct val="119000"/>
              </a:lnSpc>
              <a:spcBef>
                <a:spcPts val="1010"/>
              </a:spcBef>
            </a:pPr>
            <a:r>
              <a:rPr sz="1400" i="1" spc="-30" dirty="0">
                <a:solidFill>
                  <a:srgbClr val="231F20"/>
                </a:solidFill>
                <a:latin typeface="Book Antiqua"/>
                <a:cs typeface="Book Antiqua"/>
              </a:rPr>
              <a:t>The </a:t>
            </a:r>
            <a:r>
              <a:rPr sz="1400" i="1" spc="-75" dirty="0" smtClean="0">
                <a:solidFill>
                  <a:srgbClr val="231F20"/>
                </a:solidFill>
                <a:latin typeface="Book Antiqua"/>
                <a:cs typeface="Book Antiqua"/>
              </a:rPr>
              <a:t>owner  </a:t>
            </a:r>
            <a:r>
              <a:rPr sz="1400" i="1" spc="-50" dirty="0">
                <a:solidFill>
                  <a:srgbClr val="231F20"/>
                </a:solidFill>
                <a:latin typeface="Book Antiqua"/>
                <a:cs typeface="Book Antiqua"/>
              </a:rPr>
              <a:t>of </a:t>
            </a:r>
            <a:r>
              <a:rPr sz="1400" i="1" spc="-75" dirty="0">
                <a:solidFill>
                  <a:srgbClr val="231F20"/>
                </a:solidFill>
                <a:latin typeface="Book Antiqua"/>
                <a:cs typeface="Book Antiqua"/>
              </a:rPr>
              <a:t>this </a:t>
            </a:r>
            <a:r>
              <a:rPr sz="1400" i="1" spc="-40" dirty="0">
                <a:solidFill>
                  <a:srgbClr val="231F20"/>
                </a:solidFill>
                <a:latin typeface="Book Antiqua"/>
                <a:cs typeface="Book Antiqua"/>
              </a:rPr>
              <a:t>handbook</a:t>
            </a:r>
            <a:r>
              <a:rPr sz="1400" i="1" spc="80" dirty="0">
                <a:solidFill>
                  <a:srgbClr val="231F20"/>
                </a:solidFill>
                <a:latin typeface="Book Antiqua"/>
                <a:cs typeface="Book Antiqua"/>
              </a:rPr>
              <a:t> </a:t>
            </a:r>
            <a:r>
              <a:rPr sz="1400" i="1" spc="-50" dirty="0">
                <a:solidFill>
                  <a:srgbClr val="231F20"/>
                </a:solidFill>
                <a:latin typeface="Book Antiqua"/>
                <a:cs typeface="Book Antiqua"/>
              </a:rPr>
              <a:t>is:</a:t>
            </a:r>
            <a:endParaRPr sz="1400" dirty="0">
              <a:latin typeface="Book Antiqua"/>
              <a:cs typeface="Book Antiqua"/>
            </a:endParaRPr>
          </a:p>
        </p:txBody>
      </p:sp>
      <p:sp>
        <p:nvSpPr>
          <p:cNvPr id="5" name="object 5"/>
          <p:cNvSpPr/>
          <p:nvPr/>
        </p:nvSpPr>
        <p:spPr>
          <a:xfrm>
            <a:off x="2353" y="-152400"/>
            <a:ext cx="3886200" cy="5029200"/>
          </a:xfrm>
          <a:prstGeom prst="rect">
            <a:avLst/>
          </a:prstGeom>
          <a:solidFill>
            <a:srgbClr val="C0C0C0">
              <a:alpha val="0"/>
            </a:srgbClr>
          </a:solidFill>
        </p:spPr>
        <p:txBody>
          <a:bodyPr wrap="square" lIns="0" tIns="0" rIns="0" bIns="0" rtlCol="0"/>
          <a:lstStyle/>
          <a:p>
            <a:endParaRPr dirty="0"/>
          </a:p>
        </p:txBody>
      </p:sp>
      <p:sp>
        <p:nvSpPr>
          <p:cNvPr id="6" name="object 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7" name="object 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9999"/>
            </a:srgbClr>
          </a:solidFill>
        </p:spPr>
        <p:txBody>
          <a:bodyPr wrap="square" lIns="0" tIns="0" rIns="0" bIns="0" rtlCol="0"/>
          <a:lstStyle/>
          <a:p>
            <a:endParaRPr dirty="0"/>
          </a:p>
        </p:txBody>
      </p:sp>
      <p:graphicFrame>
        <p:nvGraphicFramePr>
          <p:cNvPr id="9" name="Table 8"/>
          <p:cNvGraphicFramePr>
            <a:graphicFrameLocks noGrp="1"/>
          </p:cNvGraphicFramePr>
          <p:nvPr>
            <p:extLst>
              <p:ext uri="{D42A27DB-BD31-4B8C-83A1-F6EECF244321}">
                <p14:modId xmlns:p14="http://schemas.microsoft.com/office/powerpoint/2010/main" val="793549223"/>
              </p:ext>
            </p:extLst>
          </p:nvPr>
        </p:nvGraphicFramePr>
        <p:xfrm>
          <a:off x="276299" y="718199"/>
          <a:ext cx="3039587" cy="1720201"/>
        </p:xfrm>
        <a:graphic>
          <a:graphicData uri="http://schemas.openxmlformats.org/drawingml/2006/table">
            <a:tbl>
              <a:tblPr>
                <a:tableStyleId>{5C22544A-7EE6-4342-B048-85BDC9FD1C3A}</a:tableStyleId>
              </a:tblPr>
              <a:tblGrid>
                <a:gridCol w="3039587">
                  <a:extLst>
                    <a:ext uri="{9D8B030D-6E8A-4147-A177-3AD203B41FA5}">
                      <a16:colId xmlns:a16="http://schemas.microsoft.com/office/drawing/2014/main" val="71447106"/>
                    </a:ext>
                  </a:extLst>
                </a:gridCol>
              </a:tblGrid>
              <a:tr h="1720201">
                <a:tc>
                  <a:txBody>
                    <a:bodyPr/>
                    <a:lstStyle/>
                    <a:p>
                      <a:pPr marL="0" marR="0">
                        <a:lnSpc>
                          <a:spcPct val="107000"/>
                        </a:lnSpc>
                        <a:spcBef>
                          <a:spcPts val="0"/>
                        </a:spcBef>
                        <a:spcAft>
                          <a:spcPts val="0"/>
                        </a:spcAft>
                      </a:pPr>
                      <a:r>
                        <a:rPr lang="en-US" sz="1000" dirty="0">
                          <a:effectLst/>
                        </a:rPr>
                        <a:t>Sauk County Adult Treatment Court works to enhance public safety by reducing recidivism and improving quality of life in our community. Treatment Court will offer an alternative to lengthy incarceration to individuals whose crimes are linked to a substance use disorder by focusing on treatment, strict accountability, intensive supervision, and judicial oversight.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678" marR="65678" marT="0" marB="0">
                    <a:solidFill>
                      <a:schemeClr val="bg1">
                        <a:lumMod val="75000"/>
                        <a:alpha val="53000"/>
                      </a:schemeClr>
                    </a:solidFill>
                  </a:tcPr>
                </a:tc>
                <a:extLst>
                  <a:ext uri="{0D108BD9-81ED-4DB2-BD59-A6C34878D82A}">
                    <a16:rowId xmlns:a16="http://schemas.microsoft.com/office/drawing/2014/main" val="403619054"/>
                  </a:ext>
                </a:extLst>
              </a:tr>
            </a:tbl>
          </a:graphicData>
        </a:graphic>
      </p:graphicFrame>
      <p:sp>
        <p:nvSpPr>
          <p:cNvPr id="10" name="Rectangle 1"/>
          <p:cNvSpPr>
            <a:spLocks noChangeArrowheads="1"/>
          </p:cNvSpPr>
          <p:nvPr/>
        </p:nvSpPr>
        <p:spPr bwMode="auto">
          <a:xfrm>
            <a:off x="208255" y="396629"/>
            <a:ext cx="454454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Mission Statement:</a:t>
            </a:r>
            <a:endParaRPr kumimoji="0" lang="en-US"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123916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30700" y="387350"/>
            <a:ext cx="3111500" cy="299720"/>
          </a:xfrm>
          <a:prstGeom prst="rect">
            <a:avLst/>
          </a:prstGeom>
        </p:spPr>
        <p:txBody>
          <a:bodyPr vert="horz" wrap="square" lIns="0" tIns="12700" rIns="0" bIns="0" rtlCol="0">
            <a:spAutoFit/>
          </a:bodyPr>
          <a:lstStyle/>
          <a:p>
            <a:pPr marL="12700">
              <a:lnSpc>
                <a:spcPct val="100000"/>
              </a:lnSpc>
              <a:spcBef>
                <a:spcPts val="100"/>
              </a:spcBef>
              <a:tabLst>
                <a:tab pos="3098165" algn="l"/>
              </a:tabLst>
            </a:pPr>
            <a:r>
              <a:rPr lang="en-US" sz="1800" b="1" u="sng" spc="200" dirty="0" smtClean="0">
                <a:solidFill>
                  <a:srgbClr val="231F20"/>
                </a:solidFill>
                <a:uFill>
                  <a:solidFill>
                    <a:srgbClr val="231F20"/>
                  </a:solidFill>
                </a:uFill>
                <a:latin typeface="Book Antiqua"/>
                <a:cs typeface="Book Antiqua"/>
              </a:rPr>
              <a:t>Phase </a:t>
            </a:r>
            <a:r>
              <a:rPr lang="en-US" b="1" u="sng" spc="200" dirty="0">
                <a:solidFill>
                  <a:srgbClr val="231F20"/>
                </a:solidFill>
                <a:uFill>
                  <a:solidFill>
                    <a:srgbClr val="231F20"/>
                  </a:solidFill>
                </a:uFill>
                <a:latin typeface="Book Antiqua"/>
                <a:cs typeface="Book Antiqua"/>
              </a:rPr>
              <a:t>4</a:t>
            </a:r>
            <a:r>
              <a:rPr sz="1800" b="1" u="sng" spc="35" dirty="0" smtClean="0">
                <a:solidFill>
                  <a:srgbClr val="231F20"/>
                </a:solidFill>
                <a:uFill>
                  <a:solidFill>
                    <a:srgbClr val="231F20"/>
                  </a:solidFill>
                </a:uFill>
                <a:latin typeface="Book Antiqua"/>
                <a:cs typeface="Book Antiqua"/>
              </a:rPr>
              <a:t>:</a:t>
            </a:r>
            <a:r>
              <a:rPr sz="1800" b="1" u="sng" spc="35" dirty="0">
                <a:solidFill>
                  <a:srgbClr val="231F20"/>
                </a:solidFill>
                <a:uFill>
                  <a:solidFill>
                    <a:srgbClr val="231F20"/>
                  </a:solidFill>
                </a:uFill>
                <a:latin typeface="Book Antiqua"/>
                <a:cs typeface="Book Antiqua"/>
              </a:rPr>
              <a:t>	</a:t>
            </a:r>
            <a:endParaRPr sz="1800" dirty="0">
              <a:latin typeface="Book Antiqua"/>
              <a:cs typeface="Book Antiqua"/>
            </a:endParaRPr>
          </a:p>
        </p:txBody>
      </p:sp>
      <p:sp>
        <p:nvSpPr>
          <p:cNvPr id="3" name="object 3"/>
          <p:cNvSpPr txBox="1">
            <a:spLocks noGrp="1"/>
          </p:cNvSpPr>
          <p:nvPr>
            <p:ph type="title" idx="4294967295"/>
          </p:nvPr>
        </p:nvSpPr>
        <p:spPr>
          <a:xfrm>
            <a:off x="4267200" y="687388"/>
            <a:ext cx="3505200" cy="504825"/>
          </a:xfrm>
          <a:prstGeom prst="rect">
            <a:avLst/>
          </a:prstGeom>
        </p:spPr>
        <p:txBody>
          <a:bodyPr vert="horz" wrap="square" lIns="0" tIns="12700" rIns="0" bIns="0" rtlCol="0">
            <a:spAutoFit/>
          </a:bodyPr>
          <a:lstStyle/>
          <a:p>
            <a:pPr marL="12700">
              <a:lnSpc>
                <a:spcPct val="100000"/>
              </a:lnSpc>
              <a:spcBef>
                <a:spcPts val="100"/>
              </a:spcBef>
            </a:pPr>
            <a:r>
              <a:rPr lang="en-US" sz="3200" dirty="0" smtClean="0">
                <a:solidFill>
                  <a:schemeClr val="tx1"/>
                </a:solidFill>
                <a:latin typeface="+mn-lt"/>
              </a:rPr>
              <a:t>Change</a:t>
            </a:r>
            <a:endParaRPr sz="3200" dirty="0">
              <a:solidFill>
                <a:schemeClr val="tx1"/>
              </a:solidFill>
              <a:latin typeface="+mn-lt"/>
            </a:endParaRPr>
          </a:p>
        </p:txBody>
      </p:sp>
      <p:sp>
        <p:nvSpPr>
          <p:cNvPr id="5" name="object 5"/>
          <p:cNvSpPr/>
          <p:nvPr/>
        </p:nvSpPr>
        <p:spPr>
          <a:xfrm>
            <a:off x="-2569" y="0"/>
            <a:ext cx="3886200" cy="5029200"/>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rgbClr val="C0C0C0">
              <a:alpha val="0"/>
            </a:srgbClr>
          </a:solidFill>
        </p:spPr>
        <p:txBody>
          <a:bodyPr wrap="square" lIns="0" tIns="0" rIns="0" bIns="0" rtlCol="0"/>
          <a:lstStyle/>
          <a:p>
            <a:endParaRPr dirty="0"/>
          </a:p>
        </p:txBody>
      </p:sp>
      <p:sp>
        <p:nvSpPr>
          <p:cNvPr id="6" name="object 6"/>
          <p:cNvSpPr/>
          <p:nvPr/>
        </p:nvSpPr>
        <p:spPr>
          <a:xfrm>
            <a:off x="829945" y="1371600"/>
            <a:ext cx="2084070" cy="0"/>
          </a:xfrm>
          <a:custGeom>
            <a:avLst/>
            <a:gdLst/>
            <a:ahLst/>
            <a:cxnLst/>
            <a:rect l="l" t="t" r="r" b="b"/>
            <a:pathLst>
              <a:path w="2084070">
                <a:moveTo>
                  <a:pt x="0" y="0"/>
                </a:moveTo>
                <a:lnTo>
                  <a:pt x="2083790" y="0"/>
                </a:lnTo>
              </a:path>
            </a:pathLst>
          </a:custGeom>
          <a:ln w="38100">
            <a:solidFill>
              <a:srgbClr val="231F20"/>
            </a:solidFill>
          </a:ln>
        </p:spPr>
        <p:txBody>
          <a:bodyPr wrap="square" lIns="0" tIns="0" rIns="0" bIns="0" rtlCol="0"/>
          <a:lstStyle/>
          <a:p>
            <a:endParaRPr dirty="0"/>
          </a:p>
        </p:txBody>
      </p:sp>
      <p:sp>
        <p:nvSpPr>
          <p:cNvPr id="8" name="object 8"/>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998"/>
            </a:srgbClr>
          </a:solidFill>
        </p:spPr>
        <p:txBody>
          <a:bodyPr wrap="square" lIns="0" tIns="0" rIns="0" bIns="0" rtlCol="0"/>
          <a:lstStyle/>
          <a:p>
            <a:endParaRPr dirty="0"/>
          </a:p>
        </p:txBody>
      </p:sp>
      <p:sp>
        <p:nvSpPr>
          <p:cNvPr id="9" name="object 9"/>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43998"/>
            </a:srgbClr>
          </a:solidFill>
        </p:spPr>
        <p:txBody>
          <a:bodyPr wrap="square" lIns="0" tIns="0" rIns="0" bIns="0" rtlCol="0"/>
          <a:lstStyle/>
          <a:p>
            <a:endParaRPr dirty="0"/>
          </a:p>
        </p:txBody>
      </p:sp>
      <p:sp>
        <p:nvSpPr>
          <p:cNvPr id="10" name="Rectangle 9"/>
          <p:cNvSpPr/>
          <p:nvPr/>
        </p:nvSpPr>
        <p:spPr>
          <a:xfrm>
            <a:off x="4495800" y="1544066"/>
            <a:ext cx="2946400" cy="379399"/>
          </a:xfrm>
          <a:prstGeom prst="rect">
            <a:avLst/>
          </a:prstGeom>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endParaRPr lang="en-US" dirty="0" smtClean="0">
              <a:solidFill>
                <a:srgbClr val="000000"/>
              </a:solidFill>
              <a:latin typeface="Garamond" panose="02020404030301010803" pitchFamily="18" charset="0"/>
              <a:ea typeface="Garamond" panose="02020404030301010803" pitchFamily="18" charset="0"/>
              <a:cs typeface="Times New Roman" panose="02020603050405020304" pitchFamily="18" charset="0"/>
            </a:endParaRPr>
          </a:p>
        </p:txBody>
      </p:sp>
      <p:sp>
        <p:nvSpPr>
          <p:cNvPr id="11" name="TextBox 10"/>
          <p:cNvSpPr txBox="1"/>
          <p:nvPr/>
        </p:nvSpPr>
        <p:spPr>
          <a:xfrm>
            <a:off x="685800" y="1544066"/>
            <a:ext cx="2370455" cy="1692771"/>
          </a:xfrm>
          <a:prstGeom prst="rect">
            <a:avLst/>
          </a:prstGeom>
          <a:noFill/>
        </p:spPr>
        <p:txBody>
          <a:bodyPr wrap="square" rtlCol="0">
            <a:spAutoFit/>
          </a:bodyPr>
          <a:lstStyle/>
          <a:p>
            <a:r>
              <a:rPr lang="en-US" sz="2000" dirty="0" smtClean="0"/>
              <a:t>“Change begins at the end of your comfort zone.”</a:t>
            </a:r>
          </a:p>
          <a:p>
            <a:endParaRPr lang="en-US" sz="1200" dirty="0"/>
          </a:p>
          <a:p>
            <a:r>
              <a:rPr lang="en-US" sz="1200" dirty="0" smtClean="0"/>
              <a:t>- Roy T. Bennett </a:t>
            </a:r>
            <a:endParaRPr lang="en-US" sz="1200" dirty="0"/>
          </a:p>
        </p:txBody>
      </p:sp>
      <p:sp>
        <p:nvSpPr>
          <p:cNvPr id="4" name="TextBox 3"/>
          <p:cNvSpPr txBox="1"/>
          <p:nvPr/>
        </p:nvSpPr>
        <p:spPr>
          <a:xfrm>
            <a:off x="4495800" y="1544066"/>
            <a:ext cx="2514600" cy="2062103"/>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Continue to change people, places, and things. </a:t>
            </a:r>
            <a:endParaRPr lang="en-US" sz="1600" dirty="0"/>
          </a:p>
          <a:p>
            <a:pPr marL="285750" indent="-285750">
              <a:buFont typeface="Arial" panose="020B0604020202020204" pitchFamily="34" charset="0"/>
              <a:buChar char="•"/>
            </a:pPr>
            <a:r>
              <a:rPr lang="en-US" sz="1600" dirty="0" smtClean="0"/>
              <a:t>Continue to build upon the skills you’ve learned.</a:t>
            </a:r>
          </a:p>
          <a:p>
            <a:pPr marL="285750" indent="-285750">
              <a:buFont typeface="Arial" panose="020B0604020202020204" pitchFamily="34" charset="0"/>
              <a:buChar char="•"/>
            </a:pPr>
            <a:r>
              <a:rPr lang="en-US" sz="1600" dirty="0" smtClean="0"/>
              <a:t>Involve yourself in positive activities.</a:t>
            </a:r>
          </a:p>
        </p:txBody>
      </p:sp>
    </p:spTree>
    <p:extLst>
      <p:ext uri="{BB962C8B-B14F-4D97-AF65-F5344CB8AC3E}">
        <p14:creationId xmlns:p14="http://schemas.microsoft.com/office/powerpoint/2010/main" val="19579539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86200" y="0"/>
            <a:ext cx="0" cy="5029200"/>
          </a:xfrm>
          <a:custGeom>
            <a:avLst/>
            <a:gdLst/>
            <a:ahLst/>
            <a:cxnLst/>
            <a:rect l="l" t="t" r="r" b="b"/>
            <a:pathLst>
              <a:path h="5029200">
                <a:moveTo>
                  <a:pt x="0" y="0"/>
                </a:moveTo>
                <a:lnTo>
                  <a:pt x="0" y="5029200"/>
                </a:lnTo>
              </a:path>
            </a:pathLst>
          </a:custGeom>
          <a:ln w="5080">
            <a:solidFill>
              <a:srgbClr val="CDCFD0"/>
            </a:solidFill>
          </a:ln>
        </p:spPr>
        <p:txBody>
          <a:bodyPr wrap="square" lIns="0" tIns="0" rIns="0" bIns="0" rtlCol="0"/>
          <a:lstStyle/>
          <a:p>
            <a:endParaRPr dirty="0"/>
          </a:p>
        </p:txBody>
      </p:sp>
      <p:sp>
        <p:nvSpPr>
          <p:cNvPr id="3" name="object 3"/>
          <p:cNvSpPr txBox="1"/>
          <p:nvPr/>
        </p:nvSpPr>
        <p:spPr>
          <a:xfrm>
            <a:off x="4419600" y="1600200"/>
            <a:ext cx="3002915" cy="1613261"/>
          </a:xfrm>
          <a:prstGeom prst="rect">
            <a:avLst/>
          </a:prstGeom>
        </p:spPr>
        <p:txBody>
          <a:bodyPr vert="horz" wrap="square" lIns="0" tIns="27939" rIns="0" bIns="0" rtlCol="0">
            <a:spAutoFit/>
          </a:bodyPr>
          <a:lstStyle/>
          <a:p>
            <a:r>
              <a:rPr lang="en-US" sz="1100" dirty="0">
                <a:latin typeface="Garamond" panose="02020404030301010803" pitchFamily="18" charset="0"/>
              </a:rPr>
              <a:t>In Court, you may receive recognition for your </a:t>
            </a:r>
            <a:r>
              <a:rPr lang="en-US" sz="1100" dirty="0" smtClean="0">
                <a:latin typeface="Garamond" panose="02020404030301010803" pitchFamily="18" charset="0"/>
              </a:rPr>
              <a:t>progress. Here </a:t>
            </a:r>
            <a:r>
              <a:rPr lang="en-US" sz="1100" dirty="0">
                <a:latin typeface="Garamond" panose="02020404030301010803" pitchFamily="18" charset="0"/>
              </a:rPr>
              <a:t>are some examples of things you can be recognized for</a:t>
            </a:r>
            <a:r>
              <a:rPr lang="en-US" sz="1100" dirty="0" smtClean="0">
                <a:latin typeface="Garamond" panose="02020404030301010803" pitchFamily="18" charset="0"/>
              </a:rPr>
              <a:t>:</a:t>
            </a:r>
          </a:p>
          <a:p>
            <a:endParaRPr lang="en-US" sz="1100" dirty="0">
              <a:latin typeface="Garamond" panose="02020404030301010803" pitchFamily="18" charset="0"/>
            </a:endParaRPr>
          </a:p>
          <a:p>
            <a:pPr marL="171450" lvl="0" indent="-171450">
              <a:buFont typeface="Arial" panose="020B0604020202020204" pitchFamily="34" charset="0"/>
              <a:buChar char="•"/>
            </a:pPr>
            <a:r>
              <a:rPr lang="en-US" sz="1100" dirty="0">
                <a:latin typeface="Garamond" panose="02020404030301010803" pitchFamily="18" charset="0"/>
              </a:rPr>
              <a:t>Attending appointments/court</a:t>
            </a:r>
          </a:p>
          <a:p>
            <a:pPr marL="171450" lvl="0" indent="-171450">
              <a:buFont typeface="Arial" panose="020B0604020202020204" pitchFamily="34" charset="0"/>
              <a:buChar char="•"/>
            </a:pPr>
            <a:r>
              <a:rPr lang="en-US" sz="1100" dirty="0">
                <a:latin typeface="Garamond" panose="02020404030301010803" pitchFamily="18" charset="0"/>
              </a:rPr>
              <a:t>Negative UA’s </a:t>
            </a:r>
          </a:p>
          <a:p>
            <a:pPr marL="171450" lvl="0" indent="-171450">
              <a:buFont typeface="Arial" panose="020B0604020202020204" pitchFamily="34" charset="0"/>
              <a:buChar char="•"/>
            </a:pPr>
            <a:r>
              <a:rPr lang="en-US" sz="1100" dirty="0">
                <a:latin typeface="Garamond" panose="02020404030301010803" pitchFamily="18" charset="0"/>
              </a:rPr>
              <a:t>Participating in treatment</a:t>
            </a:r>
          </a:p>
          <a:p>
            <a:pPr marL="171450" lvl="0" indent="-171450">
              <a:buFont typeface="Arial" panose="020B0604020202020204" pitchFamily="34" charset="0"/>
              <a:buChar char="•"/>
            </a:pPr>
            <a:r>
              <a:rPr lang="en-US" sz="1100" dirty="0">
                <a:latin typeface="Garamond" panose="02020404030301010803" pitchFamily="18" charset="0"/>
              </a:rPr>
              <a:t>Engaging in positive activities </a:t>
            </a:r>
          </a:p>
          <a:p>
            <a:pPr marL="12700" marR="233045">
              <a:lnSpc>
                <a:spcPts val="1600"/>
              </a:lnSpc>
              <a:spcBef>
                <a:spcPts val="219"/>
              </a:spcBef>
            </a:pPr>
            <a:endParaRPr lang="en-US" sz="1400" spc="-60" dirty="0" smtClean="0">
              <a:solidFill>
                <a:srgbClr val="231F20"/>
              </a:solidFill>
              <a:latin typeface="Garamond"/>
              <a:cs typeface="Garamond"/>
            </a:endParaRPr>
          </a:p>
        </p:txBody>
      </p:sp>
      <p:sp>
        <p:nvSpPr>
          <p:cNvPr id="5" name="object 5"/>
          <p:cNvSpPr/>
          <p:nvPr/>
        </p:nvSpPr>
        <p:spPr>
          <a:xfrm>
            <a:off x="342900" y="566419"/>
            <a:ext cx="7086600" cy="0"/>
          </a:xfrm>
          <a:custGeom>
            <a:avLst/>
            <a:gdLst/>
            <a:ahLst/>
            <a:cxnLst/>
            <a:rect l="l" t="t" r="r" b="b"/>
            <a:pathLst>
              <a:path w="7086600">
                <a:moveTo>
                  <a:pt x="0" y="0"/>
                </a:moveTo>
                <a:lnTo>
                  <a:pt x="7086600" y="0"/>
                </a:lnTo>
              </a:path>
            </a:pathLst>
          </a:custGeom>
          <a:ln w="12700">
            <a:solidFill>
              <a:srgbClr val="231F20"/>
            </a:solidFill>
          </a:ln>
        </p:spPr>
        <p:txBody>
          <a:bodyPr wrap="square" lIns="0" tIns="0" rIns="0" bIns="0" rtlCol="0"/>
          <a:lstStyle/>
          <a:p>
            <a:endParaRPr dirty="0"/>
          </a:p>
        </p:txBody>
      </p:sp>
      <p:sp>
        <p:nvSpPr>
          <p:cNvPr id="7" name="object 7"/>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8" name="object 8"/>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
        <p:nvSpPr>
          <p:cNvPr id="10" name="Rectangle 9"/>
          <p:cNvSpPr/>
          <p:nvPr/>
        </p:nvSpPr>
        <p:spPr>
          <a:xfrm>
            <a:off x="369058" y="457200"/>
            <a:ext cx="3059943" cy="5248745"/>
          </a:xfrm>
          <a:prstGeom prst="rect">
            <a:avLst/>
          </a:prstGeom>
          <a:ln>
            <a:noFill/>
          </a:ln>
        </p:spPr>
        <p:txBody>
          <a:bodyPr wrap="square">
            <a:spAutoFit/>
          </a:bodyPr>
          <a:lstStyle/>
          <a:p>
            <a:pPr>
              <a:lnSpc>
                <a:spcPct val="107000"/>
              </a:lnSpc>
              <a:spcAft>
                <a:spcPts val="800"/>
              </a:spcAft>
            </a:pPr>
            <a:r>
              <a:rPr lang="en-US" sz="2400" u="sng" dirty="0">
                <a:latin typeface="Calibri" panose="020F0502020204030204" pitchFamily="34" charset="0"/>
                <a:ea typeface="Calibri" panose="020F0502020204030204" pitchFamily="34" charset="0"/>
                <a:cs typeface="Times New Roman" panose="02020603050405020304" pitchFamily="18" charset="0"/>
              </a:rPr>
              <a:t>Phase </a:t>
            </a:r>
            <a:r>
              <a:rPr lang="en-US" sz="2400" u="sng" dirty="0" smtClean="0">
                <a:latin typeface="Calibri" panose="020F0502020204030204" pitchFamily="34" charset="0"/>
                <a:ea typeface="Calibri" panose="020F0502020204030204" pitchFamily="34" charset="0"/>
                <a:cs typeface="Times New Roman" panose="02020603050405020304" pitchFamily="18" charset="0"/>
              </a:rPr>
              <a:t>4: Change </a:t>
            </a:r>
            <a:endParaRPr lang="en-US" sz="1400" u="sng"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50" dirty="0">
                <a:latin typeface="Garamond" panose="02020404030301010803" pitchFamily="18" charset="0"/>
                <a:ea typeface="Calibri" panose="020F0502020204030204" pitchFamily="34" charset="0"/>
                <a:cs typeface="Times New Roman" panose="02020603050405020304" pitchFamily="18" charset="0"/>
              </a:rPr>
              <a:t>Depending on your progress, this phase will take at least </a:t>
            </a:r>
            <a:r>
              <a:rPr lang="en-US" sz="1050" dirty="0" smtClean="0">
                <a:latin typeface="Garamond" panose="02020404030301010803" pitchFamily="18" charset="0"/>
                <a:ea typeface="Calibri" panose="020F0502020204030204" pitchFamily="34" charset="0"/>
                <a:cs typeface="Times New Roman" panose="02020603050405020304" pitchFamily="18" charset="0"/>
              </a:rPr>
              <a:t>90 </a:t>
            </a:r>
            <a:r>
              <a:rPr lang="en-US" sz="1050" dirty="0">
                <a:latin typeface="Garamond" panose="02020404030301010803" pitchFamily="18" charset="0"/>
                <a:ea typeface="Calibri" panose="020F0502020204030204" pitchFamily="34" charset="0"/>
                <a:cs typeface="Times New Roman" panose="02020603050405020304" pitchFamily="18" charset="0"/>
              </a:rPr>
              <a:t>days to complete</a:t>
            </a:r>
            <a:r>
              <a:rPr lang="en-US" sz="1050" dirty="0" smtClean="0">
                <a:latin typeface="Garamond" panose="02020404030301010803" pitchFamily="18" charset="0"/>
                <a:ea typeface="Calibri" panose="020F0502020204030204" pitchFamily="34" charset="0"/>
                <a:cs typeface="Times New Roman" panose="02020603050405020304" pitchFamily="18" charset="0"/>
              </a:rPr>
              <a:t>.</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use this book to keep track of everything you need to do.</a:t>
            </a: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You will submit to random drug/alcohol testing.</a:t>
            </a: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You will attend court every </a:t>
            </a:r>
            <a:r>
              <a:rPr lang="en-US" sz="800" dirty="0" smtClean="0">
                <a:latin typeface="Garamond" panose="02020404030301010803" pitchFamily="18" charset="0"/>
                <a:ea typeface="Calibri" panose="020F0502020204030204" pitchFamily="34" charset="0"/>
                <a:cs typeface="Times New Roman" panose="02020603050405020304" pitchFamily="18" charset="0"/>
              </a:rPr>
              <a:t>three weeks.</a:t>
            </a:r>
            <a:endParaRPr lang="en-US" sz="800" dirty="0">
              <a:latin typeface="Garamond" panose="02020404030301010803" pitchFamily="18"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 You will attend all appointments.</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will be honest with my team.</a:t>
            </a:r>
            <a:endParaRPr lang="en-US" sz="800" dirty="0">
              <a:latin typeface="Garamond" panose="02020404030301010803" pitchFamily="18"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You will have a curfew from </a:t>
            </a:r>
            <a:r>
              <a:rPr lang="en-US" sz="800" dirty="0" smtClean="0">
                <a:latin typeface="Garamond" panose="02020404030301010803" pitchFamily="18" charset="0"/>
                <a:ea typeface="Calibri" panose="020F0502020204030204" pitchFamily="34" charset="0"/>
                <a:cs typeface="Times New Roman" panose="02020603050405020304" pitchFamily="18" charset="0"/>
              </a:rPr>
              <a:t>12am </a:t>
            </a:r>
            <a:r>
              <a:rPr lang="en-US" sz="800" dirty="0">
                <a:latin typeface="Garamond" panose="02020404030301010803" pitchFamily="18" charset="0"/>
                <a:ea typeface="Calibri" panose="020F0502020204030204" pitchFamily="34" charset="0"/>
                <a:cs typeface="Times New Roman" panose="02020603050405020304" pitchFamily="18" charset="0"/>
              </a:rPr>
              <a:t>until 6am, unless you are approved to work. </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participate in Adopt-A-Highway. </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make myself available for home visits with my team. </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reside in a safe environment that supports </a:t>
            </a:r>
            <a:r>
              <a:rPr lang="en-US" sz="800" dirty="0" smtClean="0">
                <a:latin typeface="Garamond" panose="02020404030301010803" pitchFamily="18" charset="0"/>
                <a:ea typeface="Calibri" panose="020F0502020204030204" pitchFamily="34" charset="0"/>
                <a:cs typeface="Times New Roman" panose="02020603050405020304" pitchFamily="18" charset="0"/>
              </a:rPr>
              <a:t>your </a:t>
            </a:r>
            <a:r>
              <a:rPr lang="en-US" sz="800" dirty="0">
                <a:latin typeface="Garamond" panose="02020404030301010803" pitchFamily="18" charset="0"/>
                <a:ea typeface="Calibri" panose="020F0502020204030204" pitchFamily="34" charset="0"/>
                <a:cs typeface="Times New Roman" panose="02020603050405020304" pitchFamily="18" charset="0"/>
              </a:rPr>
              <a:t>recovery. </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tell my team of any changes in employment, address, phone number, and relationships. </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will attend 2-4 </a:t>
            </a:r>
            <a:r>
              <a:rPr lang="en-US" sz="800" dirty="0">
                <a:latin typeface="Garamond" panose="02020404030301010803" pitchFamily="18" charset="0"/>
                <a:ea typeface="Calibri" panose="020F0502020204030204" pitchFamily="34" charset="0"/>
                <a:cs typeface="Times New Roman" panose="02020603050405020304" pitchFamily="18" charset="0"/>
              </a:rPr>
              <a:t>support </a:t>
            </a:r>
            <a:r>
              <a:rPr lang="en-US" sz="800" dirty="0" smtClean="0">
                <a:latin typeface="Garamond" panose="02020404030301010803" pitchFamily="18" charset="0"/>
                <a:ea typeface="Calibri" panose="020F0502020204030204" pitchFamily="34" charset="0"/>
                <a:cs typeface="Times New Roman" panose="02020603050405020304" pitchFamily="18" charset="0"/>
              </a:rPr>
              <a:t>meetings per week. At least 1 must be in-person.</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a:t>
            </a:r>
            <a:r>
              <a:rPr lang="en-US" sz="800" dirty="0" smtClean="0">
                <a:latin typeface="Garamond" panose="02020404030301010803" pitchFamily="18" charset="0"/>
                <a:ea typeface="Calibri" panose="020F0502020204030204" pitchFamily="34" charset="0"/>
                <a:cs typeface="Times New Roman" panose="02020603050405020304" pitchFamily="18" charset="0"/>
              </a:rPr>
              <a:t>show need to show the team that you are changing </a:t>
            </a:r>
            <a:r>
              <a:rPr lang="en-US" sz="800" dirty="0">
                <a:latin typeface="Garamond" panose="02020404030301010803" pitchFamily="18" charset="0"/>
                <a:ea typeface="Calibri" panose="020F0502020204030204" pitchFamily="34" charset="0"/>
                <a:cs typeface="Times New Roman" panose="02020603050405020304" pitchFamily="18" charset="0"/>
              </a:rPr>
              <a:t>people, places and things. </a:t>
            </a:r>
            <a:endParaRPr lang="en-US" sz="800" dirty="0" smtClean="0">
              <a:latin typeface="Garamond" panose="02020404030301010803" pitchFamily="18"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will need to meet “5/5” for 4 weeks in a row up to your phase advancement date in order to advance to the next phase. </a:t>
            </a:r>
            <a:endParaRPr lang="en-US" sz="800" dirty="0">
              <a:latin typeface="Garamond" panose="02020404030301010803" pitchFamily="18"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endParaRPr lang="en-US" sz="1050" dirty="0">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n-US" sz="1400" dirty="0">
              <a:latin typeface="Garamond" panose="02020404030301010803" pitchFamily="18" charset="0"/>
              <a:ea typeface="Calibri" panose="020F0502020204030204" pitchFamily="34" charset="0"/>
              <a:cs typeface="Times New Roman" panose="02020603050405020304" pitchFamily="18" charset="0"/>
            </a:endParaRPr>
          </a:p>
        </p:txBody>
      </p:sp>
      <p:sp>
        <p:nvSpPr>
          <p:cNvPr id="4" name="Rectangle 3"/>
          <p:cNvSpPr/>
          <p:nvPr/>
        </p:nvSpPr>
        <p:spPr>
          <a:xfrm>
            <a:off x="4343400" y="4114800"/>
            <a:ext cx="3200400" cy="415498"/>
          </a:xfrm>
          <a:prstGeom prst="rect">
            <a:avLst/>
          </a:prstGeom>
        </p:spPr>
        <p:txBody>
          <a:bodyPr wrap="square">
            <a:spAutoFit/>
          </a:bodyPr>
          <a:lstStyle/>
          <a:p>
            <a:r>
              <a:rPr lang="en-US" sz="700" b="1" dirty="0"/>
              <a:t>*Defining “5/5”: attended meeting requirements, attended all UA’s, turned in meeting slips, turning weekly paperwork on time, attended appointments, and any other weekly obligations.* </a:t>
            </a:r>
          </a:p>
        </p:txBody>
      </p:sp>
    </p:spTree>
    <p:extLst>
      <p:ext uri="{BB962C8B-B14F-4D97-AF65-F5344CB8AC3E}">
        <p14:creationId xmlns:p14="http://schemas.microsoft.com/office/powerpoint/2010/main" val="175378174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0" y="0"/>
            <a:ext cx="3886200" cy="5029200"/>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rgbClr val="C0C0C0">
              <a:alpha val="0"/>
            </a:srgbClr>
          </a:solidFill>
        </p:spPr>
        <p:txBody>
          <a:bodyPr wrap="square" lIns="0" tIns="0" rIns="0" bIns="0" rtlCol="0"/>
          <a:lstStyle/>
          <a:p>
            <a:endParaRPr dirty="0"/>
          </a:p>
        </p:txBody>
      </p:sp>
      <p:sp>
        <p:nvSpPr>
          <p:cNvPr id="5" name="object 5"/>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6" name="object 6"/>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
        <p:nvSpPr>
          <p:cNvPr id="7" name="TextBox 6"/>
          <p:cNvSpPr txBox="1"/>
          <p:nvPr/>
        </p:nvSpPr>
        <p:spPr>
          <a:xfrm>
            <a:off x="4800600" y="914400"/>
            <a:ext cx="2272030" cy="461665"/>
          </a:xfrm>
          <a:prstGeom prst="rect">
            <a:avLst/>
          </a:prstGeom>
          <a:noFill/>
        </p:spPr>
        <p:txBody>
          <a:bodyPr wrap="square" rtlCol="0">
            <a:spAutoFit/>
          </a:bodyPr>
          <a:lstStyle/>
          <a:p>
            <a:r>
              <a:rPr lang="en-US" sz="2400" u="sng" dirty="0" smtClean="0">
                <a:latin typeface="Garamond" panose="02020404030301010803" pitchFamily="18" charset="0"/>
              </a:rPr>
              <a:t>Phase </a:t>
            </a:r>
            <a:r>
              <a:rPr lang="en-US" sz="2400" u="sng" dirty="0">
                <a:latin typeface="Garamond" panose="02020404030301010803" pitchFamily="18" charset="0"/>
              </a:rPr>
              <a:t>4</a:t>
            </a:r>
            <a:r>
              <a:rPr lang="en-US" sz="2400" u="sng" dirty="0" smtClean="0">
                <a:latin typeface="Garamond" panose="02020404030301010803" pitchFamily="18" charset="0"/>
              </a:rPr>
              <a:t>: Change </a:t>
            </a:r>
            <a:endParaRPr lang="en-US" sz="2400" u="sng" dirty="0">
              <a:latin typeface="Garamond" panose="02020404030301010803" pitchFamily="18" charset="0"/>
            </a:endParaRPr>
          </a:p>
        </p:txBody>
      </p:sp>
      <p:sp>
        <p:nvSpPr>
          <p:cNvPr id="10" name="TextBox 9"/>
          <p:cNvSpPr txBox="1"/>
          <p:nvPr/>
        </p:nvSpPr>
        <p:spPr>
          <a:xfrm>
            <a:off x="5029200" y="2283767"/>
            <a:ext cx="2362200" cy="461665"/>
          </a:xfrm>
          <a:prstGeom prst="rect">
            <a:avLst/>
          </a:prstGeom>
          <a:noFill/>
        </p:spPr>
        <p:txBody>
          <a:bodyPr wrap="square" rtlCol="0">
            <a:spAutoFit/>
          </a:bodyPr>
          <a:lstStyle/>
          <a:p>
            <a:r>
              <a:rPr lang="en-US" sz="2400" dirty="0" smtClean="0">
                <a:latin typeface="Garamond" panose="02020404030301010803" pitchFamily="18" charset="0"/>
              </a:rPr>
              <a:t>Court Dates</a:t>
            </a:r>
            <a:endParaRPr lang="en-US" sz="2400" dirty="0">
              <a:latin typeface="Garamond" panose="02020404030301010803" pitchFamily="18" charset="0"/>
            </a:endParaRPr>
          </a:p>
        </p:txBody>
      </p:sp>
    </p:spTree>
    <p:extLst>
      <p:ext uri="{BB962C8B-B14F-4D97-AF65-F5344CB8AC3E}">
        <p14:creationId xmlns:p14="http://schemas.microsoft.com/office/powerpoint/2010/main" val="384973893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328618426"/>
              </p:ext>
            </p:extLst>
          </p:nvPr>
        </p:nvGraphicFramePr>
        <p:xfrm>
          <a:off x="342900" y="342900"/>
          <a:ext cx="3200400" cy="4380703"/>
        </p:xfrm>
        <a:graphic>
          <a:graphicData uri="http://schemas.openxmlformats.org/drawingml/2006/table">
            <a:tbl>
              <a:tblPr firstRow="1" bandRow="1">
                <a:tableStyleId>{2D5ABB26-0587-4C30-8999-92F81FD0307C}</a:tableStyleId>
              </a:tblPr>
              <a:tblGrid>
                <a:gridCol w="800100">
                  <a:extLst>
                    <a:ext uri="{9D8B030D-6E8A-4147-A177-3AD203B41FA5}">
                      <a16:colId xmlns:a16="http://schemas.microsoft.com/office/drawing/2014/main" val="20000"/>
                    </a:ext>
                  </a:extLst>
                </a:gridCol>
                <a:gridCol w="80010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800100">
                  <a:extLst>
                    <a:ext uri="{9D8B030D-6E8A-4147-A177-3AD203B41FA5}">
                      <a16:colId xmlns:a16="http://schemas.microsoft.com/office/drawing/2014/main" val="20003"/>
                    </a:ext>
                  </a:extLst>
                </a:gridCol>
              </a:tblGrid>
              <a:tr h="342900">
                <a:tc>
                  <a:txBody>
                    <a:bodyPr/>
                    <a:lstStyle/>
                    <a:p>
                      <a:pPr algn="ctr">
                        <a:lnSpc>
                          <a:spcPct val="100000"/>
                        </a:lnSpc>
                        <a:spcBef>
                          <a:spcPts val="715"/>
                        </a:spcBef>
                      </a:pPr>
                      <a:r>
                        <a:rPr sz="1000" b="1" spc="-65" dirty="0">
                          <a:solidFill>
                            <a:srgbClr val="231F20"/>
                          </a:solidFill>
                          <a:latin typeface="Book Antiqua"/>
                          <a:cs typeface="Book Antiqua"/>
                        </a:rPr>
                        <a:t>Date</a:t>
                      </a:r>
                      <a:endParaRPr sz="1000" dirty="0">
                        <a:latin typeface="Book Antiqua"/>
                        <a:cs typeface="Book Antiqua"/>
                      </a:endParaRPr>
                    </a:p>
                  </a:txBody>
                  <a:tcPr marL="0" marR="0" marT="9080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147320" marR="102235" indent="-37465">
                        <a:lnSpc>
                          <a:spcPts val="1100"/>
                        </a:lnSpc>
                        <a:spcBef>
                          <a:spcPts val="285"/>
                        </a:spcBef>
                      </a:pPr>
                      <a:r>
                        <a:rPr sz="1000" b="1" spc="-90" dirty="0">
                          <a:solidFill>
                            <a:srgbClr val="231F20"/>
                          </a:solidFill>
                          <a:latin typeface="Book Antiqua"/>
                          <a:cs typeface="Book Antiqua"/>
                        </a:rPr>
                        <a:t>Days </a:t>
                      </a:r>
                      <a:r>
                        <a:rPr lang="en-US" sz="1000" b="1" spc="-90" dirty="0" smtClean="0">
                          <a:solidFill>
                            <a:srgbClr val="231F20"/>
                          </a:solidFill>
                          <a:latin typeface="Book Antiqua"/>
                          <a:cs typeface="Book Antiqua"/>
                        </a:rPr>
                        <a:t> </a:t>
                      </a:r>
                      <a:r>
                        <a:rPr sz="1000" b="1" spc="-85" dirty="0" smtClean="0">
                          <a:solidFill>
                            <a:srgbClr val="231F20"/>
                          </a:solidFill>
                          <a:latin typeface="Book Antiqua"/>
                          <a:cs typeface="Book Antiqua"/>
                        </a:rPr>
                        <a:t>Sober</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200660" marR="149860" indent="-44450">
                        <a:lnSpc>
                          <a:spcPts val="1100"/>
                        </a:lnSpc>
                        <a:spcBef>
                          <a:spcPts val="285"/>
                        </a:spcBef>
                      </a:pPr>
                      <a:r>
                        <a:rPr lang="en-US" sz="1000" b="1" spc="-70" dirty="0" smtClean="0">
                          <a:solidFill>
                            <a:srgbClr val="231F20"/>
                          </a:solidFill>
                          <a:latin typeface="Book Antiqua"/>
                          <a:cs typeface="Book Antiqua"/>
                        </a:rPr>
                        <a:t>Incentive </a:t>
                      </a:r>
                    </a:p>
                    <a:p>
                      <a:pPr marL="200660" marR="149860" indent="-44450">
                        <a:lnSpc>
                          <a:spcPts val="1100"/>
                        </a:lnSpc>
                        <a:spcBef>
                          <a:spcPts val="285"/>
                        </a:spcBef>
                      </a:pPr>
                      <a:r>
                        <a:rPr lang="en-US" sz="1000" b="1" spc="-70" dirty="0" smtClean="0">
                          <a:solidFill>
                            <a:srgbClr val="231F20"/>
                          </a:solidFill>
                          <a:latin typeface="Book Antiqua"/>
                          <a:cs typeface="Book Antiqua"/>
                        </a:rPr>
                        <a:t>Earned</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109855" marR="102235" indent="167640">
                        <a:lnSpc>
                          <a:spcPts val="1100"/>
                        </a:lnSpc>
                        <a:spcBef>
                          <a:spcPts val="285"/>
                        </a:spcBef>
                      </a:pPr>
                      <a:r>
                        <a:rPr sz="1000" b="1" spc="-65" dirty="0">
                          <a:solidFill>
                            <a:srgbClr val="231F20"/>
                          </a:solidFill>
                          <a:latin typeface="Book Antiqua"/>
                          <a:cs typeface="Book Antiqua"/>
                        </a:rPr>
                        <a:t>Next  </a:t>
                      </a:r>
                      <a:r>
                        <a:rPr sz="1000" b="1" spc="-50" dirty="0">
                          <a:solidFill>
                            <a:srgbClr val="231F20"/>
                          </a:solidFill>
                          <a:latin typeface="Book Antiqua"/>
                          <a:cs typeface="Book Antiqua"/>
                        </a:rPr>
                        <a:t>Court</a:t>
                      </a:r>
                      <a:r>
                        <a:rPr sz="1000" b="1" spc="-55" dirty="0">
                          <a:solidFill>
                            <a:srgbClr val="231F20"/>
                          </a:solidFill>
                          <a:latin typeface="Book Antiqua"/>
                          <a:cs typeface="Book Antiqua"/>
                        </a:rPr>
                        <a:t> </a:t>
                      </a:r>
                      <a:r>
                        <a:rPr sz="1000" b="1" spc="-65" dirty="0">
                          <a:solidFill>
                            <a:srgbClr val="231F20"/>
                          </a:solidFill>
                          <a:latin typeface="Book Antiqua"/>
                          <a:cs typeface="Book Antiqua"/>
                        </a:rPr>
                        <a:t>Date</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3"/>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5"/>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6"/>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7"/>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8"/>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9"/>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0"/>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1"/>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2"/>
                  </a:ext>
                </a:extLst>
              </a:tr>
            </a:tbl>
          </a:graphicData>
        </a:graphic>
      </p:graphicFrame>
      <p:sp>
        <p:nvSpPr>
          <p:cNvPr id="3" name="object 3"/>
          <p:cNvSpPr/>
          <p:nvPr/>
        </p:nvSpPr>
        <p:spPr>
          <a:xfrm>
            <a:off x="42862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 name="object 4"/>
          <p:cNvSpPr/>
          <p:nvPr/>
        </p:nvSpPr>
        <p:spPr>
          <a:xfrm>
            <a:off x="50863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 name="object 5"/>
          <p:cNvSpPr/>
          <p:nvPr/>
        </p:nvSpPr>
        <p:spPr>
          <a:xfrm>
            <a:off x="58864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6" name="object 6"/>
          <p:cNvSpPr/>
          <p:nvPr/>
        </p:nvSpPr>
        <p:spPr>
          <a:xfrm>
            <a:off x="6686550" y="678484"/>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7" name="object 7"/>
          <p:cNvSpPr/>
          <p:nvPr/>
        </p:nvSpPr>
        <p:spPr>
          <a:xfrm>
            <a:off x="42862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8" name="object 8"/>
          <p:cNvSpPr/>
          <p:nvPr/>
        </p:nvSpPr>
        <p:spPr>
          <a:xfrm>
            <a:off x="50863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9" name="object 9"/>
          <p:cNvSpPr/>
          <p:nvPr/>
        </p:nvSpPr>
        <p:spPr>
          <a:xfrm>
            <a:off x="58864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0" name="object 10"/>
          <p:cNvSpPr/>
          <p:nvPr/>
        </p:nvSpPr>
        <p:spPr>
          <a:xfrm>
            <a:off x="6686550" y="1014069"/>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1" name="object 11"/>
          <p:cNvSpPr/>
          <p:nvPr/>
        </p:nvSpPr>
        <p:spPr>
          <a:xfrm>
            <a:off x="42862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2" name="object 12"/>
          <p:cNvSpPr/>
          <p:nvPr/>
        </p:nvSpPr>
        <p:spPr>
          <a:xfrm>
            <a:off x="50863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3" name="object 13"/>
          <p:cNvSpPr/>
          <p:nvPr/>
        </p:nvSpPr>
        <p:spPr>
          <a:xfrm>
            <a:off x="58864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4" name="object 14"/>
          <p:cNvSpPr/>
          <p:nvPr/>
        </p:nvSpPr>
        <p:spPr>
          <a:xfrm>
            <a:off x="6686550" y="1349654"/>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5" name="object 15"/>
          <p:cNvSpPr/>
          <p:nvPr/>
        </p:nvSpPr>
        <p:spPr>
          <a:xfrm>
            <a:off x="42862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6" name="object 16"/>
          <p:cNvSpPr/>
          <p:nvPr/>
        </p:nvSpPr>
        <p:spPr>
          <a:xfrm>
            <a:off x="50863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7" name="object 17"/>
          <p:cNvSpPr/>
          <p:nvPr/>
        </p:nvSpPr>
        <p:spPr>
          <a:xfrm>
            <a:off x="58864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8" name="object 18"/>
          <p:cNvSpPr/>
          <p:nvPr/>
        </p:nvSpPr>
        <p:spPr>
          <a:xfrm>
            <a:off x="6686550" y="1685239"/>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9" name="object 19"/>
          <p:cNvSpPr/>
          <p:nvPr/>
        </p:nvSpPr>
        <p:spPr>
          <a:xfrm>
            <a:off x="42862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0" name="object 20"/>
          <p:cNvSpPr/>
          <p:nvPr/>
        </p:nvSpPr>
        <p:spPr>
          <a:xfrm>
            <a:off x="50863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1" name="object 21"/>
          <p:cNvSpPr/>
          <p:nvPr/>
        </p:nvSpPr>
        <p:spPr>
          <a:xfrm>
            <a:off x="58864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2" name="object 22"/>
          <p:cNvSpPr/>
          <p:nvPr/>
        </p:nvSpPr>
        <p:spPr>
          <a:xfrm>
            <a:off x="6686550" y="202082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23" name="object 23"/>
          <p:cNvSpPr/>
          <p:nvPr/>
        </p:nvSpPr>
        <p:spPr>
          <a:xfrm>
            <a:off x="42862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4" name="object 24"/>
          <p:cNvSpPr/>
          <p:nvPr/>
        </p:nvSpPr>
        <p:spPr>
          <a:xfrm>
            <a:off x="50863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5" name="object 25"/>
          <p:cNvSpPr/>
          <p:nvPr/>
        </p:nvSpPr>
        <p:spPr>
          <a:xfrm>
            <a:off x="58864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6" name="object 26"/>
          <p:cNvSpPr/>
          <p:nvPr/>
        </p:nvSpPr>
        <p:spPr>
          <a:xfrm>
            <a:off x="6686550" y="2356408"/>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27" name="object 27"/>
          <p:cNvSpPr/>
          <p:nvPr/>
        </p:nvSpPr>
        <p:spPr>
          <a:xfrm>
            <a:off x="42862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8" name="object 28"/>
          <p:cNvSpPr/>
          <p:nvPr/>
        </p:nvSpPr>
        <p:spPr>
          <a:xfrm>
            <a:off x="50863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9" name="object 29"/>
          <p:cNvSpPr/>
          <p:nvPr/>
        </p:nvSpPr>
        <p:spPr>
          <a:xfrm>
            <a:off x="58864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0" name="object 30"/>
          <p:cNvSpPr/>
          <p:nvPr/>
        </p:nvSpPr>
        <p:spPr>
          <a:xfrm>
            <a:off x="6686550" y="269199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1" name="object 31"/>
          <p:cNvSpPr/>
          <p:nvPr/>
        </p:nvSpPr>
        <p:spPr>
          <a:xfrm>
            <a:off x="42862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2" name="object 32"/>
          <p:cNvSpPr/>
          <p:nvPr/>
        </p:nvSpPr>
        <p:spPr>
          <a:xfrm>
            <a:off x="50863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3" name="object 33"/>
          <p:cNvSpPr/>
          <p:nvPr/>
        </p:nvSpPr>
        <p:spPr>
          <a:xfrm>
            <a:off x="58864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4" name="object 34"/>
          <p:cNvSpPr/>
          <p:nvPr/>
        </p:nvSpPr>
        <p:spPr>
          <a:xfrm>
            <a:off x="6686550" y="3027578"/>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5" name="object 35"/>
          <p:cNvSpPr/>
          <p:nvPr/>
        </p:nvSpPr>
        <p:spPr>
          <a:xfrm>
            <a:off x="42862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6" name="object 36"/>
          <p:cNvSpPr/>
          <p:nvPr/>
        </p:nvSpPr>
        <p:spPr>
          <a:xfrm>
            <a:off x="50863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7" name="object 37"/>
          <p:cNvSpPr/>
          <p:nvPr/>
        </p:nvSpPr>
        <p:spPr>
          <a:xfrm>
            <a:off x="58864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8" name="object 38"/>
          <p:cNvSpPr/>
          <p:nvPr/>
        </p:nvSpPr>
        <p:spPr>
          <a:xfrm>
            <a:off x="6686550" y="336316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9" name="object 39"/>
          <p:cNvSpPr/>
          <p:nvPr/>
        </p:nvSpPr>
        <p:spPr>
          <a:xfrm>
            <a:off x="42862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0" name="object 40"/>
          <p:cNvSpPr/>
          <p:nvPr/>
        </p:nvSpPr>
        <p:spPr>
          <a:xfrm>
            <a:off x="50863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1" name="object 41"/>
          <p:cNvSpPr/>
          <p:nvPr/>
        </p:nvSpPr>
        <p:spPr>
          <a:xfrm>
            <a:off x="58864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2" name="object 42"/>
          <p:cNvSpPr/>
          <p:nvPr/>
        </p:nvSpPr>
        <p:spPr>
          <a:xfrm>
            <a:off x="6686550" y="3698747"/>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43" name="object 43"/>
          <p:cNvSpPr/>
          <p:nvPr/>
        </p:nvSpPr>
        <p:spPr>
          <a:xfrm>
            <a:off x="42862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4" name="object 44"/>
          <p:cNvSpPr/>
          <p:nvPr/>
        </p:nvSpPr>
        <p:spPr>
          <a:xfrm>
            <a:off x="50863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5" name="object 45"/>
          <p:cNvSpPr/>
          <p:nvPr/>
        </p:nvSpPr>
        <p:spPr>
          <a:xfrm>
            <a:off x="58864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6" name="object 46"/>
          <p:cNvSpPr/>
          <p:nvPr/>
        </p:nvSpPr>
        <p:spPr>
          <a:xfrm>
            <a:off x="6686550" y="4034332"/>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47" name="object 47"/>
          <p:cNvSpPr/>
          <p:nvPr/>
        </p:nvSpPr>
        <p:spPr>
          <a:xfrm>
            <a:off x="42862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8" name="object 48"/>
          <p:cNvSpPr/>
          <p:nvPr/>
        </p:nvSpPr>
        <p:spPr>
          <a:xfrm>
            <a:off x="50863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9" name="object 49"/>
          <p:cNvSpPr/>
          <p:nvPr/>
        </p:nvSpPr>
        <p:spPr>
          <a:xfrm>
            <a:off x="58864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0" name="object 50"/>
          <p:cNvSpPr/>
          <p:nvPr/>
        </p:nvSpPr>
        <p:spPr>
          <a:xfrm>
            <a:off x="6686550" y="4369917"/>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51" name="object 51"/>
          <p:cNvSpPr/>
          <p:nvPr/>
        </p:nvSpPr>
        <p:spPr>
          <a:xfrm>
            <a:off x="42862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2" name="object 52"/>
          <p:cNvSpPr/>
          <p:nvPr/>
        </p:nvSpPr>
        <p:spPr>
          <a:xfrm>
            <a:off x="50863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3" name="object 53"/>
          <p:cNvSpPr/>
          <p:nvPr/>
        </p:nvSpPr>
        <p:spPr>
          <a:xfrm>
            <a:off x="58864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4" name="object 54"/>
          <p:cNvSpPr/>
          <p:nvPr/>
        </p:nvSpPr>
        <p:spPr>
          <a:xfrm>
            <a:off x="6686550" y="4705502"/>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55" name="object 55"/>
          <p:cNvSpPr txBox="1"/>
          <p:nvPr/>
        </p:nvSpPr>
        <p:spPr>
          <a:xfrm>
            <a:off x="4324350" y="333171"/>
            <a:ext cx="1772920" cy="238760"/>
          </a:xfrm>
          <a:prstGeom prst="rect">
            <a:avLst/>
          </a:prstGeom>
        </p:spPr>
        <p:txBody>
          <a:bodyPr vert="horz" wrap="square" lIns="0" tIns="12700" rIns="0" bIns="0" rtlCol="0">
            <a:spAutoFit/>
          </a:bodyPr>
          <a:lstStyle/>
          <a:p>
            <a:pPr marL="12700">
              <a:lnSpc>
                <a:spcPct val="100000"/>
              </a:lnSpc>
              <a:spcBef>
                <a:spcPts val="100"/>
              </a:spcBef>
            </a:pPr>
            <a:r>
              <a:rPr sz="1400" b="1" spc="-65" dirty="0">
                <a:solidFill>
                  <a:srgbClr val="231F20"/>
                </a:solidFill>
                <a:latin typeface="Times New Roman"/>
                <a:cs typeface="Times New Roman"/>
              </a:rPr>
              <a:t>To </a:t>
            </a:r>
            <a:r>
              <a:rPr sz="1400" b="1" spc="-45" dirty="0">
                <a:solidFill>
                  <a:srgbClr val="231F20"/>
                </a:solidFill>
                <a:latin typeface="Times New Roman"/>
                <a:cs typeface="Times New Roman"/>
              </a:rPr>
              <a:t>Do’s </a:t>
            </a:r>
            <a:r>
              <a:rPr sz="1400" b="1" spc="85" dirty="0">
                <a:solidFill>
                  <a:srgbClr val="231F20"/>
                </a:solidFill>
                <a:latin typeface="Times New Roman"/>
                <a:cs typeface="Times New Roman"/>
              </a:rPr>
              <a:t>/ </a:t>
            </a:r>
            <a:r>
              <a:rPr sz="1400" b="1" spc="-55" dirty="0">
                <a:solidFill>
                  <a:srgbClr val="231F20"/>
                </a:solidFill>
                <a:latin typeface="Times New Roman"/>
                <a:cs typeface="Times New Roman"/>
              </a:rPr>
              <a:t>Tasks </a:t>
            </a:r>
            <a:r>
              <a:rPr sz="1400" b="1" spc="85" dirty="0">
                <a:solidFill>
                  <a:srgbClr val="231F20"/>
                </a:solidFill>
                <a:latin typeface="Times New Roman"/>
                <a:cs typeface="Times New Roman"/>
              </a:rPr>
              <a:t>/</a:t>
            </a:r>
            <a:r>
              <a:rPr sz="1400" b="1" spc="90" dirty="0">
                <a:solidFill>
                  <a:srgbClr val="231F20"/>
                </a:solidFill>
                <a:latin typeface="Times New Roman"/>
                <a:cs typeface="Times New Roman"/>
              </a:rPr>
              <a:t> </a:t>
            </a:r>
            <a:r>
              <a:rPr sz="1400" b="1" spc="-30" dirty="0">
                <a:solidFill>
                  <a:srgbClr val="231F20"/>
                </a:solidFill>
                <a:latin typeface="Times New Roman"/>
                <a:cs typeface="Times New Roman"/>
              </a:rPr>
              <a:t>Notes:</a:t>
            </a:r>
            <a:endParaRPr sz="1400" dirty="0">
              <a:latin typeface="Times New Roman"/>
              <a:cs typeface="Times New Roman"/>
            </a:endParaRPr>
          </a:p>
        </p:txBody>
      </p:sp>
      <p:sp>
        <p:nvSpPr>
          <p:cNvPr id="56" name="object 5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57" name="object 5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Tree>
    <p:extLst>
      <p:ext uri="{BB962C8B-B14F-4D97-AF65-F5344CB8AC3E}">
        <p14:creationId xmlns:p14="http://schemas.microsoft.com/office/powerpoint/2010/main" val="15413895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950962" y="1131332"/>
            <a:ext cx="1938788" cy="45719"/>
          </a:xfrm>
          <a:custGeom>
            <a:avLst/>
            <a:gdLst/>
            <a:ahLst/>
            <a:cxnLst/>
            <a:rect l="l" t="t" r="r" b="b"/>
            <a:pathLst>
              <a:path w="1820545">
                <a:moveTo>
                  <a:pt x="0" y="0"/>
                </a:moveTo>
                <a:lnTo>
                  <a:pt x="1820176" y="0"/>
                </a:lnTo>
              </a:path>
            </a:pathLst>
          </a:custGeom>
          <a:ln w="12700">
            <a:solidFill>
              <a:srgbClr val="231F20"/>
            </a:solidFill>
          </a:ln>
        </p:spPr>
        <p:txBody>
          <a:bodyPr wrap="square" lIns="0" tIns="0" rIns="0" bIns="0" rtlCol="0"/>
          <a:lstStyle/>
          <a:p>
            <a:endParaRPr dirty="0"/>
          </a:p>
        </p:txBody>
      </p:sp>
      <p:sp>
        <p:nvSpPr>
          <p:cNvPr id="5" name="object 5"/>
          <p:cNvSpPr/>
          <p:nvPr/>
        </p:nvSpPr>
        <p:spPr>
          <a:xfrm>
            <a:off x="0" y="0"/>
            <a:ext cx="3886200" cy="5029200"/>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chemeClr val="bg2">
              <a:alpha val="0"/>
            </a:schemeClr>
          </a:solidFill>
        </p:spPr>
        <p:txBody>
          <a:bodyPr wrap="square" lIns="0" tIns="0" rIns="0" bIns="0" rtlCol="0"/>
          <a:lstStyle/>
          <a:p>
            <a:endParaRPr dirty="0"/>
          </a:p>
        </p:txBody>
      </p:sp>
      <p:sp>
        <p:nvSpPr>
          <p:cNvPr id="6" name="object 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998"/>
            </a:srgbClr>
          </a:solidFill>
        </p:spPr>
        <p:txBody>
          <a:bodyPr wrap="square" lIns="0" tIns="0" rIns="0" bIns="0" rtlCol="0"/>
          <a:lstStyle/>
          <a:p>
            <a:endParaRPr dirty="0"/>
          </a:p>
        </p:txBody>
      </p:sp>
      <p:sp>
        <p:nvSpPr>
          <p:cNvPr id="7" name="object 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43998"/>
            </a:srgbClr>
          </a:solidFill>
        </p:spPr>
        <p:txBody>
          <a:bodyPr wrap="square" lIns="0" tIns="0" rIns="0" bIns="0" rtlCol="0"/>
          <a:lstStyle/>
          <a:p>
            <a:endParaRPr dirty="0"/>
          </a:p>
        </p:txBody>
      </p:sp>
      <p:sp>
        <p:nvSpPr>
          <p:cNvPr id="9" name="TextBox 8"/>
          <p:cNvSpPr txBox="1"/>
          <p:nvPr/>
        </p:nvSpPr>
        <p:spPr>
          <a:xfrm>
            <a:off x="4777356" y="1905000"/>
            <a:ext cx="2286000" cy="830997"/>
          </a:xfrm>
          <a:prstGeom prst="rect">
            <a:avLst/>
          </a:prstGeom>
          <a:noFill/>
        </p:spPr>
        <p:txBody>
          <a:bodyPr wrap="square" rtlCol="0">
            <a:spAutoFit/>
          </a:bodyPr>
          <a:lstStyle/>
          <a:p>
            <a:pPr algn="ctr"/>
            <a:r>
              <a:rPr lang="en-US" sz="2400" dirty="0" smtClean="0">
                <a:latin typeface="Garamond" panose="02020404030301010803" pitchFamily="18" charset="0"/>
              </a:rPr>
              <a:t>Case </a:t>
            </a:r>
            <a:r>
              <a:rPr lang="en-US" sz="2400" dirty="0" smtClean="0">
                <a:latin typeface="Garamond" panose="02020404030301010803" pitchFamily="18" charset="0"/>
              </a:rPr>
              <a:t>Coordinator</a:t>
            </a:r>
            <a:r>
              <a:rPr lang="en-US" sz="2400" dirty="0" smtClean="0">
                <a:latin typeface="Garamond" panose="02020404030301010803" pitchFamily="18" charset="0"/>
              </a:rPr>
              <a:t> </a:t>
            </a:r>
            <a:r>
              <a:rPr lang="en-US" sz="2400" dirty="0" smtClean="0">
                <a:latin typeface="Garamond" panose="02020404030301010803" pitchFamily="18" charset="0"/>
              </a:rPr>
              <a:t>Meetings</a:t>
            </a:r>
            <a:endParaRPr lang="en-US" sz="2000" dirty="0">
              <a:latin typeface="Garamond" panose="02020404030301010803" pitchFamily="18" charset="0"/>
            </a:endParaRPr>
          </a:p>
        </p:txBody>
      </p:sp>
      <p:sp>
        <p:nvSpPr>
          <p:cNvPr id="10" name="TextBox 9"/>
          <p:cNvSpPr txBox="1"/>
          <p:nvPr/>
        </p:nvSpPr>
        <p:spPr>
          <a:xfrm>
            <a:off x="4648200" y="762000"/>
            <a:ext cx="2514600" cy="461665"/>
          </a:xfrm>
          <a:prstGeom prst="rect">
            <a:avLst/>
          </a:prstGeom>
          <a:noFill/>
        </p:spPr>
        <p:txBody>
          <a:bodyPr wrap="square" rtlCol="0">
            <a:spAutoFit/>
          </a:bodyPr>
          <a:lstStyle/>
          <a:p>
            <a:pPr algn="ctr"/>
            <a:r>
              <a:rPr lang="en-US" sz="2400" dirty="0" smtClean="0">
                <a:latin typeface="Garamond" panose="02020404030301010803" pitchFamily="18" charset="0"/>
              </a:rPr>
              <a:t>Phase </a:t>
            </a:r>
            <a:r>
              <a:rPr lang="en-US" sz="2400" dirty="0">
                <a:latin typeface="Garamond" panose="02020404030301010803" pitchFamily="18" charset="0"/>
              </a:rPr>
              <a:t>4</a:t>
            </a:r>
            <a:r>
              <a:rPr lang="en-US" sz="2400" dirty="0" smtClean="0">
                <a:latin typeface="Garamond" panose="02020404030301010803" pitchFamily="18" charset="0"/>
              </a:rPr>
              <a:t>: Change</a:t>
            </a:r>
            <a:endParaRPr lang="en-US" sz="2400" dirty="0">
              <a:latin typeface="Garamond" panose="02020404030301010803" pitchFamily="18" charset="0"/>
            </a:endParaRPr>
          </a:p>
        </p:txBody>
      </p:sp>
      <p:sp>
        <p:nvSpPr>
          <p:cNvPr id="11" name="TextBox 10"/>
          <p:cNvSpPr txBox="1"/>
          <p:nvPr/>
        </p:nvSpPr>
        <p:spPr>
          <a:xfrm>
            <a:off x="838200" y="1261914"/>
            <a:ext cx="2209800" cy="2308324"/>
          </a:xfrm>
          <a:prstGeom prst="rect">
            <a:avLst/>
          </a:prstGeom>
          <a:noFill/>
        </p:spPr>
        <p:txBody>
          <a:bodyPr wrap="square" rtlCol="0">
            <a:spAutoFit/>
          </a:bodyPr>
          <a:lstStyle/>
          <a:p>
            <a:r>
              <a:rPr lang="en-US" sz="2000" dirty="0" smtClean="0">
                <a:latin typeface="Garamond" panose="02020404030301010803" pitchFamily="18" charset="0"/>
              </a:rPr>
              <a:t>“The secret of change is to focus all of your energy, not on fighting the old, but on building the new.”</a:t>
            </a:r>
          </a:p>
          <a:p>
            <a:endParaRPr lang="en-US" sz="1200" dirty="0">
              <a:latin typeface="Garamond" panose="02020404030301010803" pitchFamily="18" charset="0"/>
            </a:endParaRPr>
          </a:p>
          <a:p>
            <a:r>
              <a:rPr lang="en-US" sz="1200" dirty="0" smtClean="0">
                <a:latin typeface="Garamond" panose="02020404030301010803" pitchFamily="18" charset="0"/>
              </a:rPr>
              <a:t>- Socrates </a:t>
            </a:r>
            <a:endParaRPr lang="en-US" sz="1200" dirty="0">
              <a:latin typeface="Garamond" panose="02020404030301010803" pitchFamily="18" charset="0"/>
            </a:endParaRPr>
          </a:p>
        </p:txBody>
      </p:sp>
    </p:spTree>
    <p:extLst>
      <p:ext uri="{BB962C8B-B14F-4D97-AF65-F5344CB8AC3E}">
        <p14:creationId xmlns:p14="http://schemas.microsoft.com/office/powerpoint/2010/main" val="3693405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0" y="0"/>
            <a:ext cx="3886200" cy="5029200"/>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rgbClr val="C0C0C0">
              <a:alpha val="0"/>
            </a:srgbClr>
          </a:solidFill>
        </p:spPr>
        <p:txBody>
          <a:bodyPr wrap="square" lIns="0" tIns="0" rIns="0" bIns="0" rtlCol="0"/>
          <a:lstStyle/>
          <a:p>
            <a:endParaRPr dirty="0"/>
          </a:p>
        </p:txBody>
      </p:sp>
      <p:sp>
        <p:nvSpPr>
          <p:cNvPr id="5" name="object 5"/>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6" name="object 6"/>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
        <p:nvSpPr>
          <p:cNvPr id="7" name="TextBox 6"/>
          <p:cNvSpPr txBox="1"/>
          <p:nvPr/>
        </p:nvSpPr>
        <p:spPr>
          <a:xfrm>
            <a:off x="4876800" y="762000"/>
            <a:ext cx="2272030" cy="461665"/>
          </a:xfrm>
          <a:prstGeom prst="rect">
            <a:avLst/>
          </a:prstGeom>
          <a:noFill/>
        </p:spPr>
        <p:txBody>
          <a:bodyPr wrap="square" rtlCol="0">
            <a:spAutoFit/>
          </a:bodyPr>
          <a:lstStyle/>
          <a:p>
            <a:r>
              <a:rPr lang="en-US" sz="2400" u="sng" dirty="0" smtClean="0">
                <a:latin typeface="Garamond" panose="02020404030301010803" pitchFamily="18" charset="0"/>
              </a:rPr>
              <a:t>Phase 1: Chance</a:t>
            </a:r>
            <a:endParaRPr lang="en-US" sz="2400" u="sng" dirty="0">
              <a:latin typeface="Garamond" panose="02020404030301010803" pitchFamily="18" charset="0"/>
            </a:endParaRPr>
          </a:p>
        </p:txBody>
      </p:sp>
      <p:sp>
        <p:nvSpPr>
          <p:cNvPr id="10" name="TextBox 9"/>
          <p:cNvSpPr txBox="1"/>
          <p:nvPr/>
        </p:nvSpPr>
        <p:spPr>
          <a:xfrm>
            <a:off x="5029200" y="2283767"/>
            <a:ext cx="2362200" cy="461665"/>
          </a:xfrm>
          <a:prstGeom prst="rect">
            <a:avLst/>
          </a:prstGeom>
          <a:noFill/>
        </p:spPr>
        <p:txBody>
          <a:bodyPr wrap="square" rtlCol="0">
            <a:spAutoFit/>
          </a:bodyPr>
          <a:lstStyle/>
          <a:p>
            <a:r>
              <a:rPr lang="en-US" sz="2400" dirty="0" smtClean="0">
                <a:latin typeface="Garamond" panose="02020404030301010803" pitchFamily="18" charset="0"/>
              </a:rPr>
              <a:t>Court Dates</a:t>
            </a:r>
            <a:endParaRPr lang="en-US" sz="2400" dirty="0">
              <a:latin typeface="Garamond" panose="02020404030301010803"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328618426"/>
              </p:ext>
            </p:extLst>
          </p:nvPr>
        </p:nvGraphicFramePr>
        <p:xfrm>
          <a:off x="342900" y="342900"/>
          <a:ext cx="3200400" cy="4380703"/>
        </p:xfrm>
        <a:graphic>
          <a:graphicData uri="http://schemas.openxmlformats.org/drawingml/2006/table">
            <a:tbl>
              <a:tblPr firstRow="1" bandRow="1">
                <a:tableStyleId>{2D5ABB26-0587-4C30-8999-92F81FD0307C}</a:tableStyleId>
              </a:tblPr>
              <a:tblGrid>
                <a:gridCol w="800100">
                  <a:extLst>
                    <a:ext uri="{9D8B030D-6E8A-4147-A177-3AD203B41FA5}">
                      <a16:colId xmlns:a16="http://schemas.microsoft.com/office/drawing/2014/main" val="20000"/>
                    </a:ext>
                  </a:extLst>
                </a:gridCol>
                <a:gridCol w="80010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800100">
                  <a:extLst>
                    <a:ext uri="{9D8B030D-6E8A-4147-A177-3AD203B41FA5}">
                      <a16:colId xmlns:a16="http://schemas.microsoft.com/office/drawing/2014/main" val="20003"/>
                    </a:ext>
                  </a:extLst>
                </a:gridCol>
              </a:tblGrid>
              <a:tr h="342900">
                <a:tc>
                  <a:txBody>
                    <a:bodyPr/>
                    <a:lstStyle/>
                    <a:p>
                      <a:pPr algn="ctr">
                        <a:lnSpc>
                          <a:spcPct val="100000"/>
                        </a:lnSpc>
                        <a:spcBef>
                          <a:spcPts val="715"/>
                        </a:spcBef>
                      </a:pPr>
                      <a:r>
                        <a:rPr sz="1000" b="1" spc="-65" dirty="0">
                          <a:solidFill>
                            <a:srgbClr val="231F20"/>
                          </a:solidFill>
                          <a:latin typeface="Book Antiqua"/>
                          <a:cs typeface="Book Antiqua"/>
                        </a:rPr>
                        <a:t>Date</a:t>
                      </a:r>
                      <a:endParaRPr sz="1000" dirty="0">
                        <a:latin typeface="Book Antiqua"/>
                        <a:cs typeface="Book Antiqua"/>
                      </a:endParaRPr>
                    </a:p>
                  </a:txBody>
                  <a:tcPr marL="0" marR="0" marT="9080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147320" marR="102235" indent="-37465">
                        <a:lnSpc>
                          <a:spcPts val="1100"/>
                        </a:lnSpc>
                        <a:spcBef>
                          <a:spcPts val="285"/>
                        </a:spcBef>
                      </a:pPr>
                      <a:r>
                        <a:rPr sz="1000" b="1" spc="-90" dirty="0">
                          <a:solidFill>
                            <a:srgbClr val="231F20"/>
                          </a:solidFill>
                          <a:latin typeface="Book Antiqua"/>
                          <a:cs typeface="Book Antiqua"/>
                        </a:rPr>
                        <a:t>Days </a:t>
                      </a:r>
                      <a:r>
                        <a:rPr lang="en-US" sz="1000" b="1" spc="-90" dirty="0" smtClean="0">
                          <a:solidFill>
                            <a:srgbClr val="231F20"/>
                          </a:solidFill>
                          <a:latin typeface="Book Antiqua"/>
                          <a:cs typeface="Book Antiqua"/>
                        </a:rPr>
                        <a:t> </a:t>
                      </a:r>
                      <a:r>
                        <a:rPr sz="1000" b="1" spc="-85" dirty="0" smtClean="0">
                          <a:solidFill>
                            <a:srgbClr val="231F20"/>
                          </a:solidFill>
                          <a:latin typeface="Book Antiqua"/>
                          <a:cs typeface="Book Antiqua"/>
                        </a:rPr>
                        <a:t>Sober</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200660" marR="149860" indent="-44450">
                        <a:lnSpc>
                          <a:spcPts val="1100"/>
                        </a:lnSpc>
                        <a:spcBef>
                          <a:spcPts val="285"/>
                        </a:spcBef>
                      </a:pPr>
                      <a:r>
                        <a:rPr lang="en-US" sz="1000" b="1" spc="-70" dirty="0" smtClean="0">
                          <a:solidFill>
                            <a:srgbClr val="231F20"/>
                          </a:solidFill>
                          <a:latin typeface="Book Antiqua"/>
                          <a:cs typeface="Book Antiqua"/>
                        </a:rPr>
                        <a:t>Incentive </a:t>
                      </a:r>
                    </a:p>
                    <a:p>
                      <a:pPr marL="200660" marR="149860" indent="-44450">
                        <a:lnSpc>
                          <a:spcPts val="1100"/>
                        </a:lnSpc>
                        <a:spcBef>
                          <a:spcPts val="285"/>
                        </a:spcBef>
                      </a:pPr>
                      <a:r>
                        <a:rPr lang="en-US" sz="1000" b="1" spc="-70" dirty="0" smtClean="0">
                          <a:solidFill>
                            <a:srgbClr val="231F20"/>
                          </a:solidFill>
                          <a:latin typeface="Book Antiqua"/>
                          <a:cs typeface="Book Antiqua"/>
                        </a:rPr>
                        <a:t>Earned</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109855" marR="102235" indent="167640">
                        <a:lnSpc>
                          <a:spcPts val="1100"/>
                        </a:lnSpc>
                        <a:spcBef>
                          <a:spcPts val="285"/>
                        </a:spcBef>
                      </a:pPr>
                      <a:r>
                        <a:rPr sz="1000" b="1" spc="-65" dirty="0">
                          <a:solidFill>
                            <a:srgbClr val="231F20"/>
                          </a:solidFill>
                          <a:latin typeface="Book Antiqua"/>
                          <a:cs typeface="Book Antiqua"/>
                        </a:rPr>
                        <a:t>Next  </a:t>
                      </a:r>
                      <a:r>
                        <a:rPr sz="1000" b="1" spc="-50" dirty="0">
                          <a:solidFill>
                            <a:srgbClr val="231F20"/>
                          </a:solidFill>
                          <a:latin typeface="Book Antiqua"/>
                          <a:cs typeface="Book Antiqua"/>
                        </a:rPr>
                        <a:t>Court</a:t>
                      </a:r>
                      <a:r>
                        <a:rPr sz="1000" b="1" spc="-55" dirty="0">
                          <a:solidFill>
                            <a:srgbClr val="231F20"/>
                          </a:solidFill>
                          <a:latin typeface="Book Antiqua"/>
                          <a:cs typeface="Book Antiqua"/>
                        </a:rPr>
                        <a:t> </a:t>
                      </a:r>
                      <a:r>
                        <a:rPr sz="1000" b="1" spc="-65" dirty="0">
                          <a:solidFill>
                            <a:srgbClr val="231F20"/>
                          </a:solidFill>
                          <a:latin typeface="Book Antiqua"/>
                          <a:cs typeface="Book Antiqua"/>
                        </a:rPr>
                        <a:t>Date</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3"/>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5"/>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6"/>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7"/>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8"/>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9"/>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0"/>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1"/>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2"/>
                  </a:ext>
                </a:extLst>
              </a:tr>
            </a:tbl>
          </a:graphicData>
        </a:graphic>
      </p:graphicFrame>
      <p:sp>
        <p:nvSpPr>
          <p:cNvPr id="3" name="object 3"/>
          <p:cNvSpPr/>
          <p:nvPr/>
        </p:nvSpPr>
        <p:spPr>
          <a:xfrm>
            <a:off x="42862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 name="object 4"/>
          <p:cNvSpPr/>
          <p:nvPr/>
        </p:nvSpPr>
        <p:spPr>
          <a:xfrm>
            <a:off x="50863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 name="object 5"/>
          <p:cNvSpPr/>
          <p:nvPr/>
        </p:nvSpPr>
        <p:spPr>
          <a:xfrm>
            <a:off x="58864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6" name="object 6"/>
          <p:cNvSpPr/>
          <p:nvPr/>
        </p:nvSpPr>
        <p:spPr>
          <a:xfrm>
            <a:off x="6686550" y="678484"/>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7" name="object 7"/>
          <p:cNvSpPr/>
          <p:nvPr/>
        </p:nvSpPr>
        <p:spPr>
          <a:xfrm>
            <a:off x="42862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8" name="object 8"/>
          <p:cNvSpPr/>
          <p:nvPr/>
        </p:nvSpPr>
        <p:spPr>
          <a:xfrm>
            <a:off x="50863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9" name="object 9"/>
          <p:cNvSpPr/>
          <p:nvPr/>
        </p:nvSpPr>
        <p:spPr>
          <a:xfrm>
            <a:off x="58864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0" name="object 10"/>
          <p:cNvSpPr/>
          <p:nvPr/>
        </p:nvSpPr>
        <p:spPr>
          <a:xfrm>
            <a:off x="6686550" y="1014069"/>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1" name="object 11"/>
          <p:cNvSpPr/>
          <p:nvPr/>
        </p:nvSpPr>
        <p:spPr>
          <a:xfrm>
            <a:off x="42862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2" name="object 12"/>
          <p:cNvSpPr/>
          <p:nvPr/>
        </p:nvSpPr>
        <p:spPr>
          <a:xfrm>
            <a:off x="50863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3" name="object 13"/>
          <p:cNvSpPr/>
          <p:nvPr/>
        </p:nvSpPr>
        <p:spPr>
          <a:xfrm>
            <a:off x="58864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4" name="object 14"/>
          <p:cNvSpPr/>
          <p:nvPr/>
        </p:nvSpPr>
        <p:spPr>
          <a:xfrm>
            <a:off x="6686550" y="1349654"/>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5" name="object 15"/>
          <p:cNvSpPr/>
          <p:nvPr/>
        </p:nvSpPr>
        <p:spPr>
          <a:xfrm>
            <a:off x="42862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6" name="object 16"/>
          <p:cNvSpPr/>
          <p:nvPr/>
        </p:nvSpPr>
        <p:spPr>
          <a:xfrm>
            <a:off x="50863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7" name="object 17"/>
          <p:cNvSpPr/>
          <p:nvPr/>
        </p:nvSpPr>
        <p:spPr>
          <a:xfrm>
            <a:off x="58864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8" name="object 18"/>
          <p:cNvSpPr/>
          <p:nvPr/>
        </p:nvSpPr>
        <p:spPr>
          <a:xfrm>
            <a:off x="6686550" y="1685239"/>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9" name="object 19"/>
          <p:cNvSpPr/>
          <p:nvPr/>
        </p:nvSpPr>
        <p:spPr>
          <a:xfrm>
            <a:off x="42862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0" name="object 20"/>
          <p:cNvSpPr/>
          <p:nvPr/>
        </p:nvSpPr>
        <p:spPr>
          <a:xfrm>
            <a:off x="50863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1" name="object 21"/>
          <p:cNvSpPr/>
          <p:nvPr/>
        </p:nvSpPr>
        <p:spPr>
          <a:xfrm>
            <a:off x="58864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2" name="object 22"/>
          <p:cNvSpPr/>
          <p:nvPr/>
        </p:nvSpPr>
        <p:spPr>
          <a:xfrm>
            <a:off x="6686550" y="202082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23" name="object 23"/>
          <p:cNvSpPr/>
          <p:nvPr/>
        </p:nvSpPr>
        <p:spPr>
          <a:xfrm>
            <a:off x="42862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4" name="object 24"/>
          <p:cNvSpPr/>
          <p:nvPr/>
        </p:nvSpPr>
        <p:spPr>
          <a:xfrm>
            <a:off x="50863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5" name="object 25"/>
          <p:cNvSpPr/>
          <p:nvPr/>
        </p:nvSpPr>
        <p:spPr>
          <a:xfrm>
            <a:off x="58864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6" name="object 26"/>
          <p:cNvSpPr/>
          <p:nvPr/>
        </p:nvSpPr>
        <p:spPr>
          <a:xfrm>
            <a:off x="6686550" y="2356408"/>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27" name="object 27"/>
          <p:cNvSpPr/>
          <p:nvPr/>
        </p:nvSpPr>
        <p:spPr>
          <a:xfrm>
            <a:off x="42862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8" name="object 28"/>
          <p:cNvSpPr/>
          <p:nvPr/>
        </p:nvSpPr>
        <p:spPr>
          <a:xfrm>
            <a:off x="50863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9" name="object 29"/>
          <p:cNvSpPr/>
          <p:nvPr/>
        </p:nvSpPr>
        <p:spPr>
          <a:xfrm>
            <a:off x="58864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0" name="object 30"/>
          <p:cNvSpPr/>
          <p:nvPr/>
        </p:nvSpPr>
        <p:spPr>
          <a:xfrm>
            <a:off x="6686550" y="269199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1" name="object 31"/>
          <p:cNvSpPr/>
          <p:nvPr/>
        </p:nvSpPr>
        <p:spPr>
          <a:xfrm>
            <a:off x="42862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2" name="object 32"/>
          <p:cNvSpPr/>
          <p:nvPr/>
        </p:nvSpPr>
        <p:spPr>
          <a:xfrm>
            <a:off x="50863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3" name="object 33"/>
          <p:cNvSpPr/>
          <p:nvPr/>
        </p:nvSpPr>
        <p:spPr>
          <a:xfrm>
            <a:off x="58864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4" name="object 34"/>
          <p:cNvSpPr/>
          <p:nvPr/>
        </p:nvSpPr>
        <p:spPr>
          <a:xfrm>
            <a:off x="6686550" y="3027578"/>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5" name="object 35"/>
          <p:cNvSpPr/>
          <p:nvPr/>
        </p:nvSpPr>
        <p:spPr>
          <a:xfrm>
            <a:off x="42862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6" name="object 36"/>
          <p:cNvSpPr/>
          <p:nvPr/>
        </p:nvSpPr>
        <p:spPr>
          <a:xfrm>
            <a:off x="50863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7" name="object 37"/>
          <p:cNvSpPr/>
          <p:nvPr/>
        </p:nvSpPr>
        <p:spPr>
          <a:xfrm>
            <a:off x="58864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8" name="object 38"/>
          <p:cNvSpPr/>
          <p:nvPr/>
        </p:nvSpPr>
        <p:spPr>
          <a:xfrm>
            <a:off x="6686550" y="336316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9" name="object 39"/>
          <p:cNvSpPr/>
          <p:nvPr/>
        </p:nvSpPr>
        <p:spPr>
          <a:xfrm>
            <a:off x="42862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0" name="object 40"/>
          <p:cNvSpPr/>
          <p:nvPr/>
        </p:nvSpPr>
        <p:spPr>
          <a:xfrm>
            <a:off x="50863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1" name="object 41"/>
          <p:cNvSpPr/>
          <p:nvPr/>
        </p:nvSpPr>
        <p:spPr>
          <a:xfrm>
            <a:off x="58864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2" name="object 42"/>
          <p:cNvSpPr/>
          <p:nvPr/>
        </p:nvSpPr>
        <p:spPr>
          <a:xfrm>
            <a:off x="6686550" y="3698747"/>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43" name="object 43"/>
          <p:cNvSpPr/>
          <p:nvPr/>
        </p:nvSpPr>
        <p:spPr>
          <a:xfrm>
            <a:off x="42862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4" name="object 44"/>
          <p:cNvSpPr/>
          <p:nvPr/>
        </p:nvSpPr>
        <p:spPr>
          <a:xfrm>
            <a:off x="50863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5" name="object 45"/>
          <p:cNvSpPr/>
          <p:nvPr/>
        </p:nvSpPr>
        <p:spPr>
          <a:xfrm>
            <a:off x="58864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6" name="object 46"/>
          <p:cNvSpPr/>
          <p:nvPr/>
        </p:nvSpPr>
        <p:spPr>
          <a:xfrm>
            <a:off x="6686550" y="4034332"/>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47" name="object 47"/>
          <p:cNvSpPr/>
          <p:nvPr/>
        </p:nvSpPr>
        <p:spPr>
          <a:xfrm>
            <a:off x="42862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8" name="object 48"/>
          <p:cNvSpPr/>
          <p:nvPr/>
        </p:nvSpPr>
        <p:spPr>
          <a:xfrm>
            <a:off x="50863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9" name="object 49"/>
          <p:cNvSpPr/>
          <p:nvPr/>
        </p:nvSpPr>
        <p:spPr>
          <a:xfrm>
            <a:off x="58864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0" name="object 50"/>
          <p:cNvSpPr/>
          <p:nvPr/>
        </p:nvSpPr>
        <p:spPr>
          <a:xfrm>
            <a:off x="6686550" y="4369917"/>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51" name="object 51"/>
          <p:cNvSpPr/>
          <p:nvPr/>
        </p:nvSpPr>
        <p:spPr>
          <a:xfrm>
            <a:off x="42862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2" name="object 52"/>
          <p:cNvSpPr/>
          <p:nvPr/>
        </p:nvSpPr>
        <p:spPr>
          <a:xfrm>
            <a:off x="50863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3" name="object 53"/>
          <p:cNvSpPr/>
          <p:nvPr/>
        </p:nvSpPr>
        <p:spPr>
          <a:xfrm>
            <a:off x="58864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4" name="object 54"/>
          <p:cNvSpPr/>
          <p:nvPr/>
        </p:nvSpPr>
        <p:spPr>
          <a:xfrm>
            <a:off x="6686550" y="4705502"/>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55" name="object 55"/>
          <p:cNvSpPr txBox="1"/>
          <p:nvPr/>
        </p:nvSpPr>
        <p:spPr>
          <a:xfrm>
            <a:off x="4324350" y="333171"/>
            <a:ext cx="1772920" cy="238760"/>
          </a:xfrm>
          <a:prstGeom prst="rect">
            <a:avLst/>
          </a:prstGeom>
        </p:spPr>
        <p:txBody>
          <a:bodyPr vert="horz" wrap="square" lIns="0" tIns="12700" rIns="0" bIns="0" rtlCol="0">
            <a:spAutoFit/>
          </a:bodyPr>
          <a:lstStyle/>
          <a:p>
            <a:pPr marL="12700">
              <a:lnSpc>
                <a:spcPct val="100000"/>
              </a:lnSpc>
              <a:spcBef>
                <a:spcPts val="100"/>
              </a:spcBef>
            </a:pPr>
            <a:r>
              <a:rPr sz="1400" b="1" spc="-65" dirty="0">
                <a:solidFill>
                  <a:srgbClr val="231F20"/>
                </a:solidFill>
                <a:latin typeface="Times New Roman"/>
                <a:cs typeface="Times New Roman"/>
              </a:rPr>
              <a:t>To </a:t>
            </a:r>
            <a:r>
              <a:rPr sz="1400" b="1" spc="-45" dirty="0">
                <a:solidFill>
                  <a:srgbClr val="231F20"/>
                </a:solidFill>
                <a:latin typeface="Times New Roman"/>
                <a:cs typeface="Times New Roman"/>
              </a:rPr>
              <a:t>Do’s </a:t>
            </a:r>
            <a:r>
              <a:rPr sz="1400" b="1" spc="85" dirty="0">
                <a:solidFill>
                  <a:srgbClr val="231F20"/>
                </a:solidFill>
                <a:latin typeface="Times New Roman"/>
                <a:cs typeface="Times New Roman"/>
              </a:rPr>
              <a:t>/ </a:t>
            </a:r>
            <a:r>
              <a:rPr sz="1400" b="1" spc="-55" dirty="0">
                <a:solidFill>
                  <a:srgbClr val="231F20"/>
                </a:solidFill>
                <a:latin typeface="Times New Roman"/>
                <a:cs typeface="Times New Roman"/>
              </a:rPr>
              <a:t>Tasks </a:t>
            </a:r>
            <a:r>
              <a:rPr sz="1400" b="1" spc="85" dirty="0">
                <a:solidFill>
                  <a:srgbClr val="231F20"/>
                </a:solidFill>
                <a:latin typeface="Times New Roman"/>
                <a:cs typeface="Times New Roman"/>
              </a:rPr>
              <a:t>/</a:t>
            </a:r>
            <a:r>
              <a:rPr sz="1400" b="1" spc="90" dirty="0">
                <a:solidFill>
                  <a:srgbClr val="231F20"/>
                </a:solidFill>
                <a:latin typeface="Times New Roman"/>
                <a:cs typeface="Times New Roman"/>
              </a:rPr>
              <a:t> </a:t>
            </a:r>
            <a:r>
              <a:rPr sz="1400" b="1" spc="-30" dirty="0">
                <a:solidFill>
                  <a:srgbClr val="231F20"/>
                </a:solidFill>
                <a:latin typeface="Times New Roman"/>
                <a:cs typeface="Times New Roman"/>
              </a:rPr>
              <a:t>Notes:</a:t>
            </a:r>
            <a:endParaRPr sz="1400" dirty="0">
              <a:latin typeface="Times New Roman"/>
              <a:cs typeface="Times New Roman"/>
            </a:endParaRPr>
          </a:p>
        </p:txBody>
      </p:sp>
      <p:sp>
        <p:nvSpPr>
          <p:cNvPr id="56" name="object 5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57" name="object 5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Tree>
    <p:extLst>
      <p:ext uri="{BB962C8B-B14F-4D97-AF65-F5344CB8AC3E}">
        <p14:creationId xmlns:p14="http://schemas.microsoft.com/office/powerpoint/2010/main" val="22968740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177644386"/>
              </p:ext>
            </p:extLst>
          </p:nvPr>
        </p:nvGraphicFramePr>
        <p:xfrm>
          <a:off x="304800" y="304800"/>
          <a:ext cx="3238500" cy="1723336"/>
        </p:xfrm>
        <a:graphic>
          <a:graphicData uri="http://schemas.openxmlformats.org/drawingml/2006/table">
            <a:tbl>
              <a:tblPr firstRow="1" bandRow="1">
                <a:tableStyleId>{2D5ABB26-0587-4C30-8999-92F81FD0307C}</a:tableStyleId>
              </a:tblPr>
              <a:tblGrid>
                <a:gridCol w="78105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tblGrid>
              <a:tr h="381000">
                <a:tc>
                  <a:txBody>
                    <a:bodyPr/>
                    <a:lstStyle/>
                    <a:p>
                      <a:pPr marL="233679">
                        <a:lnSpc>
                          <a:spcPct val="100000"/>
                        </a:lnSpc>
                        <a:spcBef>
                          <a:spcPts val="650"/>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ct val="100000"/>
                        </a:lnSpc>
                        <a:spcBef>
                          <a:spcPts val="650"/>
                        </a:spcBef>
                      </a:pPr>
                      <a:r>
                        <a:rPr lang="en-US" sz="1100" b="1" spc="-75" dirty="0" smtClean="0">
                          <a:solidFill>
                            <a:srgbClr val="231F20"/>
                          </a:solidFill>
                          <a:latin typeface="Book Antiqua"/>
                          <a:cs typeface="Book Antiqua"/>
                        </a:rPr>
                        <a:t>Smart </a:t>
                      </a:r>
                      <a:r>
                        <a:rPr sz="1100" b="1" spc="-75" dirty="0" smtClean="0">
                          <a:solidFill>
                            <a:srgbClr val="231F20"/>
                          </a:solidFill>
                          <a:latin typeface="Book Antiqua"/>
                          <a:cs typeface="Book Antiqua"/>
                        </a:rPr>
                        <a:t>Goals</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97790">
                        <a:lnSpc>
                          <a:spcPct val="100000"/>
                        </a:lnSpc>
                        <a:spcBef>
                          <a:spcPts val="650"/>
                        </a:spcBef>
                      </a:pPr>
                      <a:r>
                        <a:rPr sz="1100" b="1" spc="-85" dirty="0">
                          <a:solidFill>
                            <a:srgbClr val="231F20"/>
                          </a:solidFill>
                          <a:latin typeface="Book Antiqua"/>
                          <a:cs typeface="Book Antiqua"/>
                        </a:rPr>
                        <a:t>Due</a:t>
                      </a:r>
                      <a:r>
                        <a:rPr sz="1100" b="1" spc="-20" dirty="0">
                          <a:solidFill>
                            <a:srgbClr val="231F20"/>
                          </a:solidFill>
                          <a:latin typeface="Book Antiqua"/>
                          <a:cs typeface="Book Antiqua"/>
                        </a:rPr>
                        <a:t> </a:t>
                      </a:r>
                      <a:r>
                        <a:rPr sz="1100" b="1" spc="-7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12"/>
                  </a:ext>
                </a:extLst>
              </a:tr>
            </a:tbl>
          </a:graphicData>
        </a:graphic>
      </p:graphicFrame>
      <p:sp>
        <p:nvSpPr>
          <p:cNvPr id="4" name="object 4"/>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5" name="object 5"/>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graphicFrame>
        <p:nvGraphicFramePr>
          <p:cNvPr id="7" name="object 2"/>
          <p:cNvGraphicFramePr>
            <a:graphicFrameLocks noGrp="1"/>
          </p:cNvGraphicFramePr>
          <p:nvPr>
            <p:extLst>
              <p:ext uri="{D42A27DB-BD31-4B8C-83A1-F6EECF244321}">
                <p14:modId xmlns:p14="http://schemas.microsoft.com/office/powerpoint/2010/main" val="1171095829"/>
              </p:ext>
            </p:extLst>
          </p:nvPr>
        </p:nvGraphicFramePr>
        <p:xfrm>
          <a:off x="304800" y="2318304"/>
          <a:ext cx="3238500" cy="2356404"/>
        </p:xfrm>
        <a:graphic>
          <a:graphicData uri="http://schemas.openxmlformats.org/drawingml/2006/table">
            <a:tbl>
              <a:tblPr firstRow="1" bandRow="1">
                <a:tableStyleId>{2D5ABB26-0587-4C30-8999-92F81FD0307C}</a:tableStyleId>
              </a:tblPr>
              <a:tblGrid>
                <a:gridCol w="78105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tblGrid>
              <a:tr h="342900">
                <a:tc>
                  <a:txBody>
                    <a:bodyPr/>
                    <a:lstStyle/>
                    <a:p>
                      <a:pPr marL="233679">
                        <a:lnSpc>
                          <a:spcPct val="100000"/>
                        </a:lnSpc>
                        <a:spcBef>
                          <a:spcPts val="650"/>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ct val="100000"/>
                        </a:lnSpc>
                        <a:spcBef>
                          <a:spcPts val="650"/>
                        </a:spcBef>
                      </a:pPr>
                      <a:r>
                        <a:rPr lang="en-US" sz="1100" b="1" spc="-75" dirty="0" smtClean="0">
                          <a:solidFill>
                            <a:srgbClr val="231F20"/>
                          </a:solidFill>
                          <a:latin typeface="Book Antiqua"/>
                          <a:cs typeface="Book Antiqua"/>
                        </a:rPr>
                        <a:t>Tasks</a:t>
                      </a:r>
                      <a:r>
                        <a:rPr lang="en-US" sz="1100" b="1" spc="-75" baseline="0" dirty="0" smtClean="0">
                          <a:solidFill>
                            <a:srgbClr val="231F20"/>
                          </a:solidFill>
                          <a:latin typeface="Book Antiqua"/>
                          <a:cs typeface="Book Antiqua"/>
                        </a:rPr>
                        <a:t> and Activities</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97790">
                        <a:lnSpc>
                          <a:spcPct val="100000"/>
                        </a:lnSpc>
                        <a:spcBef>
                          <a:spcPts val="650"/>
                        </a:spcBef>
                      </a:pPr>
                      <a:r>
                        <a:rPr sz="1100" b="1" spc="-85" dirty="0">
                          <a:solidFill>
                            <a:srgbClr val="231F20"/>
                          </a:solidFill>
                          <a:latin typeface="Book Antiqua"/>
                          <a:cs typeface="Book Antiqua"/>
                        </a:rPr>
                        <a:t>Due</a:t>
                      </a:r>
                      <a:r>
                        <a:rPr sz="1100" b="1" spc="-20" dirty="0">
                          <a:solidFill>
                            <a:srgbClr val="231F20"/>
                          </a:solidFill>
                          <a:latin typeface="Book Antiqua"/>
                          <a:cs typeface="Book Antiqua"/>
                        </a:rPr>
                        <a:t> </a:t>
                      </a:r>
                      <a:r>
                        <a:rPr sz="1100" b="1" spc="-7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725512681"/>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488678703"/>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12"/>
                  </a:ext>
                </a:extLst>
              </a:tr>
            </a:tbl>
          </a:graphicData>
        </a:graphic>
      </p:graphicFrame>
      <p:graphicFrame>
        <p:nvGraphicFramePr>
          <p:cNvPr id="8" name="object 2"/>
          <p:cNvGraphicFramePr>
            <a:graphicFrameLocks noGrp="1"/>
          </p:cNvGraphicFramePr>
          <p:nvPr>
            <p:extLst>
              <p:ext uri="{D42A27DB-BD31-4B8C-83A1-F6EECF244321}">
                <p14:modId xmlns:p14="http://schemas.microsoft.com/office/powerpoint/2010/main" val="648629628"/>
              </p:ext>
            </p:extLst>
          </p:nvPr>
        </p:nvGraphicFramePr>
        <p:xfrm>
          <a:off x="4335294" y="304800"/>
          <a:ext cx="3238500" cy="4369908"/>
        </p:xfrm>
        <a:graphic>
          <a:graphicData uri="http://schemas.openxmlformats.org/drawingml/2006/table">
            <a:tbl>
              <a:tblPr firstRow="1" bandRow="1">
                <a:tableStyleId>{2D5ABB26-0587-4C30-8999-92F81FD0307C}</a:tableStyleId>
              </a:tblPr>
              <a:tblGrid>
                <a:gridCol w="78105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tblGrid>
              <a:tr h="342900">
                <a:tc>
                  <a:txBody>
                    <a:bodyPr/>
                    <a:lstStyle/>
                    <a:p>
                      <a:pPr marL="233679">
                        <a:lnSpc>
                          <a:spcPct val="100000"/>
                        </a:lnSpc>
                        <a:spcBef>
                          <a:spcPts val="650"/>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ct val="100000"/>
                        </a:lnSpc>
                        <a:spcBef>
                          <a:spcPts val="650"/>
                        </a:spcBef>
                      </a:pPr>
                      <a:r>
                        <a:rPr lang="en-US" sz="1100" b="1" spc="-75" dirty="0" smtClean="0">
                          <a:solidFill>
                            <a:srgbClr val="231F20"/>
                          </a:solidFill>
                          <a:latin typeface="Book Antiqua"/>
                          <a:cs typeface="Book Antiqua"/>
                        </a:rPr>
                        <a:t>Tasks and Activities</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97790">
                        <a:lnSpc>
                          <a:spcPct val="100000"/>
                        </a:lnSpc>
                        <a:spcBef>
                          <a:spcPts val="650"/>
                        </a:spcBef>
                      </a:pPr>
                      <a:r>
                        <a:rPr sz="1100" b="1" spc="-85" dirty="0">
                          <a:solidFill>
                            <a:srgbClr val="231F20"/>
                          </a:solidFill>
                          <a:latin typeface="Book Antiqua"/>
                          <a:cs typeface="Book Antiqua"/>
                        </a:rPr>
                        <a:t>Due</a:t>
                      </a:r>
                      <a:r>
                        <a:rPr sz="1100" b="1" spc="-20" dirty="0">
                          <a:solidFill>
                            <a:srgbClr val="231F20"/>
                          </a:solidFill>
                          <a:latin typeface="Book Antiqua"/>
                          <a:cs typeface="Book Antiqua"/>
                        </a:rPr>
                        <a:t> </a:t>
                      </a:r>
                      <a:r>
                        <a:rPr sz="1100" b="1" spc="-7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473310405"/>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953580978"/>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2277953605"/>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3106733516"/>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51978989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4185380470"/>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35011585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4016418696"/>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79420601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flipV="1">
            <a:off x="5033327" y="619009"/>
            <a:ext cx="1820545" cy="533400"/>
          </a:xfrm>
          <a:custGeom>
            <a:avLst/>
            <a:gdLst/>
            <a:ahLst/>
            <a:cxnLst/>
            <a:rect l="l" t="t" r="r" b="b"/>
            <a:pathLst>
              <a:path w="1820545">
                <a:moveTo>
                  <a:pt x="0" y="0"/>
                </a:moveTo>
                <a:lnTo>
                  <a:pt x="1820176" y="0"/>
                </a:lnTo>
              </a:path>
            </a:pathLst>
          </a:custGeom>
          <a:ln w="12700">
            <a:solidFill>
              <a:srgbClr val="231F20"/>
            </a:solidFill>
          </a:ln>
        </p:spPr>
        <p:txBody>
          <a:bodyPr wrap="square" lIns="0" tIns="0" rIns="0" bIns="0" rtlCol="0"/>
          <a:lstStyle/>
          <a:p>
            <a:endParaRPr dirty="0"/>
          </a:p>
        </p:txBody>
      </p:sp>
      <p:sp>
        <p:nvSpPr>
          <p:cNvPr id="5" name="object 5"/>
          <p:cNvSpPr/>
          <p:nvPr/>
        </p:nvSpPr>
        <p:spPr>
          <a:xfrm>
            <a:off x="84762" y="-228600"/>
            <a:ext cx="3886200" cy="5029200"/>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chemeClr val="bg2">
              <a:alpha val="0"/>
            </a:schemeClr>
          </a:solidFill>
        </p:spPr>
        <p:txBody>
          <a:bodyPr wrap="square" lIns="0" tIns="0" rIns="0" bIns="0" rtlCol="0"/>
          <a:lstStyle/>
          <a:p>
            <a:endParaRPr dirty="0"/>
          </a:p>
        </p:txBody>
      </p:sp>
      <p:sp>
        <p:nvSpPr>
          <p:cNvPr id="6" name="object 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998"/>
            </a:srgbClr>
          </a:solidFill>
        </p:spPr>
        <p:txBody>
          <a:bodyPr wrap="square" lIns="0" tIns="0" rIns="0" bIns="0" rtlCol="0"/>
          <a:lstStyle/>
          <a:p>
            <a:endParaRPr dirty="0"/>
          </a:p>
        </p:txBody>
      </p:sp>
      <p:sp>
        <p:nvSpPr>
          <p:cNvPr id="7" name="object 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43998"/>
            </a:srgbClr>
          </a:solidFill>
        </p:spPr>
        <p:txBody>
          <a:bodyPr wrap="square" lIns="0" tIns="0" rIns="0" bIns="0" rtlCol="0"/>
          <a:lstStyle/>
          <a:p>
            <a:endParaRPr dirty="0"/>
          </a:p>
        </p:txBody>
      </p:sp>
      <p:sp>
        <p:nvSpPr>
          <p:cNvPr id="10" name="TextBox 9"/>
          <p:cNvSpPr txBox="1"/>
          <p:nvPr/>
        </p:nvSpPr>
        <p:spPr>
          <a:xfrm>
            <a:off x="4343400" y="2099100"/>
            <a:ext cx="3043395" cy="830997"/>
          </a:xfrm>
          <a:prstGeom prst="rect">
            <a:avLst/>
          </a:prstGeom>
          <a:noFill/>
        </p:spPr>
        <p:txBody>
          <a:bodyPr wrap="square" rtlCol="0">
            <a:spAutoFit/>
          </a:bodyPr>
          <a:lstStyle/>
          <a:p>
            <a:pPr algn="ctr"/>
            <a:r>
              <a:rPr lang="en-US" sz="2400" dirty="0" smtClean="0">
                <a:latin typeface="Garamond" panose="02020404030301010803" pitchFamily="18" charset="0"/>
              </a:rPr>
              <a:t>Appointment </a:t>
            </a:r>
          </a:p>
          <a:p>
            <a:pPr algn="ctr"/>
            <a:r>
              <a:rPr lang="en-US" sz="2400" dirty="0" smtClean="0">
                <a:latin typeface="Garamond" panose="02020404030301010803" pitchFamily="18" charset="0"/>
              </a:rPr>
              <a:t>Reminders</a:t>
            </a:r>
            <a:endParaRPr lang="en-US" sz="2400" dirty="0">
              <a:latin typeface="Garamond" panose="02020404030301010803" pitchFamily="18" charset="0"/>
            </a:endParaRPr>
          </a:p>
        </p:txBody>
      </p:sp>
      <p:sp>
        <p:nvSpPr>
          <p:cNvPr id="11" name="TextBox 10"/>
          <p:cNvSpPr txBox="1"/>
          <p:nvPr/>
        </p:nvSpPr>
        <p:spPr>
          <a:xfrm>
            <a:off x="4607797" y="690744"/>
            <a:ext cx="2514600" cy="461665"/>
          </a:xfrm>
          <a:prstGeom prst="rect">
            <a:avLst/>
          </a:prstGeom>
          <a:noFill/>
        </p:spPr>
        <p:txBody>
          <a:bodyPr wrap="square" rtlCol="0">
            <a:spAutoFit/>
          </a:bodyPr>
          <a:lstStyle/>
          <a:p>
            <a:r>
              <a:rPr lang="en-US" sz="2400" dirty="0" smtClean="0">
                <a:latin typeface="Garamond" panose="02020404030301010803" pitchFamily="18" charset="0"/>
              </a:rPr>
              <a:t>   Phase 4: Change</a:t>
            </a:r>
            <a:endParaRPr lang="en-US" sz="2400" dirty="0">
              <a:latin typeface="Garamond" panose="02020404030301010803" pitchFamily="18" charset="0"/>
            </a:endParaRPr>
          </a:p>
        </p:txBody>
      </p:sp>
      <p:sp>
        <p:nvSpPr>
          <p:cNvPr id="3" name="TextBox 2"/>
          <p:cNvSpPr txBox="1"/>
          <p:nvPr/>
        </p:nvSpPr>
        <p:spPr>
          <a:xfrm>
            <a:off x="817999" y="1371600"/>
            <a:ext cx="2362200" cy="1661993"/>
          </a:xfrm>
          <a:prstGeom prst="rect">
            <a:avLst/>
          </a:prstGeom>
          <a:noFill/>
        </p:spPr>
        <p:txBody>
          <a:bodyPr wrap="square" rtlCol="0">
            <a:spAutoFit/>
          </a:bodyPr>
          <a:lstStyle/>
          <a:p>
            <a:r>
              <a:rPr lang="en-US" dirty="0" smtClean="0"/>
              <a:t>“Change is never a matter of ability, it’s always a matter of motivation.”</a:t>
            </a:r>
          </a:p>
          <a:p>
            <a:endParaRPr lang="en-US" dirty="0"/>
          </a:p>
          <a:p>
            <a:r>
              <a:rPr lang="en-US" sz="1200" dirty="0" smtClean="0"/>
              <a:t>- Tony Robbins</a:t>
            </a:r>
            <a:endParaRPr lang="en-US" sz="1200" dirty="0"/>
          </a:p>
        </p:txBody>
      </p:sp>
    </p:spTree>
    <p:extLst>
      <p:ext uri="{BB962C8B-B14F-4D97-AF65-F5344CB8AC3E}">
        <p14:creationId xmlns:p14="http://schemas.microsoft.com/office/powerpoint/2010/main" val="50836163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65040912"/>
              </p:ext>
            </p:extLst>
          </p:nvPr>
        </p:nvGraphicFramePr>
        <p:xfrm>
          <a:off x="228600" y="342900"/>
          <a:ext cx="3314700" cy="4370428"/>
        </p:xfrm>
        <a:graphic>
          <a:graphicData uri="http://schemas.openxmlformats.org/drawingml/2006/table">
            <a:tbl>
              <a:tblPr firstRow="1" bandRow="1">
                <a:tableStyleId>{2D5ABB26-0587-4C30-8999-92F81FD0307C}</a:tableStyleId>
              </a:tblPr>
              <a:tblGrid>
                <a:gridCol w="591911">
                  <a:extLst>
                    <a:ext uri="{9D8B030D-6E8A-4147-A177-3AD203B41FA5}">
                      <a16:colId xmlns:a16="http://schemas.microsoft.com/office/drawing/2014/main" val="20000"/>
                    </a:ext>
                  </a:extLst>
                </a:gridCol>
                <a:gridCol w="1538968">
                  <a:extLst>
                    <a:ext uri="{9D8B030D-6E8A-4147-A177-3AD203B41FA5}">
                      <a16:colId xmlns:a16="http://schemas.microsoft.com/office/drawing/2014/main" val="20001"/>
                    </a:ext>
                  </a:extLst>
                </a:gridCol>
                <a:gridCol w="1183821">
                  <a:extLst>
                    <a:ext uri="{9D8B030D-6E8A-4147-A177-3AD203B41FA5}">
                      <a16:colId xmlns:a16="http://schemas.microsoft.com/office/drawing/2014/main" val="20002"/>
                    </a:ext>
                  </a:extLst>
                </a:gridCol>
              </a:tblGrid>
              <a:tr h="343420">
                <a:tc>
                  <a:txBody>
                    <a:bodyPr/>
                    <a:lstStyle/>
                    <a:p>
                      <a:pPr marL="147955">
                        <a:lnSpc>
                          <a:spcPct val="100000"/>
                        </a:lnSpc>
                        <a:spcBef>
                          <a:spcPts val="655"/>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318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ts val="1310"/>
                        </a:lnSpc>
                        <a:spcBef>
                          <a:spcPts val="105"/>
                        </a:spcBef>
                      </a:pPr>
                      <a:r>
                        <a:rPr sz="1100" b="1" spc="-5" dirty="0">
                          <a:solidFill>
                            <a:srgbClr val="231F20"/>
                          </a:solidFill>
                          <a:latin typeface="Times New Roman"/>
                          <a:cs typeface="Times New Roman"/>
                        </a:rPr>
                        <a:t>Meeting</a:t>
                      </a:r>
                      <a:endParaRPr sz="1100" dirty="0">
                        <a:latin typeface="Times New Roman"/>
                        <a:cs typeface="Times New Roman"/>
                      </a:endParaRPr>
                    </a:p>
                    <a:p>
                      <a:pPr algn="ctr">
                        <a:lnSpc>
                          <a:spcPts val="1070"/>
                        </a:lnSpc>
                      </a:pPr>
                      <a:r>
                        <a:rPr sz="900" b="1" i="1" spc="-15" dirty="0">
                          <a:solidFill>
                            <a:srgbClr val="231F20"/>
                          </a:solidFill>
                          <a:latin typeface="Times New Roman"/>
                          <a:cs typeface="Times New Roman"/>
                        </a:rPr>
                        <a:t>Name </a:t>
                      </a:r>
                      <a:r>
                        <a:rPr sz="900" b="1" i="1" spc="-5" dirty="0">
                          <a:solidFill>
                            <a:srgbClr val="231F20"/>
                          </a:solidFill>
                          <a:latin typeface="Times New Roman"/>
                          <a:cs typeface="Times New Roman"/>
                        </a:rPr>
                        <a:t>and</a:t>
                      </a:r>
                      <a:r>
                        <a:rPr sz="900" b="1" i="1" spc="40" dirty="0">
                          <a:solidFill>
                            <a:srgbClr val="231F20"/>
                          </a:solidFill>
                          <a:latin typeface="Times New Roman"/>
                          <a:cs typeface="Times New Roman"/>
                        </a:rPr>
                        <a:t> </a:t>
                      </a:r>
                      <a:r>
                        <a:rPr sz="900" b="1" i="1" spc="-20" dirty="0">
                          <a:solidFill>
                            <a:srgbClr val="231F20"/>
                          </a:solidFill>
                          <a:latin typeface="Times New Roman"/>
                          <a:cs typeface="Times New Roman"/>
                        </a:rPr>
                        <a:t>Location</a:t>
                      </a:r>
                      <a:endParaRPr sz="900" dirty="0">
                        <a:latin typeface="Times New Roman"/>
                        <a:cs typeface="Times New Roman"/>
                      </a:endParaRPr>
                    </a:p>
                  </a:txBody>
                  <a:tcPr marL="0" marR="0" marT="1333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320040" marR="291465" indent="-27940">
                        <a:lnSpc>
                          <a:spcPts val="1100"/>
                        </a:lnSpc>
                        <a:spcBef>
                          <a:spcPts val="285"/>
                        </a:spcBef>
                      </a:pPr>
                      <a:r>
                        <a:rPr lang="en-US" sz="900" b="1" spc="20" dirty="0" smtClean="0">
                          <a:solidFill>
                            <a:srgbClr val="231F20"/>
                          </a:solidFill>
                          <a:latin typeface="Book Antiqua"/>
                          <a:cs typeface="Book Antiqua"/>
                        </a:rPr>
                        <a:t>Approved</a:t>
                      </a:r>
                      <a:r>
                        <a:rPr lang="en-US" sz="900" b="1" spc="20" baseline="0" dirty="0" smtClean="0">
                          <a:solidFill>
                            <a:srgbClr val="231F20"/>
                          </a:solidFill>
                          <a:latin typeface="Book Antiqua"/>
                          <a:cs typeface="Book Antiqua"/>
                        </a:rPr>
                        <a:t> </a:t>
                      </a:r>
                      <a:r>
                        <a:rPr sz="900" b="1" spc="-60" dirty="0" smtClean="0">
                          <a:solidFill>
                            <a:srgbClr val="231F20"/>
                          </a:solidFill>
                          <a:latin typeface="Book Antiqua"/>
                          <a:cs typeface="Book Antiqua"/>
                        </a:rPr>
                        <a:t>Signature</a:t>
                      </a:r>
                      <a:endParaRPr sz="9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3"/>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5"/>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6"/>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7"/>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8"/>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9"/>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0"/>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1"/>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2"/>
                  </a:ext>
                </a:extLst>
              </a:tr>
            </a:tbl>
          </a:graphicData>
        </a:graphic>
      </p:graphicFrame>
      <p:graphicFrame>
        <p:nvGraphicFramePr>
          <p:cNvPr id="3" name="object 3"/>
          <p:cNvGraphicFramePr>
            <a:graphicFrameLocks noGrp="1"/>
          </p:cNvGraphicFramePr>
          <p:nvPr>
            <p:extLst>
              <p:ext uri="{D42A27DB-BD31-4B8C-83A1-F6EECF244321}">
                <p14:modId xmlns:p14="http://schemas.microsoft.com/office/powerpoint/2010/main" val="2922667284"/>
              </p:ext>
            </p:extLst>
          </p:nvPr>
        </p:nvGraphicFramePr>
        <p:xfrm>
          <a:off x="4229100" y="342900"/>
          <a:ext cx="3314700" cy="4370428"/>
        </p:xfrm>
        <a:graphic>
          <a:graphicData uri="http://schemas.openxmlformats.org/drawingml/2006/table">
            <a:tbl>
              <a:tblPr firstRow="1" bandRow="1">
                <a:tableStyleId>{2D5ABB26-0587-4C30-8999-92F81FD0307C}</a:tableStyleId>
              </a:tblPr>
              <a:tblGrid>
                <a:gridCol w="571500">
                  <a:extLst>
                    <a:ext uri="{9D8B030D-6E8A-4147-A177-3AD203B41FA5}">
                      <a16:colId xmlns:a16="http://schemas.microsoft.com/office/drawing/2014/main" val="20000"/>
                    </a:ext>
                  </a:extLst>
                </a:gridCol>
                <a:gridCol w="1485900">
                  <a:extLst>
                    <a:ext uri="{9D8B030D-6E8A-4147-A177-3AD203B41FA5}">
                      <a16:colId xmlns:a16="http://schemas.microsoft.com/office/drawing/2014/main" val="20001"/>
                    </a:ext>
                  </a:extLst>
                </a:gridCol>
                <a:gridCol w="1257300">
                  <a:extLst>
                    <a:ext uri="{9D8B030D-6E8A-4147-A177-3AD203B41FA5}">
                      <a16:colId xmlns:a16="http://schemas.microsoft.com/office/drawing/2014/main" val="20002"/>
                    </a:ext>
                  </a:extLst>
                </a:gridCol>
              </a:tblGrid>
              <a:tr h="343420">
                <a:tc>
                  <a:txBody>
                    <a:bodyPr/>
                    <a:lstStyle/>
                    <a:p>
                      <a:pPr marL="147955">
                        <a:lnSpc>
                          <a:spcPct val="100000"/>
                        </a:lnSpc>
                        <a:spcBef>
                          <a:spcPts val="655"/>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318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ts val="1310"/>
                        </a:lnSpc>
                        <a:spcBef>
                          <a:spcPts val="105"/>
                        </a:spcBef>
                      </a:pPr>
                      <a:r>
                        <a:rPr sz="1100" b="1" spc="-5" dirty="0">
                          <a:solidFill>
                            <a:srgbClr val="231F20"/>
                          </a:solidFill>
                          <a:latin typeface="Times New Roman"/>
                          <a:cs typeface="Times New Roman"/>
                        </a:rPr>
                        <a:t>Meeting</a:t>
                      </a:r>
                      <a:endParaRPr sz="1100" dirty="0">
                        <a:latin typeface="Times New Roman"/>
                        <a:cs typeface="Times New Roman"/>
                      </a:endParaRPr>
                    </a:p>
                    <a:p>
                      <a:pPr algn="ctr">
                        <a:lnSpc>
                          <a:spcPts val="1070"/>
                        </a:lnSpc>
                      </a:pPr>
                      <a:r>
                        <a:rPr sz="900" b="1" i="1" spc="-15" dirty="0">
                          <a:solidFill>
                            <a:srgbClr val="231F20"/>
                          </a:solidFill>
                          <a:latin typeface="Times New Roman"/>
                          <a:cs typeface="Times New Roman"/>
                        </a:rPr>
                        <a:t>Name </a:t>
                      </a:r>
                      <a:r>
                        <a:rPr sz="900" b="1" i="1" spc="-5" dirty="0">
                          <a:solidFill>
                            <a:srgbClr val="231F20"/>
                          </a:solidFill>
                          <a:latin typeface="Times New Roman"/>
                          <a:cs typeface="Times New Roman"/>
                        </a:rPr>
                        <a:t>and</a:t>
                      </a:r>
                      <a:r>
                        <a:rPr sz="900" b="1" i="1" spc="40" dirty="0">
                          <a:solidFill>
                            <a:srgbClr val="231F20"/>
                          </a:solidFill>
                          <a:latin typeface="Times New Roman"/>
                          <a:cs typeface="Times New Roman"/>
                        </a:rPr>
                        <a:t> </a:t>
                      </a:r>
                      <a:r>
                        <a:rPr sz="900" b="1" i="1" spc="-20" dirty="0">
                          <a:solidFill>
                            <a:srgbClr val="231F20"/>
                          </a:solidFill>
                          <a:latin typeface="Times New Roman"/>
                          <a:cs typeface="Times New Roman"/>
                        </a:rPr>
                        <a:t>Location</a:t>
                      </a:r>
                      <a:endParaRPr sz="900" dirty="0">
                        <a:latin typeface="Times New Roman"/>
                        <a:cs typeface="Times New Roman"/>
                      </a:endParaRPr>
                    </a:p>
                  </a:txBody>
                  <a:tcPr marL="0" marR="0" marT="1333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320040" marR="291465" indent="-27940">
                        <a:lnSpc>
                          <a:spcPts val="1100"/>
                        </a:lnSpc>
                        <a:spcBef>
                          <a:spcPts val="285"/>
                        </a:spcBef>
                      </a:pPr>
                      <a:r>
                        <a:rPr lang="en-US" sz="900" b="1" spc="20" dirty="0" smtClean="0">
                          <a:solidFill>
                            <a:srgbClr val="231F20"/>
                          </a:solidFill>
                          <a:latin typeface="Book Antiqua"/>
                          <a:cs typeface="Book Antiqua"/>
                        </a:rPr>
                        <a:t>Approved </a:t>
                      </a:r>
                      <a:r>
                        <a:rPr sz="900" b="1" spc="-60" dirty="0" smtClean="0">
                          <a:solidFill>
                            <a:srgbClr val="231F20"/>
                          </a:solidFill>
                          <a:latin typeface="Book Antiqua"/>
                          <a:cs typeface="Book Antiqua"/>
                        </a:rPr>
                        <a:t>Signature</a:t>
                      </a:r>
                      <a:endParaRPr sz="9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3"/>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5"/>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6"/>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7"/>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8"/>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9"/>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0"/>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1"/>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2"/>
                  </a:ext>
                </a:extLst>
              </a:tr>
            </a:tbl>
          </a:graphicData>
        </a:graphic>
      </p:graphicFrame>
      <p:sp>
        <p:nvSpPr>
          <p:cNvPr id="4" name="object 4"/>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5" name="object 5"/>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Tree>
    <p:extLst>
      <p:ext uri="{BB962C8B-B14F-4D97-AF65-F5344CB8AC3E}">
        <p14:creationId xmlns:p14="http://schemas.microsoft.com/office/powerpoint/2010/main" val="253418918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09218" y="1671637"/>
            <a:ext cx="1110740" cy="2105977"/>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chemeClr val="bg2">
              <a:alpha val="0"/>
            </a:schemeClr>
          </a:solidFill>
        </p:spPr>
        <p:txBody>
          <a:bodyPr wrap="square" lIns="0" tIns="0" rIns="0" bIns="0" rtlCol="0"/>
          <a:lstStyle/>
          <a:p>
            <a:endParaRPr dirty="0"/>
          </a:p>
        </p:txBody>
      </p:sp>
      <p:sp>
        <p:nvSpPr>
          <p:cNvPr id="5" name="object 5"/>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6" name="object 6"/>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
        <p:nvSpPr>
          <p:cNvPr id="8" name="TextBox 7"/>
          <p:cNvSpPr txBox="1"/>
          <p:nvPr/>
        </p:nvSpPr>
        <p:spPr>
          <a:xfrm>
            <a:off x="4953000" y="762000"/>
            <a:ext cx="2133600" cy="381000"/>
          </a:xfrm>
          <a:prstGeom prst="rect">
            <a:avLst/>
          </a:prstGeom>
          <a:noFill/>
        </p:spPr>
        <p:txBody>
          <a:bodyPr wrap="square" rtlCol="0">
            <a:spAutoFit/>
          </a:bodyPr>
          <a:lstStyle/>
          <a:p>
            <a:r>
              <a:rPr lang="en-US" u="sng" dirty="0" smtClean="0"/>
              <a:t>Phase </a:t>
            </a:r>
            <a:r>
              <a:rPr lang="en-US" u="sng" dirty="0"/>
              <a:t>4</a:t>
            </a:r>
            <a:r>
              <a:rPr lang="en-US" u="sng" dirty="0" smtClean="0"/>
              <a:t>: Change</a:t>
            </a:r>
            <a:endParaRPr lang="en-US" u="sng" dirty="0"/>
          </a:p>
        </p:txBody>
      </p:sp>
      <p:sp>
        <p:nvSpPr>
          <p:cNvPr id="9" name="TextBox 8"/>
          <p:cNvSpPr txBox="1"/>
          <p:nvPr/>
        </p:nvSpPr>
        <p:spPr>
          <a:xfrm>
            <a:off x="4953000" y="2110177"/>
            <a:ext cx="1905000" cy="369332"/>
          </a:xfrm>
          <a:prstGeom prst="rect">
            <a:avLst/>
          </a:prstGeom>
          <a:noFill/>
        </p:spPr>
        <p:txBody>
          <a:bodyPr wrap="square" rtlCol="0">
            <a:spAutoFit/>
          </a:bodyPr>
          <a:lstStyle/>
          <a:p>
            <a:pPr algn="ctr"/>
            <a:r>
              <a:rPr lang="en-US" dirty="0" smtClean="0"/>
              <a:t>Program Rules</a:t>
            </a:r>
            <a:endParaRPr lang="en-US" dirty="0"/>
          </a:p>
        </p:txBody>
      </p:sp>
      <p:pic>
        <p:nvPicPr>
          <p:cNvPr id="1026" name="Picture 3"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519" y="1371600"/>
            <a:ext cx="2483748" cy="1720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097252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86200" y="0"/>
            <a:ext cx="0" cy="5029200"/>
          </a:xfrm>
          <a:custGeom>
            <a:avLst/>
            <a:gdLst/>
            <a:ahLst/>
            <a:cxnLst/>
            <a:rect l="l" t="t" r="r" b="b"/>
            <a:pathLst>
              <a:path h="5029200">
                <a:moveTo>
                  <a:pt x="0" y="0"/>
                </a:moveTo>
                <a:lnTo>
                  <a:pt x="0" y="5029200"/>
                </a:lnTo>
              </a:path>
            </a:pathLst>
          </a:custGeom>
          <a:ln w="5080">
            <a:solidFill>
              <a:srgbClr val="CDCFD0"/>
            </a:solidFill>
          </a:ln>
        </p:spPr>
        <p:txBody>
          <a:bodyPr wrap="square" lIns="0" tIns="0" rIns="0" bIns="0" rtlCol="0"/>
          <a:lstStyle/>
          <a:p>
            <a:endParaRPr dirty="0"/>
          </a:p>
        </p:txBody>
      </p:sp>
      <p:sp>
        <p:nvSpPr>
          <p:cNvPr id="4" name="object 4"/>
          <p:cNvSpPr txBox="1"/>
          <p:nvPr/>
        </p:nvSpPr>
        <p:spPr>
          <a:xfrm>
            <a:off x="294532" y="533400"/>
            <a:ext cx="3060700" cy="4703211"/>
          </a:xfrm>
          <a:prstGeom prst="rect">
            <a:avLst/>
          </a:prstGeom>
        </p:spPr>
        <p:txBody>
          <a:bodyPr vert="horz" wrap="square" lIns="0" tIns="100965" rIns="0" bIns="0" rtlCol="0">
            <a:spAutoFit/>
          </a:bodyPr>
          <a:lstStyle/>
          <a:p>
            <a:pPr marL="12700">
              <a:lnSpc>
                <a:spcPct val="100000"/>
              </a:lnSpc>
              <a:spcBef>
                <a:spcPts val="795"/>
              </a:spcBef>
            </a:pPr>
            <a:r>
              <a:rPr sz="1200" b="1" u="sng" spc="-45" dirty="0">
                <a:solidFill>
                  <a:srgbClr val="231F20"/>
                </a:solidFill>
                <a:latin typeface="Times New Roman"/>
                <a:cs typeface="Times New Roman"/>
              </a:rPr>
              <a:t>Program</a:t>
            </a:r>
            <a:r>
              <a:rPr sz="1200" b="1" u="sng" spc="5" dirty="0">
                <a:solidFill>
                  <a:srgbClr val="231F20"/>
                </a:solidFill>
                <a:latin typeface="Times New Roman"/>
                <a:cs typeface="Times New Roman"/>
              </a:rPr>
              <a:t> </a:t>
            </a:r>
            <a:r>
              <a:rPr sz="1200" b="1" u="sng" spc="-30" dirty="0">
                <a:solidFill>
                  <a:srgbClr val="231F20"/>
                </a:solidFill>
                <a:latin typeface="Times New Roman"/>
                <a:cs typeface="Times New Roman"/>
              </a:rPr>
              <a:t>Rules</a:t>
            </a:r>
            <a:endParaRPr sz="1200" u="sng" dirty="0">
              <a:latin typeface="Times New Roman"/>
              <a:cs typeface="Times New Roman"/>
            </a:endParaRPr>
          </a:p>
          <a:p>
            <a:pPr marL="144145" marR="5080" indent="-132080">
              <a:buFont typeface="Times New Roman"/>
              <a:buAutoNum type="arabicPeriod"/>
              <a:tabLst>
                <a:tab pos="144780" algn="l"/>
              </a:tabLst>
            </a:pPr>
            <a:endParaRPr lang="en-US" sz="1000" dirty="0">
              <a:solidFill>
                <a:srgbClr val="231F20"/>
              </a:solidFill>
              <a:latin typeface="Garamond" panose="02020404030301010803" pitchFamily="18" charset="0"/>
              <a:cs typeface="Garamond"/>
            </a:endParaRPr>
          </a:p>
          <a:p>
            <a:r>
              <a:rPr lang="en-US" sz="900" dirty="0" smtClean="0">
                <a:latin typeface="Garamond" panose="02020404030301010803" pitchFamily="18" charset="0"/>
              </a:rPr>
              <a:t>1. I </a:t>
            </a:r>
            <a:r>
              <a:rPr lang="en-US" sz="900" dirty="0">
                <a:latin typeface="Garamond" panose="02020404030301010803" pitchFamily="18" charset="0"/>
              </a:rPr>
              <a:t>understand honesty and truthfulness are essential to my recovery and success.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2. I will keep my probation agent and case coordinator aware of any change of address or phone number within 24 hours.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3. I knowingly acknowledge I am responsible for any substance I place in my body.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4. I will not purchase, possess or consume alcohol, including non-alcoholic imitations, or any controlled substance, including prescription medication not prescribed for me.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5. I will not use legal imitations, stimulants, herbal treatments, supplements, over the counter medications or mood altering chemicals without approval</a:t>
            </a:r>
            <a:r>
              <a:rPr lang="en-US" sz="900" dirty="0" smtClean="0">
                <a:latin typeface="Garamond" panose="02020404030301010803" pitchFamily="18" charset="0"/>
              </a:rPr>
              <a:t>.</a:t>
            </a:r>
          </a:p>
          <a:p>
            <a:endParaRPr lang="en-US" sz="900" dirty="0">
              <a:latin typeface="Garamond" panose="02020404030301010803" pitchFamily="18" charset="0"/>
            </a:endParaRPr>
          </a:p>
          <a:p>
            <a:r>
              <a:rPr lang="en-US" sz="900" dirty="0">
                <a:latin typeface="Garamond" panose="02020404030301010803" pitchFamily="18" charset="0"/>
              </a:rPr>
              <a:t>6. I will only take prescribed medications that are prescribed to me. I will tell my provider that I have a history of addiction and/or mental illness.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7. I will bring all prescribed medications to </a:t>
            </a:r>
            <a:r>
              <a:rPr lang="en-US" sz="900" dirty="0" smtClean="0">
                <a:latin typeface="Garamond" panose="02020404030301010803" pitchFamily="18" charset="0"/>
              </a:rPr>
              <a:t>case management.</a:t>
            </a:r>
          </a:p>
          <a:p>
            <a:endParaRPr lang="en-US" sz="900" dirty="0">
              <a:latin typeface="Garamond" panose="02020404030301010803" pitchFamily="18" charset="0"/>
            </a:endParaRPr>
          </a:p>
          <a:p>
            <a:r>
              <a:rPr lang="en-US" sz="900" dirty="0">
                <a:solidFill>
                  <a:srgbClr val="000000"/>
                </a:solidFill>
                <a:latin typeface="Garamond" panose="02020404030301010803" pitchFamily="18" charset="0"/>
                <a:ea typeface="Calibri" panose="020F0502020204030204" pitchFamily="34" charset="0"/>
              </a:rPr>
              <a:t>8. I will notify my Case Coordinator of any medication changes or new medications prescribed to me. </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9. I will have no more than </a:t>
            </a:r>
            <a:r>
              <a:rPr lang="en-US" sz="900" b="1" dirty="0">
                <a:solidFill>
                  <a:srgbClr val="000000"/>
                </a:solidFill>
                <a:latin typeface="Garamond" panose="02020404030301010803" pitchFamily="18" charset="0"/>
                <a:ea typeface="Calibri" panose="020F0502020204030204" pitchFamily="34" charset="0"/>
              </a:rPr>
              <a:t>ONE</a:t>
            </a:r>
            <a:r>
              <a:rPr lang="en-US" sz="900" dirty="0">
                <a:solidFill>
                  <a:srgbClr val="000000"/>
                </a:solidFill>
                <a:latin typeface="Garamond" panose="02020404030301010803" pitchFamily="18" charset="0"/>
                <a:ea typeface="Calibri" panose="020F0502020204030204" pitchFamily="34" charset="0"/>
              </a:rPr>
              <a:t> primary medical provider, except in the case of a medical emergency.</a:t>
            </a:r>
          </a:p>
          <a:p>
            <a:endParaRPr lang="en-US" sz="900" dirty="0">
              <a:latin typeface="Garamond" panose="02020404030301010803" pitchFamily="18" charset="0"/>
            </a:endParaRPr>
          </a:p>
          <a:p>
            <a:pPr marL="12065" marR="5080">
              <a:lnSpc>
                <a:spcPct val="100000"/>
              </a:lnSpc>
              <a:spcBef>
                <a:spcPts val="575"/>
              </a:spcBef>
              <a:tabLst>
                <a:tab pos="144780" algn="l"/>
              </a:tabLst>
            </a:pPr>
            <a:endParaRPr sz="1100" dirty="0">
              <a:latin typeface="Garamond"/>
              <a:cs typeface="Garamond"/>
            </a:endParaRPr>
          </a:p>
        </p:txBody>
      </p:sp>
      <p:sp>
        <p:nvSpPr>
          <p:cNvPr id="5" name="object 5"/>
          <p:cNvSpPr/>
          <p:nvPr/>
        </p:nvSpPr>
        <p:spPr>
          <a:xfrm>
            <a:off x="330200" y="457200"/>
            <a:ext cx="7086600" cy="0"/>
          </a:xfrm>
          <a:custGeom>
            <a:avLst/>
            <a:gdLst/>
            <a:ahLst/>
            <a:cxnLst/>
            <a:rect l="l" t="t" r="r" b="b"/>
            <a:pathLst>
              <a:path w="7086600">
                <a:moveTo>
                  <a:pt x="0" y="0"/>
                </a:moveTo>
                <a:lnTo>
                  <a:pt x="7086600" y="0"/>
                </a:lnTo>
              </a:path>
            </a:pathLst>
          </a:custGeom>
          <a:ln w="12700">
            <a:solidFill>
              <a:srgbClr val="231F20"/>
            </a:solidFill>
          </a:ln>
        </p:spPr>
        <p:txBody>
          <a:bodyPr wrap="square" lIns="0" tIns="0" rIns="0" bIns="0" rtlCol="0"/>
          <a:lstStyle/>
          <a:p>
            <a:endParaRPr dirty="0"/>
          </a:p>
        </p:txBody>
      </p:sp>
      <p:sp>
        <p:nvSpPr>
          <p:cNvPr id="7" name="object 7"/>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8" name="object 8"/>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
        <p:nvSpPr>
          <p:cNvPr id="6" name="Rectangle 5"/>
          <p:cNvSpPr/>
          <p:nvPr/>
        </p:nvSpPr>
        <p:spPr>
          <a:xfrm>
            <a:off x="4267201" y="640404"/>
            <a:ext cx="3276600" cy="4278094"/>
          </a:xfrm>
          <a:prstGeom prst="rect">
            <a:avLst/>
          </a:prstGeom>
        </p:spPr>
        <p:txBody>
          <a:bodyPr wrap="square">
            <a:spAutoFit/>
          </a:bodyPr>
          <a:lstStyle/>
          <a:p>
            <a:r>
              <a:rPr lang="en-US" sz="900" dirty="0" smtClean="0">
                <a:solidFill>
                  <a:srgbClr val="000000"/>
                </a:solidFill>
                <a:latin typeface="Garamond" panose="02020404030301010803" pitchFamily="18" charset="0"/>
                <a:ea typeface="Calibri" panose="020F0502020204030204" pitchFamily="34" charset="0"/>
              </a:rPr>
              <a:t>10. I </a:t>
            </a:r>
            <a:r>
              <a:rPr lang="en-US" sz="900" dirty="0">
                <a:solidFill>
                  <a:srgbClr val="000000"/>
                </a:solidFill>
                <a:latin typeface="Garamond" panose="02020404030301010803" pitchFamily="18" charset="0"/>
                <a:ea typeface="Calibri" panose="020F0502020204030204" pitchFamily="34" charset="0"/>
              </a:rPr>
              <a:t>will only use one pharmacy and one hospital/clinic unless otherwise approved by my case coordinator. </a:t>
            </a:r>
            <a:endParaRPr lang="en-US" sz="900" dirty="0" smtClean="0">
              <a:solidFill>
                <a:srgbClr val="000000"/>
              </a:solidFill>
              <a:latin typeface="Garamond" panose="02020404030301010803" pitchFamily="18" charset="0"/>
              <a:ea typeface="Calibri" panose="020F0502020204030204" pitchFamily="34" charset="0"/>
            </a:endParaRPr>
          </a:p>
          <a:p>
            <a:pPr marL="228600" indent="-228600">
              <a:buAutoNum type="arabicPeriod" startAt="10"/>
            </a:pPr>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11. I will tell any law enforcement that I have contact with that I am a participant in Treatment Court.  </a:t>
            </a:r>
          </a:p>
          <a:p>
            <a:pPr marL="228600" indent="-228600">
              <a:buAutoNum type="alphaLcParenR"/>
            </a:pPr>
            <a:r>
              <a:rPr lang="en-US" sz="900" dirty="0" smtClean="0">
                <a:solidFill>
                  <a:srgbClr val="000000"/>
                </a:solidFill>
                <a:latin typeface="Garamond" panose="02020404030301010803" pitchFamily="18" charset="0"/>
                <a:ea typeface="Calibri" panose="020F0502020204030204" pitchFamily="34" charset="0"/>
              </a:rPr>
              <a:t>I </a:t>
            </a:r>
            <a:r>
              <a:rPr lang="en-US" sz="900" dirty="0">
                <a:solidFill>
                  <a:srgbClr val="000000"/>
                </a:solidFill>
                <a:latin typeface="Garamond" panose="02020404030301010803" pitchFamily="18" charset="0"/>
                <a:ea typeface="Calibri" panose="020F0502020204030204" pitchFamily="34" charset="0"/>
              </a:rPr>
              <a:t>will tell my probation agent and case coordinator about any law enforcement contact within one hour</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12. I will not threaten or harm others or myself</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13. I will not provide or encourage the use of alcohol or other illegal/controlled substances to other participants</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14. I will focus on myself and my sobriety</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15. I will hang out with positive people</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latin typeface="Garamond" panose="02020404030301010803" pitchFamily="18" charset="0"/>
              </a:rPr>
              <a:t>16. I will stay in Sauk County unless approved to leave</a:t>
            </a:r>
            <a:r>
              <a:rPr lang="en-US" sz="900" dirty="0" smtClean="0">
                <a:latin typeface="Garamond" panose="02020404030301010803" pitchFamily="18" charset="0"/>
              </a:rPr>
              <a:t>.</a:t>
            </a:r>
          </a:p>
          <a:p>
            <a:endParaRPr lang="en-US" sz="900" dirty="0">
              <a:latin typeface="Garamond" panose="02020404030301010803" pitchFamily="18" charset="0"/>
            </a:endParaRPr>
          </a:p>
          <a:p>
            <a:r>
              <a:rPr lang="en-US" sz="900" dirty="0">
                <a:latin typeface="Garamond" panose="02020404030301010803" pitchFamily="18" charset="0"/>
              </a:rPr>
              <a:t>17. I agree to random home visits and searches</a:t>
            </a:r>
            <a:r>
              <a:rPr lang="en-US" sz="900" dirty="0" smtClean="0">
                <a:latin typeface="Garamond" panose="02020404030301010803" pitchFamily="18" charset="0"/>
              </a:rPr>
              <a:t>.</a:t>
            </a:r>
          </a:p>
          <a:p>
            <a:endParaRPr lang="en-US" sz="900" dirty="0" smtClean="0">
              <a:latin typeface="Garamond" panose="02020404030301010803" pitchFamily="18" charset="0"/>
            </a:endParaRPr>
          </a:p>
          <a:p>
            <a:r>
              <a:rPr lang="en-US" sz="900" dirty="0" smtClean="0">
                <a:solidFill>
                  <a:srgbClr val="000000"/>
                </a:solidFill>
                <a:latin typeface="Garamond" panose="02020404030301010803" pitchFamily="18" charset="0"/>
                <a:ea typeface="Calibri" panose="020F0502020204030204" pitchFamily="34" charset="0"/>
              </a:rPr>
              <a:t>18. I understand that any form of gambling is not allow while participating in the Adult Treatment court program.</a:t>
            </a:r>
          </a:p>
          <a:p>
            <a:endParaRPr lang="en-US" sz="900" dirty="0" smtClean="0">
              <a:solidFill>
                <a:srgbClr val="000000"/>
              </a:solidFill>
              <a:latin typeface="Garamond" panose="02020404030301010803" pitchFamily="18" charset="0"/>
              <a:ea typeface="Calibri" panose="020F0502020204030204" pitchFamily="34" charset="0"/>
            </a:endParaRPr>
          </a:p>
          <a:p>
            <a:r>
              <a:rPr lang="en-US" sz="900" dirty="0" smtClean="0">
                <a:solidFill>
                  <a:srgbClr val="000000"/>
                </a:solidFill>
                <a:latin typeface="Garamond" panose="02020404030301010803" pitchFamily="18" charset="0"/>
                <a:ea typeface="Calibri" panose="020F0502020204030204" pitchFamily="34" charset="0"/>
              </a:rPr>
              <a:t>19. I understand I cannot communicate or visit any persons that are incarcerated in jail or prison without the permission of the Adult Treatment Court Team. </a:t>
            </a:r>
          </a:p>
          <a:p>
            <a:endParaRPr lang="en-US" sz="1000" dirty="0">
              <a:latin typeface="Garamond" panose="02020404030301010803" pitchFamily="18" charset="0"/>
            </a:endParaRPr>
          </a:p>
          <a:p>
            <a:endParaRPr lang="en-US" sz="1000" dirty="0">
              <a:solidFill>
                <a:srgbClr val="000000"/>
              </a:solidFill>
              <a:latin typeface="Garamond" panose="02020404030301010803" pitchFamily="18" charset="0"/>
              <a:ea typeface="Calibri" panose="020F0502020204030204" pitchFamily="34" charset="0"/>
            </a:endParaRPr>
          </a:p>
        </p:txBody>
      </p:sp>
    </p:spTree>
    <p:extLst>
      <p:ext uri="{BB962C8B-B14F-4D97-AF65-F5344CB8AC3E}">
        <p14:creationId xmlns:p14="http://schemas.microsoft.com/office/powerpoint/2010/main" val="128925936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26857" y="536148"/>
            <a:ext cx="2788343" cy="2588052"/>
          </a:xfrm>
          <a:prstGeom prst="rect">
            <a:avLst/>
          </a:prstGeom>
          <a:solidFill>
            <a:schemeClr val="accent5">
              <a:lumMod val="20000"/>
              <a:lumOff val="80000"/>
              <a:alpha val="0"/>
            </a:schemeClr>
          </a:solidFill>
        </p:spPr>
        <p:txBody>
          <a:bodyPr wrap="square" lIns="0" tIns="0" rIns="0" bIns="0" rtlCol="0"/>
          <a:lstStyle/>
          <a:p>
            <a:r>
              <a:rPr lang="en-US" sz="1000" b="1" dirty="0" smtClean="0"/>
              <a:t>	  Treatment </a:t>
            </a:r>
            <a:r>
              <a:rPr lang="en-US" sz="1000" b="1" dirty="0"/>
              <a:t>Court Team:</a:t>
            </a:r>
          </a:p>
          <a:p>
            <a:r>
              <a:rPr lang="en-US" sz="1000" b="1" dirty="0"/>
              <a:t> </a:t>
            </a:r>
          </a:p>
          <a:p>
            <a:pPr marL="171450" lvl="0" indent="-171450">
              <a:buFont typeface="Arial" panose="020B0604020202020204" pitchFamily="34" charset="0"/>
              <a:buChar char="•"/>
            </a:pPr>
            <a:r>
              <a:rPr lang="en-US" sz="1000" dirty="0"/>
              <a:t>Sauk County Circuit Court Judge </a:t>
            </a:r>
          </a:p>
          <a:p>
            <a:pPr marL="171450" lvl="0" indent="-171450">
              <a:buFont typeface="Arial" panose="020B0604020202020204" pitchFamily="34" charset="0"/>
              <a:buChar char="•"/>
            </a:pPr>
            <a:r>
              <a:rPr lang="en-US" sz="1000" dirty="0" smtClean="0"/>
              <a:t>Sauk </a:t>
            </a:r>
            <a:r>
              <a:rPr lang="en-US" sz="1000" dirty="0"/>
              <a:t>County District Attorney’s Office </a:t>
            </a:r>
          </a:p>
          <a:p>
            <a:pPr marL="171450" lvl="0" indent="-171450">
              <a:buFont typeface="Arial" panose="020B0604020202020204" pitchFamily="34" charset="0"/>
              <a:buChar char="•"/>
            </a:pPr>
            <a:r>
              <a:rPr lang="en-US" sz="1000" dirty="0" smtClean="0"/>
              <a:t>State </a:t>
            </a:r>
            <a:r>
              <a:rPr lang="en-US" sz="1000" dirty="0"/>
              <a:t>Public Defender’s Office </a:t>
            </a:r>
          </a:p>
          <a:p>
            <a:pPr marL="171450" lvl="0" indent="-171450">
              <a:buFont typeface="Arial" panose="020B0604020202020204" pitchFamily="34" charset="0"/>
              <a:buChar char="•"/>
            </a:pPr>
            <a:r>
              <a:rPr lang="en-US" sz="1000" dirty="0"/>
              <a:t>Sauk County Justice, and Support Programs Manager </a:t>
            </a:r>
          </a:p>
          <a:p>
            <a:pPr marL="171450" lvl="0" indent="-171450">
              <a:buFont typeface="Arial" panose="020B0604020202020204" pitchFamily="34" charset="0"/>
              <a:buChar char="•"/>
            </a:pPr>
            <a:r>
              <a:rPr lang="en-US" sz="1000" dirty="0"/>
              <a:t>Treatment Court Case Coordinators </a:t>
            </a:r>
          </a:p>
          <a:p>
            <a:pPr marL="171450" lvl="0" indent="-171450">
              <a:buFont typeface="Arial" panose="020B0604020202020204" pitchFamily="34" charset="0"/>
              <a:buChar char="•"/>
            </a:pPr>
            <a:r>
              <a:rPr lang="en-US" sz="1000" dirty="0"/>
              <a:t>Sauk County Probation and Parole Office </a:t>
            </a:r>
          </a:p>
          <a:p>
            <a:pPr marL="171450" lvl="0" indent="-171450">
              <a:buFont typeface="Arial" panose="020B0604020202020204" pitchFamily="34" charset="0"/>
              <a:buChar char="•"/>
            </a:pPr>
            <a:r>
              <a:rPr lang="en-US" sz="1000" dirty="0"/>
              <a:t>Sauk County Jail </a:t>
            </a:r>
          </a:p>
          <a:p>
            <a:pPr marL="171450" lvl="0" indent="-171450">
              <a:buFont typeface="Arial" panose="020B0604020202020204" pitchFamily="34" charset="0"/>
              <a:buChar char="•"/>
            </a:pPr>
            <a:r>
              <a:rPr lang="en-US" sz="1000" dirty="0"/>
              <a:t>Sauk County Police Chiefs’ Association </a:t>
            </a:r>
          </a:p>
          <a:p>
            <a:pPr marL="171450" lvl="0" indent="-171450">
              <a:buFont typeface="Arial" panose="020B0604020202020204" pitchFamily="34" charset="0"/>
              <a:buChar char="•"/>
            </a:pPr>
            <a:r>
              <a:rPr lang="en-US" sz="1000" dirty="0"/>
              <a:t>Sauk County Drug Task Force </a:t>
            </a:r>
          </a:p>
          <a:p>
            <a:pPr marL="171450" lvl="0" indent="-171450">
              <a:buFont typeface="Arial" panose="020B0604020202020204" pitchFamily="34" charset="0"/>
              <a:buChar char="•"/>
            </a:pPr>
            <a:r>
              <a:rPr lang="en-US" sz="1000" dirty="0"/>
              <a:t>Sauk County Department of Human Services </a:t>
            </a:r>
          </a:p>
          <a:p>
            <a:pPr marL="171450" lvl="0" indent="-171450">
              <a:buFont typeface="Arial" panose="020B0604020202020204" pitchFamily="34" charset="0"/>
              <a:buChar char="•"/>
            </a:pPr>
            <a:r>
              <a:rPr lang="en-US" sz="1000" dirty="0"/>
              <a:t>Sauk County Department of Health</a:t>
            </a:r>
          </a:p>
        </p:txBody>
      </p:sp>
      <p:sp>
        <p:nvSpPr>
          <p:cNvPr id="3" name="object 3"/>
          <p:cNvSpPr/>
          <p:nvPr/>
        </p:nvSpPr>
        <p:spPr>
          <a:xfrm>
            <a:off x="444054" y="1600200"/>
            <a:ext cx="2971800" cy="0"/>
          </a:xfrm>
          <a:custGeom>
            <a:avLst/>
            <a:gdLst/>
            <a:ahLst/>
            <a:cxnLst/>
            <a:rect l="l" t="t" r="r" b="b"/>
            <a:pathLst>
              <a:path w="2971800">
                <a:moveTo>
                  <a:pt x="0" y="0"/>
                </a:moveTo>
                <a:lnTo>
                  <a:pt x="2971800" y="0"/>
                </a:lnTo>
              </a:path>
            </a:pathLst>
          </a:custGeom>
          <a:ln w="6350">
            <a:solidFill>
              <a:srgbClr val="231F20"/>
            </a:solidFill>
          </a:ln>
        </p:spPr>
        <p:txBody>
          <a:bodyPr wrap="square" lIns="0" tIns="0" rIns="0" bIns="0" rtlCol="0"/>
          <a:lstStyle/>
          <a:p>
            <a:endParaRPr dirty="0"/>
          </a:p>
        </p:txBody>
      </p:sp>
      <p:sp>
        <p:nvSpPr>
          <p:cNvPr id="5" name="object 5"/>
          <p:cNvSpPr/>
          <p:nvPr/>
        </p:nvSpPr>
        <p:spPr>
          <a:xfrm>
            <a:off x="444054" y="2286000"/>
            <a:ext cx="2971800" cy="0"/>
          </a:xfrm>
          <a:custGeom>
            <a:avLst/>
            <a:gdLst/>
            <a:ahLst/>
            <a:cxnLst/>
            <a:rect l="l" t="t" r="r" b="b"/>
            <a:pathLst>
              <a:path w="2971800">
                <a:moveTo>
                  <a:pt x="0" y="0"/>
                </a:moveTo>
                <a:lnTo>
                  <a:pt x="2971800" y="0"/>
                </a:lnTo>
              </a:path>
            </a:pathLst>
          </a:custGeom>
          <a:ln w="6350">
            <a:solidFill>
              <a:srgbClr val="231F20"/>
            </a:solidFill>
          </a:ln>
        </p:spPr>
        <p:txBody>
          <a:bodyPr wrap="square" lIns="0" tIns="0" rIns="0" bIns="0" rtlCol="0"/>
          <a:lstStyle/>
          <a:p>
            <a:endParaRPr dirty="0"/>
          </a:p>
        </p:txBody>
      </p:sp>
      <p:sp>
        <p:nvSpPr>
          <p:cNvPr id="7" name="object 7"/>
          <p:cNvSpPr/>
          <p:nvPr/>
        </p:nvSpPr>
        <p:spPr>
          <a:xfrm>
            <a:off x="457188" y="3048000"/>
            <a:ext cx="2971800" cy="0"/>
          </a:xfrm>
          <a:custGeom>
            <a:avLst/>
            <a:gdLst/>
            <a:ahLst/>
            <a:cxnLst/>
            <a:rect l="l" t="t" r="r" b="b"/>
            <a:pathLst>
              <a:path w="2971800">
                <a:moveTo>
                  <a:pt x="0" y="0"/>
                </a:moveTo>
                <a:lnTo>
                  <a:pt x="2971800" y="0"/>
                </a:lnTo>
              </a:path>
            </a:pathLst>
          </a:custGeom>
          <a:ln w="6350">
            <a:solidFill>
              <a:srgbClr val="231F20"/>
            </a:solidFill>
          </a:ln>
        </p:spPr>
        <p:txBody>
          <a:bodyPr wrap="square" lIns="0" tIns="0" rIns="0" bIns="0" rtlCol="0"/>
          <a:lstStyle/>
          <a:p>
            <a:endParaRPr lang="en-US" dirty="0" smtClean="0"/>
          </a:p>
          <a:p>
            <a:endParaRPr dirty="0"/>
          </a:p>
        </p:txBody>
      </p:sp>
      <p:sp>
        <p:nvSpPr>
          <p:cNvPr id="9" name="object 9"/>
          <p:cNvSpPr txBox="1">
            <a:spLocks noGrp="1"/>
          </p:cNvSpPr>
          <p:nvPr>
            <p:ph type="title"/>
          </p:nvPr>
        </p:nvSpPr>
        <p:spPr>
          <a:xfrm>
            <a:off x="872478" y="228600"/>
            <a:ext cx="2141220" cy="638893"/>
          </a:xfrm>
          <a:prstGeom prst="rect">
            <a:avLst/>
          </a:prstGeom>
        </p:spPr>
        <p:txBody>
          <a:bodyPr vert="horz" wrap="square" lIns="0" tIns="12700" rIns="0" bIns="0" rtlCol="0">
            <a:spAutoFit/>
          </a:bodyPr>
          <a:lstStyle/>
          <a:p>
            <a:pPr marL="12700" marR="5080" indent="106680">
              <a:lnSpc>
                <a:spcPct val="112500"/>
              </a:lnSpc>
              <a:spcBef>
                <a:spcPts val="100"/>
              </a:spcBef>
            </a:pPr>
            <a:r>
              <a:rPr sz="1800" spc="290" dirty="0"/>
              <a:t>Things </a:t>
            </a:r>
            <a:r>
              <a:rPr sz="1800" spc="125" dirty="0"/>
              <a:t>I </a:t>
            </a:r>
            <a:r>
              <a:rPr sz="1800" spc="180" dirty="0"/>
              <a:t>May  </a:t>
            </a:r>
            <a:r>
              <a:rPr sz="1800" spc="190" dirty="0"/>
              <a:t>Need </a:t>
            </a:r>
            <a:r>
              <a:rPr sz="1800" spc="254" dirty="0"/>
              <a:t>To</a:t>
            </a:r>
            <a:r>
              <a:rPr sz="1800" spc="-70" dirty="0"/>
              <a:t> </a:t>
            </a:r>
            <a:r>
              <a:rPr sz="1800" spc="315" dirty="0"/>
              <a:t>Know</a:t>
            </a:r>
            <a:endParaRPr sz="1800" dirty="0"/>
          </a:p>
        </p:txBody>
      </p:sp>
      <p:sp>
        <p:nvSpPr>
          <p:cNvPr id="10" name="object 10"/>
          <p:cNvSpPr txBox="1"/>
          <p:nvPr/>
        </p:nvSpPr>
        <p:spPr>
          <a:xfrm>
            <a:off x="685800" y="1096424"/>
            <a:ext cx="2209800" cy="228268"/>
          </a:xfrm>
          <a:prstGeom prst="rect">
            <a:avLst/>
          </a:prstGeom>
        </p:spPr>
        <p:txBody>
          <a:bodyPr vert="horz" wrap="square" lIns="0" tIns="12700" rIns="0" bIns="0" rtlCol="0">
            <a:spAutoFit/>
          </a:bodyPr>
          <a:lstStyle/>
          <a:p>
            <a:pPr marL="12700">
              <a:lnSpc>
                <a:spcPct val="100000"/>
              </a:lnSpc>
              <a:spcBef>
                <a:spcPts val="100"/>
              </a:spcBef>
            </a:pPr>
            <a:r>
              <a:rPr lang="en-US" sz="1400" b="1" spc="-15" dirty="0" smtClean="0">
                <a:solidFill>
                  <a:srgbClr val="231F20"/>
                </a:solidFill>
                <a:latin typeface="Times New Roman"/>
                <a:cs typeface="Times New Roman"/>
              </a:rPr>
              <a:t>	</a:t>
            </a:r>
            <a:r>
              <a:rPr sz="1400" b="1" spc="-15" dirty="0" smtClean="0">
                <a:solidFill>
                  <a:srgbClr val="231F20"/>
                </a:solidFill>
                <a:latin typeface="Garamond" panose="02020404030301010803" pitchFamily="18" charset="0"/>
                <a:cs typeface="Times New Roman"/>
              </a:rPr>
              <a:t>Cour</a:t>
            </a:r>
            <a:r>
              <a:rPr lang="en-US" sz="1400" b="1" spc="-15" dirty="0" smtClean="0">
                <a:solidFill>
                  <a:srgbClr val="231F20"/>
                </a:solidFill>
                <a:latin typeface="Garamond" panose="02020404030301010803" pitchFamily="18" charset="0"/>
                <a:cs typeface="Times New Roman"/>
              </a:rPr>
              <a:t>troom location </a:t>
            </a:r>
            <a:endParaRPr sz="1400" dirty="0">
              <a:latin typeface="Garamond" panose="02020404030301010803" pitchFamily="18" charset="0"/>
              <a:cs typeface="Times New Roman"/>
            </a:endParaRPr>
          </a:p>
        </p:txBody>
      </p:sp>
      <p:sp>
        <p:nvSpPr>
          <p:cNvPr id="12" name="object 12"/>
          <p:cNvSpPr txBox="1"/>
          <p:nvPr/>
        </p:nvSpPr>
        <p:spPr>
          <a:xfrm>
            <a:off x="700854" y="3238666"/>
            <a:ext cx="2539265" cy="228268"/>
          </a:xfrm>
          <a:prstGeom prst="rect">
            <a:avLst/>
          </a:prstGeom>
        </p:spPr>
        <p:txBody>
          <a:bodyPr vert="horz" wrap="square" lIns="0" tIns="12700" rIns="0" bIns="0" rtlCol="0">
            <a:spAutoFit/>
          </a:bodyPr>
          <a:lstStyle/>
          <a:p>
            <a:pPr marL="12700" algn="ctr">
              <a:lnSpc>
                <a:spcPct val="100000"/>
              </a:lnSpc>
              <a:spcBef>
                <a:spcPts val="100"/>
              </a:spcBef>
            </a:pPr>
            <a:r>
              <a:rPr sz="1400" b="1" dirty="0" smtClean="0">
                <a:solidFill>
                  <a:srgbClr val="231F20"/>
                </a:solidFill>
                <a:latin typeface="Garamond" panose="02020404030301010803" pitchFamily="18" charset="0"/>
                <a:cs typeface="Times New Roman"/>
              </a:rPr>
              <a:t>Drug</a:t>
            </a:r>
            <a:r>
              <a:rPr sz="1400" b="1" spc="-20" dirty="0" smtClean="0">
                <a:solidFill>
                  <a:srgbClr val="231F20"/>
                </a:solidFill>
                <a:latin typeface="Garamond" panose="02020404030301010803" pitchFamily="18" charset="0"/>
                <a:cs typeface="Times New Roman"/>
              </a:rPr>
              <a:t> </a:t>
            </a:r>
            <a:r>
              <a:rPr sz="1400" b="1" spc="-25" dirty="0" smtClean="0">
                <a:solidFill>
                  <a:srgbClr val="231F20"/>
                </a:solidFill>
                <a:latin typeface="Garamond" panose="02020404030301010803" pitchFamily="18" charset="0"/>
                <a:cs typeface="Times New Roman"/>
              </a:rPr>
              <a:t>Testing</a:t>
            </a:r>
            <a:r>
              <a:rPr lang="en-US" sz="1400" b="1" spc="-25" dirty="0" smtClean="0">
                <a:solidFill>
                  <a:srgbClr val="231F20"/>
                </a:solidFill>
                <a:latin typeface="Garamond" panose="02020404030301010803" pitchFamily="18" charset="0"/>
                <a:cs typeface="Times New Roman"/>
              </a:rPr>
              <a:t> Information</a:t>
            </a:r>
            <a:r>
              <a:rPr sz="1400" b="1" spc="-25" dirty="0" smtClean="0">
                <a:solidFill>
                  <a:srgbClr val="231F20"/>
                </a:solidFill>
                <a:latin typeface="Garamond" panose="02020404030301010803" pitchFamily="18" charset="0"/>
                <a:cs typeface="Times New Roman"/>
              </a:rPr>
              <a:t>:</a:t>
            </a:r>
            <a:endParaRPr sz="1400" dirty="0">
              <a:latin typeface="Garamond" panose="02020404030301010803" pitchFamily="18" charset="0"/>
              <a:cs typeface="Times New Roman"/>
            </a:endParaRPr>
          </a:p>
        </p:txBody>
      </p:sp>
      <p:sp>
        <p:nvSpPr>
          <p:cNvPr id="13" name="object 13"/>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998"/>
            </a:srgbClr>
          </a:solidFill>
        </p:spPr>
        <p:txBody>
          <a:bodyPr wrap="square" lIns="0" tIns="0" rIns="0" bIns="0" rtlCol="0"/>
          <a:lstStyle/>
          <a:p>
            <a:endParaRPr dirty="0"/>
          </a:p>
        </p:txBody>
      </p:sp>
      <p:sp>
        <p:nvSpPr>
          <p:cNvPr id="14" name="object 14"/>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43998"/>
            </a:srgbClr>
          </a:solidFill>
        </p:spPr>
        <p:txBody>
          <a:bodyPr wrap="square" lIns="0" tIns="0" rIns="0" bIns="0" rtlCol="0"/>
          <a:lstStyle/>
          <a:p>
            <a:endParaRPr dirty="0"/>
          </a:p>
        </p:txBody>
      </p:sp>
      <p:sp>
        <p:nvSpPr>
          <p:cNvPr id="15" name="TextBox 14"/>
          <p:cNvSpPr txBox="1"/>
          <p:nvPr/>
        </p:nvSpPr>
        <p:spPr>
          <a:xfrm>
            <a:off x="669384" y="1755826"/>
            <a:ext cx="2612226" cy="307777"/>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r>
              <a:rPr lang="en-US" sz="1400" b="1" dirty="0" smtClean="0">
                <a:latin typeface="Garamond" panose="02020404030301010803" pitchFamily="18" charset="0"/>
                <a:cs typeface="Times New Roman" panose="02020603050405020304" pitchFamily="18" charset="0"/>
              </a:rPr>
              <a:t>Case Coordinator’s Information</a:t>
            </a:r>
            <a:endParaRPr lang="en-US" sz="1400" b="1" dirty="0">
              <a:latin typeface="Garamond" panose="02020404030301010803" pitchFamily="18" charset="0"/>
              <a:cs typeface="Times New Roman" panose="02020603050405020304" pitchFamily="18" charset="0"/>
            </a:endParaRPr>
          </a:p>
        </p:txBody>
      </p:sp>
      <p:sp>
        <p:nvSpPr>
          <p:cNvPr id="16" name="TextBox 15"/>
          <p:cNvSpPr txBox="1"/>
          <p:nvPr/>
        </p:nvSpPr>
        <p:spPr>
          <a:xfrm>
            <a:off x="668601" y="2458121"/>
            <a:ext cx="2573661" cy="307777"/>
          </a:xfrm>
          <a:prstGeom prst="rect">
            <a:avLst/>
          </a:prstGeom>
          <a:noFill/>
        </p:spPr>
        <p:txBody>
          <a:bodyPr wrap="square" rtlCol="0">
            <a:spAutoFit/>
          </a:bodyPr>
          <a:lstStyle/>
          <a:p>
            <a:r>
              <a:rPr lang="en-US" sz="1400" b="1" dirty="0" smtClean="0">
                <a:latin typeface="Garamond" panose="02020404030301010803" pitchFamily="18" charset="0"/>
                <a:cs typeface="Times New Roman" panose="02020603050405020304" pitchFamily="18" charset="0"/>
              </a:rPr>
              <a:t>Probation Agent’s Information</a:t>
            </a:r>
            <a:endParaRPr lang="en-US" sz="1400" b="1" dirty="0">
              <a:latin typeface="Garamond" panose="02020404030301010803" pitchFamily="18" charset="0"/>
              <a:cs typeface="Times New Roman" panose="02020603050405020304" pitchFamily="18" charset="0"/>
            </a:endParaRPr>
          </a:p>
        </p:txBody>
      </p:sp>
      <p:cxnSp>
        <p:nvCxnSpPr>
          <p:cNvPr id="6" name="Straight Connector 5"/>
          <p:cNvCxnSpPr/>
          <p:nvPr/>
        </p:nvCxnSpPr>
        <p:spPr>
          <a:xfrm>
            <a:off x="484586" y="3751061"/>
            <a:ext cx="2971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3984" y="3278221"/>
            <a:ext cx="2319232" cy="873760"/>
          </a:xfrm>
          <a:prstGeom prst="rect">
            <a:avLst/>
          </a:prstGeom>
        </p:spPr>
      </p:pic>
      <p:sp>
        <p:nvSpPr>
          <p:cNvPr id="4" name="TextBox 3"/>
          <p:cNvSpPr txBox="1"/>
          <p:nvPr/>
        </p:nvSpPr>
        <p:spPr>
          <a:xfrm>
            <a:off x="454795" y="3917487"/>
            <a:ext cx="3096813" cy="307777"/>
          </a:xfrm>
          <a:prstGeom prst="rect">
            <a:avLst/>
          </a:prstGeom>
          <a:noFill/>
        </p:spPr>
        <p:txBody>
          <a:bodyPr wrap="square" rtlCol="0">
            <a:spAutoFit/>
          </a:bodyPr>
          <a:lstStyle/>
          <a:p>
            <a:pPr algn="ctr"/>
            <a:r>
              <a:rPr lang="en-US" sz="1400" b="1" dirty="0">
                <a:latin typeface="Garamond" panose="02020404030301010803" pitchFamily="18" charset="0"/>
              </a:rPr>
              <a:t>Treatment Provider’s Information:</a:t>
            </a:r>
            <a:endParaRPr lang="en-US" sz="1400" b="1" dirty="0"/>
          </a:p>
        </p:txBody>
      </p:sp>
      <p:cxnSp>
        <p:nvCxnSpPr>
          <p:cNvPr id="17" name="Straight Connector 16"/>
          <p:cNvCxnSpPr/>
          <p:nvPr/>
        </p:nvCxnSpPr>
        <p:spPr>
          <a:xfrm>
            <a:off x="454795" y="4495800"/>
            <a:ext cx="30135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099819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844803" y="1618233"/>
            <a:ext cx="2185670" cy="18415"/>
          </a:xfrm>
          <a:custGeom>
            <a:avLst/>
            <a:gdLst/>
            <a:ahLst/>
            <a:cxnLst/>
            <a:rect l="l" t="t" r="r" b="b"/>
            <a:pathLst>
              <a:path w="2185670" h="18414">
                <a:moveTo>
                  <a:pt x="0" y="18287"/>
                </a:moveTo>
                <a:lnTo>
                  <a:pt x="2185416" y="18287"/>
                </a:lnTo>
                <a:lnTo>
                  <a:pt x="2185416" y="0"/>
                </a:lnTo>
                <a:lnTo>
                  <a:pt x="0" y="0"/>
                </a:lnTo>
                <a:lnTo>
                  <a:pt x="0" y="18287"/>
                </a:lnTo>
                <a:close/>
              </a:path>
            </a:pathLst>
          </a:custGeom>
          <a:solidFill>
            <a:srgbClr val="FFFFFF">
              <a:alpha val="54998"/>
            </a:srgbClr>
          </a:solidFill>
        </p:spPr>
        <p:txBody>
          <a:bodyPr wrap="square" lIns="0" tIns="0" rIns="0" bIns="0" rtlCol="0"/>
          <a:lstStyle/>
          <a:p>
            <a:endParaRPr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9523" y="703632"/>
            <a:ext cx="1676400" cy="914601"/>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4282323" y="1877824"/>
            <a:ext cx="2590800" cy="707886"/>
          </a:xfrm>
          <a:prstGeom prst="rect">
            <a:avLst/>
          </a:prstGeom>
          <a:noFill/>
        </p:spPr>
        <p:txBody>
          <a:bodyPr wrap="square" rtlCol="0">
            <a:spAutoFit/>
          </a:bodyPr>
          <a:lstStyle/>
          <a:p>
            <a:pPr algn="ctr"/>
            <a:r>
              <a:rPr lang="en-US" sz="2000" dirty="0" smtClean="0"/>
              <a:t>Sauk County Adult </a:t>
            </a:r>
          </a:p>
          <a:p>
            <a:pPr algn="ctr"/>
            <a:r>
              <a:rPr lang="en-US" sz="2000" dirty="0" smtClean="0"/>
              <a:t>Treatment </a:t>
            </a:r>
            <a:r>
              <a:rPr lang="en-US" sz="2000" dirty="0" smtClean="0">
                <a:latin typeface="Maiandra GD" panose="020E0502030308020204" pitchFamily="34" charset="0"/>
              </a:rPr>
              <a:t>Court</a:t>
            </a:r>
            <a:endParaRPr lang="en-US" sz="2000" dirty="0">
              <a:latin typeface="Maiandra GD" panose="020E0502030308020204" pitchFamily="34" charset="0"/>
            </a:endParaRPr>
          </a:p>
        </p:txBody>
      </p:sp>
      <p:sp>
        <p:nvSpPr>
          <p:cNvPr id="8" name="TextBox 7"/>
          <p:cNvSpPr txBox="1"/>
          <p:nvPr/>
        </p:nvSpPr>
        <p:spPr>
          <a:xfrm>
            <a:off x="4593049" y="3450882"/>
            <a:ext cx="1969348" cy="646331"/>
          </a:xfrm>
          <a:prstGeom prst="rect">
            <a:avLst/>
          </a:prstGeom>
          <a:noFill/>
        </p:spPr>
        <p:txBody>
          <a:bodyPr wrap="square" rtlCol="0">
            <a:spAutoFit/>
          </a:bodyPr>
          <a:lstStyle/>
          <a:p>
            <a:pPr algn="ctr"/>
            <a:r>
              <a:rPr lang="en-US" dirty="0" smtClean="0">
                <a:latin typeface="Maiandra GD" panose="020E0502030308020204" pitchFamily="34" charset="0"/>
              </a:rPr>
              <a:t>Participant Handbook </a:t>
            </a:r>
            <a:endParaRPr lang="en-US" dirty="0">
              <a:latin typeface="Maiandra GD" panose="020E0502030308020204" pitchFamily="34" charset="0"/>
            </a:endParaRPr>
          </a:p>
        </p:txBody>
      </p:sp>
      <p:sp>
        <p:nvSpPr>
          <p:cNvPr id="10" name="TextBox 9"/>
          <p:cNvSpPr txBox="1"/>
          <p:nvPr/>
        </p:nvSpPr>
        <p:spPr>
          <a:xfrm>
            <a:off x="4551986" y="2667000"/>
            <a:ext cx="2051474" cy="584775"/>
          </a:xfrm>
          <a:prstGeom prst="rect">
            <a:avLst/>
          </a:prstGeom>
          <a:solidFill>
            <a:schemeClr val="bg1">
              <a:lumMod val="75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b="1" u="sng" dirty="0" smtClean="0">
                <a:latin typeface="Garamond" panose="02020404030301010803" pitchFamily="18" charset="0"/>
              </a:rPr>
              <a:t>Phase</a:t>
            </a:r>
            <a:r>
              <a:rPr lang="en-US" sz="2000" b="1" u="sng" dirty="0" smtClean="0">
                <a:latin typeface="Garamond" panose="02020404030301010803" pitchFamily="18" charset="0"/>
              </a:rPr>
              <a:t> </a:t>
            </a:r>
            <a:r>
              <a:rPr lang="en-US" sz="3200" b="1" u="sng" dirty="0">
                <a:latin typeface="Garamond" panose="02020404030301010803" pitchFamily="18" charset="0"/>
              </a:rPr>
              <a:t>5</a:t>
            </a:r>
          </a:p>
        </p:txBody>
      </p:sp>
    </p:spTree>
    <p:extLst>
      <p:ext uri="{BB962C8B-B14F-4D97-AF65-F5344CB8AC3E}">
        <p14:creationId xmlns:p14="http://schemas.microsoft.com/office/powerpoint/2010/main" val="15795027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343400" y="4130675"/>
            <a:ext cx="2971800" cy="0"/>
          </a:xfrm>
          <a:custGeom>
            <a:avLst/>
            <a:gdLst/>
            <a:ahLst/>
            <a:cxnLst/>
            <a:rect l="l" t="t" r="r" b="b"/>
            <a:pathLst>
              <a:path w="2971800">
                <a:moveTo>
                  <a:pt x="0" y="0"/>
                </a:moveTo>
                <a:lnTo>
                  <a:pt x="2971800" y="0"/>
                </a:lnTo>
              </a:path>
            </a:pathLst>
          </a:custGeom>
          <a:ln w="6350">
            <a:solidFill>
              <a:srgbClr val="231F20"/>
            </a:solidFill>
          </a:ln>
        </p:spPr>
        <p:txBody>
          <a:bodyPr wrap="square" lIns="0" tIns="0" rIns="0" bIns="0" rtlCol="0"/>
          <a:lstStyle/>
          <a:p>
            <a:endParaRPr dirty="0"/>
          </a:p>
        </p:txBody>
      </p:sp>
      <p:sp>
        <p:nvSpPr>
          <p:cNvPr id="3" name="object 3"/>
          <p:cNvSpPr txBox="1">
            <a:spLocks noGrp="1"/>
          </p:cNvSpPr>
          <p:nvPr>
            <p:ph type="title"/>
          </p:nvPr>
        </p:nvSpPr>
        <p:spPr>
          <a:xfrm>
            <a:off x="4958699" y="342900"/>
            <a:ext cx="1741170" cy="1054100"/>
          </a:xfrm>
          <a:prstGeom prst="rect">
            <a:avLst/>
          </a:prstGeom>
        </p:spPr>
        <p:txBody>
          <a:bodyPr vert="horz" wrap="square" lIns="0" tIns="12700" rIns="0" bIns="0" rtlCol="0">
            <a:spAutoFit/>
          </a:bodyPr>
          <a:lstStyle/>
          <a:p>
            <a:pPr marL="12700" marR="5080" algn="ctr">
              <a:lnSpc>
                <a:spcPct val="112500"/>
              </a:lnSpc>
              <a:spcBef>
                <a:spcPts val="100"/>
              </a:spcBef>
            </a:pPr>
            <a:r>
              <a:rPr sz="2000" b="1" u="sng" spc="260" dirty="0"/>
              <a:t>Phase </a:t>
            </a:r>
            <a:r>
              <a:rPr lang="en-US" sz="2000" b="1" u="sng" spc="125" dirty="0"/>
              <a:t>5</a:t>
            </a:r>
            <a:r>
              <a:rPr sz="2000" b="1" u="sng" spc="125" dirty="0" smtClean="0"/>
              <a:t>  </a:t>
            </a:r>
            <a:r>
              <a:rPr sz="1800" spc="-25" dirty="0"/>
              <a:t>P</a:t>
            </a:r>
            <a:r>
              <a:rPr sz="1800" spc="330" dirty="0"/>
              <a:t>a</a:t>
            </a:r>
            <a:r>
              <a:rPr sz="1800" spc="615" dirty="0"/>
              <a:t>r</a:t>
            </a:r>
            <a:r>
              <a:rPr sz="1800" spc="555" dirty="0"/>
              <a:t>t</a:t>
            </a:r>
            <a:r>
              <a:rPr sz="1800" spc="80" dirty="0"/>
              <a:t>i</a:t>
            </a:r>
            <a:r>
              <a:rPr sz="1800" spc="355" dirty="0"/>
              <a:t>c</a:t>
            </a:r>
            <a:r>
              <a:rPr sz="1800" spc="254" dirty="0"/>
              <a:t>i</a:t>
            </a:r>
            <a:r>
              <a:rPr sz="1800" spc="-125" dirty="0"/>
              <a:t>p</a:t>
            </a:r>
            <a:r>
              <a:rPr sz="1800" spc="360" dirty="0"/>
              <a:t>a</a:t>
            </a:r>
            <a:r>
              <a:rPr sz="1800" spc="470" dirty="0"/>
              <a:t>n</a:t>
            </a:r>
            <a:r>
              <a:rPr sz="1800" spc="500" dirty="0"/>
              <a:t>t</a:t>
            </a:r>
            <a:r>
              <a:rPr sz="2000" spc="500" dirty="0"/>
              <a:t>  </a:t>
            </a:r>
            <a:r>
              <a:rPr sz="2000" spc="330" dirty="0"/>
              <a:t>Handbook</a:t>
            </a:r>
            <a:endParaRPr sz="2000" dirty="0"/>
          </a:p>
        </p:txBody>
      </p:sp>
      <p:sp>
        <p:nvSpPr>
          <p:cNvPr id="4" name="object 4"/>
          <p:cNvSpPr txBox="1"/>
          <p:nvPr/>
        </p:nvSpPr>
        <p:spPr>
          <a:xfrm>
            <a:off x="4798227" y="1512660"/>
            <a:ext cx="2062480" cy="2203424"/>
          </a:xfrm>
          <a:prstGeom prst="rect">
            <a:avLst/>
          </a:prstGeom>
        </p:spPr>
        <p:txBody>
          <a:bodyPr vert="horz" wrap="square" lIns="0" tIns="87630" rIns="0" bIns="0" rtlCol="0">
            <a:spAutoFit/>
          </a:bodyPr>
          <a:lstStyle/>
          <a:p>
            <a:pPr algn="ctr">
              <a:lnSpc>
                <a:spcPct val="100000"/>
              </a:lnSpc>
              <a:spcBef>
                <a:spcPts val="690"/>
              </a:spcBef>
            </a:pPr>
            <a:r>
              <a:rPr sz="1500" b="1" spc="-15" dirty="0">
                <a:solidFill>
                  <a:srgbClr val="231F20"/>
                </a:solidFill>
                <a:latin typeface="Times New Roman"/>
                <a:cs typeface="Times New Roman"/>
              </a:rPr>
              <a:t>Congratulations!</a:t>
            </a:r>
            <a:endParaRPr sz="1500" dirty="0">
              <a:latin typeface="Times New Roman"/>
              <a:cs typeface="Times New Roman"/>
            </a:endParaRPr>
          </a:p>
          <a:p>
            <a:pPr marL="12065" marR="5080" indent="-635" algn="ctr">
              <a:lnSpc>
                <a:spcPct val="113100"/>
              </a:lnSpc>
              <a:spcBef>
                <a:spcPts val="330"/>
              </a:spcBef>
            </a:pPr>
            <a:r>
              <a:rPr sz="1400" spc="-20" dirty="0">
                <a:solidFill>
                  <a:srgbClr val="231F20"/>
                </a:solidFill>
                <a:latin typeface="Garamond"/>
                <a:cs typeface="Garamond"/>
              </a:rPr>
              <a:t>Welcome to </a:t>
            </a:r>
            <a:r>
              <a:rPr lang="en-US" sz="1400" dirty="0" smtClean="0">
                <a:solidFill>
                  <a:srgbClr val="231F20"/>
                </a:solidFill>
                <a:latin typeface="Garamond"/>
                <a:cs typeface="Garamond"/>
              </a:rPr>
              <a:t>this next step of your journey</a:t>
            </a:r>
            <a:r>
              <a:rPr sz="1400" spc="5" dirty="0" smtClean="0">
                <a:solidFill>
                  <a:srgbClr val="231F20"/>
                </a:solidFill>
                <a:latin typeface="Garamond"/>
                <a:cs typeface="Garamond"/>
              </a:rPr>
              <a:t>.  </a:t>
            </a:r>
            <a:r>
              <a:rPr sz="1400" spc="20" dirty="0">
                <a:solidFill>
                  <a:srgbClr val="231F20"/>
                </a:solidFill>
                <a:latin typeface="Garamond"/>
                <a:cs typeface="Garamond"/>
              </a:rPr>
              <a:t>This </a:t>
            </a:r>
            <a:r>
              <a:rPr sz="1400" spc="-25" dirty="0">
                <a:solidFill>
                  <a:srgbClr val="231F20"/>
                </a:solidFill>
                <a:latin typeface="Garamond"/>
                <a:cs typeface="Garamond"/>
              </a:rPr>
              <a:t>book </a:t>
            </a:r>
            <a:r>
              <a:rPr sz="1400" spc="30" dirty="0">
                <a:solidFill>
                  <a:srgbClr val="231F20"/>
                </a:solidFill>
                <a:latin typeface="Garamond"/>
                <a:cs typeface="Garamond"/>
              </a:rPr>
              <a:t>will </a:t>
            </a:r>
            <a:r>
              <a:rPr sz="1400" spc="-20" dirty="0">
                <a:solidFill>
                  <a:srgbClr val="231F20"/>
                </a:solidFill>
                <a:latin typeface="Garamond"/>
                <a:cs typeface="Garamond"/>
              </a:rPr>
              <a:t>help </a:t>
            </a:r>
            <a:r>
              <a:rPr sz="1400" spc="-5" dirty="0">
                <a:solidFill>
                  <a:srgbClr val="231F20"/>
                </a:solidFill>
                <a:latin typeface="Garamond"/>
                <a:cs typeface="Garamond"/>
              </a:rPr>
              <a:t>you  </a:t>
            </a:r>
            <a:r>
              <a:rPr sz="1400" spc="-10" dirty="0">
                <a:solidFill>
                  <a:srgbClr val="231F20"/>
                </a:solidFill>
                <a:latin typeface="Garamond"/>
                <a:cs typeface="Garamond"/>
              </a:rPr>
              <a:t>successfully </a:t>
            </a:r>
            <a:r>
              <a:rPr sz="1400" spc="-20" dirty="0">
                <a:solidFill>
                  <a:srgbClr val="231F20"/>
                </a:solidFill>
                <a:latin typeface="Garamond"/>
                <a:cs typeface="Garamond"/>
              </a:rPr>
              <a:t>complete </a:t>
            </a:r>
            <a:r>
              <a:rPr sz="1400" spc="-25" dirty="0">
                <a:solidFill>
                  <a:srgbClr val="231F20"/>
                </a:solidFill>
                <a:latin typeface="Garamond"/>
                <a:cs typeface="Garamond"/>
              </a:rPr>
              <a:t>Phase</a:t>
            </a:r>
            <a:r>
              <a:rPr sz="1400" spc="-15" dirty="0">
                <a:solidFill>
                  <a:srgbClr val="231F20"/>
                </a:solidFill>
                <a:latin typeface="Garamond"/>
                <a:cs typeface="Garamond"/>
              </a:rPr>
              <a:t> </a:t>
            </a:r>
            <a:r>
              <a:rPr lang="en-US" sz="1400" spc="5" dirty="0">
                <a:solidFill>
                  <a:srgbClr val="231F20"/>
                </a:solidFill>
                <a:latin typeface="Garamond"/>
                <a:cs typeface="Garamond"/>
              </a:rPr>
              <a:t>5</a:t>
            </a:r>
            <a:r>
              <a:rPr sz="1400" spc="5" dirty="0" smtClean="0">
                <a:solidFill>
                  <a:srgbClr val="231F20"/>
                </a:solidFill>
                <a:latin typeface="Garamond"/>
                <a:cs typeface="Garamond"/>
              </a:rPr>
              <a:t>.</a:t>
            </a:r>
            <a:endParaRPr sz="1400" dirty="0">
              <a:latin typeface="Garamond"/>
              <a:cs typeface="Garamond"/>
            </a:endParaRPr>
          </a:p>
          <a:p>
            <a:pPr>
              <a:lnSpc>
                <a:spcPct val="100000"/>
              </a:lnSpc>
            </a:pPr>
            <a:endParaRPr sz="1500" dirty="0">
              <a:latin typeface="Garamond"/>
              <a:cs typeface="Garamond"/>
            </a:endParaRPr>
          </a:p>
          <a:p>
            <a:pPr marL="397510" marR="390525" algn="ctr">
              <a:lnSpc>
                <a:spcPct val="119000"/>
              </a:lnSpc>
              <a:spcBef>
                <a:spcPts val="1010"/>
              </a:spcBef>
            </a:pPr>
            <a:r>
              <a:rPr sz="1400" i="1" spc="-30" dirty="0">
                <a:solidFill>
                  <a:srgbClr val="231F20"/>
                </a:solidFill>
                <a:latin typeface="Book Antiqua"/>
                <a:cs typeface="Book Antiqua"/>
              </a:rPr>
              <a:t>The </a:t>
            </a:r>
            <a:r>
              <a:rPr sz="1400" i="1" spc="-75" dirty="0" smtClean="0">
                <a:solidFill>
                  <a:srgbClr val="231F20"/>
                </a:solidFill>
                <a:latin typeface="Book Antiqua"/>
                <a:cs typeface="Book Antiqua"/>
              </a:rPr>
              <a:t>owner  </a:t>
            </a:r>
            <a:r>
              <a:rPr sz="1400" i="1" spc="-50" dirty="0">
                <a:solidFill>
                  <a:srgbClr val="231F20"/>
                </a:solidFill>
                <a:latin typeface="Book Antiqua"/>
                <a:cs typeface="Book Antiqua"/>
              </a:rPr>
              <a:t>of </a:t>
            </a:r>
            <a:r>
              <a:rPr sz="1400" i="1" spc="-75" dirty="0">
                <a:solidFill>
                  <a:srgbClr val="231F20"/>
                </a:solidFill>
                <a:latin typeface="Book Antiqua"/>
                <a:cs typeface="Book Antiqua"/>
              </a:rPr>
              <a:t>this </a:t>
            </a:r>
            <a:r>
              <a:rPr sz="1400" i="1" spc="-40" dirty="0">
                <a:solidFill>
                  <a:srgbClr val="231F20"/>
                </a:solidFill>
                <a:latin typeface="Book Antiqua"/>
                <a:cs typeface="Book Antiqua"/>
              </a:rPr>
              <a:t>handbook</a:t>
            </a:r>
            <a:r>
              <a:rPr sz="1400" i="1" spc="80" dirty="0">
                <a:solidFill>
                  <a:srgbClr val="231F20"/>
                </a:solidFill>
                <a:latin typeface="Book Antiqua"/>
                <a:cs typeface="Book Antiqua"/>
              </a:rPr>
              <a:t> </a:t>
            </a:r>
            <a:r>
              <a:rPr sz="1400" i="1" spc="-50" dirty="0">
                <a:solidFill>
                  <a:srgbClr val="231F20"/>
                </a:solidFill>
                <a:latin typeface="Book Antiqua"/>
                <a:cs typeface="Book Antiqua"/>
              </a:rPr>
              <a:t>is:</a:t>
            </a:r>
            <a:endParaRPr sz="1400" dirty="0">
              <a:latin typeface="Book Antiqua"/>
              <a:cs typeface="Book Antiqua"/>
            </a:endParaRPr>
          </a:p>
        </p:txBody>
      </p:sp>
      <p:sp>
        <p:nvSpPr>
          <p:cNvPr id="5" name="object 5"/>
          <p:cNvSpPr/>
          <p:nvPr/>
        </p:nvSpPr>
        <p:spPr>
          <a:xfrm>
            <a:off x="2353" y="-152400"/>
            <a:ext cx="3886200" cy="5029200"/>
          </a:xfrm>
          <a:prstGeom prst="rect">
            <a:avLst/>
          </a:prstGeom>
          <a:solidFill>
            <a:srgbClr val="C0C0C0">
              <a:alpha val="0"/>
            </a:srgbClr>
          </a:solidFill>
        </p:spPr>
        <p:txBody>
          <a:bodyPr wrap="square" lIns="0" tIns="0" rIns="0" bIns="0" rtlCol="0"/>
          <a:lstStyle/>
          <a:p>
            <a:endParaRPr dirty="0"/>
          </a:p>
        </p:txBody>
      </p:sp>
      <p:sp>
        <p:nvSpPr>
          <p:cNvPr id="6" name="object 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7" name="object 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9999"/>
            </a:srgbClr>
          </a:solidFill>
        </p:spPr>
        <p:txBody>
          <a:bodyPr wrap="square" lIns="0" tIns="0" rIns="0" bIns="0" rtlCol="0"/>
          <a:lstStyle/>
          <a:p>
            <a:endParaRPr dirty="0"/>
          </a:p>
        </p:txBody>
      </p:sp>
      <p:graphicFrame>
        <p:nvGraphicFramePr>
          <p:cNvPr id="9" name="Table 8"/>
          <p:cNvGraphicFramePr>
            <a:graphicFrameLocks noGrp="1"/>
          </p:cNvGraphicFramePr>
          <p:nvPr>
            <p:extLst>
              <p:ext uri="{D42A27DB-BD31-4B8C-83A1-F6EECF244321}">
                <p14:modId xmlns:p14="http://schemas.microsoft.com/office/powerpoint/2010/main" val="793549223"/>
              </p:ext>
            </p:extLst>
          </p:nvPr>
        </p:nvGraphicFramePr>
        <p:xfrm>
          <a:off x="276299" y="718199"/>
          <a:ext cx="3039587" cy="1720201"/>
        </p:xfrm>
        <a:graphic>
          <a:graphicData uri="http://schemas.openxmlformats.org/drawingml/2006/table">
            <a:tbl>
              <a:tblPr>
                <a:tableStyleId>{5C22544A-7EE6-4342-B048-85BDC9FD1C3A}</a:tableStyleId>
              </a:tblPr>
              <a:tblGrid>
                <a:gridCol w="3039587">
                  <a:extLst>
                    <a:ext uri="{9D8B030D-6E8A-4147-A177-3AD203B41FA5}">
                      <a16:colId xmlns:a16="http://schemas.microsoft.com/office/drawing/2014/main" val="71447106"/>
                    </a:ext>
                  </a:extLst>
                </a:gridCol>
              </a:tblGrid>
              <a:tr h="1720201">
                <a:tc>
                  <a:txBody>
                    <a:bodyPr/>
                    <a:lstStyle/>
                    <a:p>
                      <a:pPr marL="0" marR="0">
                        <a:lnSpc>
                          <a:spcPct val="107000"/>
                        </a:lnSpc>
                        <a:spcBef>
                          <a:spcPts val="0"/>
                        </a:spcBef>
                        <a:spcAft>
                          <a:spcPts val="0"/>
                        </a:spcAft>
                      </a:pPr>
                      <a:r>
                        <a:rPr lang="en-US" sz="1000" dirty="0">
                          <a:effectLst/>
                        </a:rPr>
                        <a:t>Sauk County Adult Treatment Court works to enhance public safety by reducing recidivism and improving quality of life in our community. Treatment Court will offer an alternative to lengthy incarceration to individuals whose crimes are linked to a substance use disorder by focusing on treatment, strict accountability, intensive supervision, and judicial oversight.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678" marR="65678" marT="0" marB="0">
                    <a:solidFill>
                      <a:schemeClr val="bg1">
                        <a:lumMod val="75000"/>
                        <a:alpha val="53000"/>
                      </a:schemeClr>
                    </a:solidFill>
                  </a:tcPr>
                </a:tc>
                <a:extLst>
                  <a:ext uri="{0D108BD9-81ED-4DB2-BD59-A6C34878D82A}">
                    <a16:rowId xmlns:a16="http://schemas.microsoft.com/office/drawing/2014/main" val="403619054"/>
                  </a:ext>
                </a:extLst>
              </a:tr>
            </a:tbl>
          </a:graphicData>
        </a:graphic>
      </p:graphicFrame>
      <p:sp>
        <p:nvSpPr>
          <p:cNvPr id="10" name="Rectangle 1"/>
          <p:cNvSpPr>
            <a:spLocks noChangeArrowheads="1"/>
          </p:cNvSpPr>
          <p:nvPr/>
        </p:nvSpPr>
        <p:spPr bwMode="auto">
          <a:xfrm>
            <a:off x="208255" y="396629"/>
            <a:ext cx="454454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Mission Statement:</a:t>
            </a:r>
            <a:endParaRPr kumimoji="0" lang="en-US"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3438281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30700" y="387350"/>
            <a:ext cx="3111500" cy="299720"/>
          </a:xfrm>
          <a:prstGeom prst="rect">
            <a:avLst/>
          </a:prstGeom>
        </p:spPr>
        <p:txBody>
          <a:bodyPr vert="horz" wrap="square" lIns="0" tIns="12700" rIns="0" bIns="0" rtlCol="0">
            <a:spAutoFit/>
          </a:bodyPr>
          <a:lstStyle/>
          <a:p>
            <a:pPr marL="12700">
              <a:lnSpc>
                <a:spcPct val="100000"/>
              </a:lnSpc>
              <a:spcBef>
                <a:spcPts val="100"/>
              </a:spcBef>
              <a:tabLst>
                <a:tab pos="3098165" algn="l"/>
              </a:tabLst>
            </a:pPr>
            <a:r>
              <a:rPr lang="en-US" sz="1800" b="1" u="sng" spc="200" dirty="0" smtClean="0">
                <a:solidFill>
                  <a:srgbClr val="231F20"/>
                </a:solidFill>
                <a:uFill>
                  <a:solidFill>
                    <a:srgbClr val="231F20"/>
                  </a:solidFill>
                </a:uFill>
                <a:latin typeface="Book Antiqua"/>
                <a:cs typeface="Book Antiqua"/>
              </a:rPr>
              <a:t>Phase </a:t>
            </a:r>
            <a:r>
              <a:rPr lang="en-US" b="1" u="sng" spc="200" dirty="0">
                <a:solidFill>
                  <a:srgbClr val="231F20"/>
                </a:solidFill>
                <a:uFill>
                  <a:solidFill>
                    <a:srgbClr val="231F20"/>
                  </a:solidFill>
                </a:uFill>
                <a:latin typeface="Book Antiqua"/>
                <a:cs typeface="Book Antiqua"/>
              </a:rPr>
              <a:t>5</a:t>
            </a:r>
            <a:r>
              <a:rPr sz="1800" b="1" u="sng" spc="35" dirty="0" smtClean="0">
                <a:solidFill>
                  <a:srgbClr val="231F20"/>
                </a:solidFill>
                <a:uFill>
                  <a:solidFill>
                    <a:srgbClr val="231F20"/>
                  </a:solidFill>
                </a:uFill>
                <a:latin typeface="Book Antiqua"/>
                <a:cs typeface="Book Antiqua"/>
              </a:rPr>
              <a:t>:</a:t>
            </a:r>
            <a:r>
              <a:rPr sz="1800" b="1" u="sng" spc="35" dirty="0">
                <a:solidFill>
                  <a:srgbClr val="231F20"/>
                </a:solidFill>
                <a:uFill>
                  <a:solidFill>
                    <a:srgbClr val="231F20"/>
                  </a:solidFill>
                </a:uFill>
                <a:latin typeface="Book Antiqua"/>
                <a:cs typeface="Book Antiqua"/>
              </a:rPr>
              <a:t>	</a:t>
            </a:r>
            <a:endParaRPr sz="1800" dirty="0">
              <a:latin typeface="Book Antiqua"/>
              <a:cs typeface="Book Antiqua"/>
            </a:endParaRPr>
          </a:p>
        </p:txBody>
      </p:sp>
      <p:sp>
        <p:nvSpPr>
          <p:cNvPr id="3" name="object 3"/>
          <p:cNvSpPr txBox="1">
            <a:spLocks noGrp="1"/>
          </p:cNvSpPr>
          <p:nvPr>
            <p:ph type="title" idx="4294967295"/>
          </p:nvPr>
        </p:nvSpPr>
        <p:spPr>
          <a:xfrm>
            <a:off x="4267200" y="687388"/>
            <a:ext cx="3505200" cy="504825"/>
          </a:xfrm>
          <a:prstGeom prst="rect">
            <a:avLst/>
          </a:prstGeom>
        </p:spPr>
        <p:txBody>
          <a:bodyPr vert="horz" wrap="square" lIns="0" tIns="12700" rIns="0" bIns="0" rtlCol="0">
            <a:spAutoFit/>
          </a:bodyPr>
          <a:lstStyle/>
          <a:p>
            <a:pPr marL="12700">
              <a:lnSpc>
                <a:spcPct val="100000"/>
              </a:lnSpc>
              <a:spcBef>
                <a:spcPts val="100"/>
              </a:spcBef>
            </a:pPr>
            <a:r>
              <a:rPr lang="en-US" sz="3200" dirty="0" smtClean="0">
                <a:solidFill>
                  <a:schemeClr val="tx1"/>
                </a:solidFill>
                <a:latin typeface="+mn-lt"/>
              </a:rPr>
              <a:t>Choice</a:t>
            </a:r>
            <a:endParaRPr sz="3200" dirty="0">
              <a:solidFill>
                <a:schemeClr val="tx1"/>
              </a:solidFill>
              <a:latin typeface="+mn-lt"/>
            </a:endParaRPr>
          </a:p>
        </p:txBody>
      </p:sp>
      <p:sp>
        <p:nvSpPr>
          <p:cNvPr id="5" name="object 5"/>
          <p:cNvSpPr/>
          <p:nvPr/>
        </p:nvSpPr>
        <p:spPr>
          <a:xfrm>
            <a:off x="-31750" y="0"/>
            <a:ext cx="3886200" cy="5029200"/>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rgbClr val="C0C0C0">
              <a:alpha val="0"/>
            </a:srgbClr>
          </a:solidFill>
        </p:spPr>
        <p:txBody>
          <a:bodyPr wrap="square" lIns="0" tIns="0" rIns="0" bIns="0" rtlCol="0"/>
          <a:lstStyle/>
          <a:p>
            <a:endParaRPr dirty="0"/>
          </a:p>
        </p:txBody>
      </p:sp>
      <p:sp>
        <p:nvSpPr>
          <p:cNvPr id="6" name="object 6"/>
          <p:cNvSpPr/>
          <p:nvPr/>
        </p:nvSpPr>
        <p:spPr>
          <a:xfrm>
            <a:off x="838200" y="990600"/>
            <a:ext cx="2084070" cy="0"/>
          </a:xfrm>
          <a:custGeom>
            <a:avLst/>
            <a:gdLst/>
            <a:ahLst/>
            <a:cxnLst/>
            <a:rect l="l" t="t" r="r" b="b"/>
            <a:pathLst>
              <a:path w="2084070">
                <a:moveTo>
                  <a:pt x="0" y="0"/>
                </a:moveTo>
                <a:lnTo>
                  <a:pt x="2083790" y="0"/>
                </a:lnTo>
              </a:path>
            </a:pathLst>
          </a:custGeom>
          <a:ln w="38100">
            <a:solidFill>
              <a:srgbClr val="231F20"/>
            </a:solidFill>
          </a:ln>
        </p:spPr>
        <p:txBody>
          <a:bodyPr wrap="square" lIns="0" tIns="0" rIns="0" bIns="0" rtlCol="0"/>
          <a:lstStyle/>
          <a:p>
            <a:endParaRPr dirty="0"/>
          </a:p>
        </p:txBody>
      </p:sp>
      <p:sp>
        <p:nvSpPr>
          <p:cNvPr id="8" name="object 8"/>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998"/>
            </a:srgbClr>
          </a:solidFill>
        </p:spPr>
        <p:txBody>
          <a:bodyPr wrap="square" lIns="0" tIns="0" rIns="0" bIns="0" rtlCol="0"/>
          <a:lstStyle/>
          <a:p>
            <a:endParaRPr dirty="0"/>
          </a:p>
        </p:txBody>
      </p:sp>
      <p:sp>
        <p:nvSpPr>
          <p:cNvPr id="9" name="object 9"/>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43998"/>
            </a:srgbClr>
          </a:solidFill>
        </p:spPr>
        <p:txBody>
          <a:bodyPr wrap="square" lIns="0" tIns="0" rIns="0" bIns="0" rtlCol="0"/>
          <a:lstStyle/>
          <a:p>
            <a:endParaRPr dirty="0"/>
          </a:p>
        </p:txBody>
      </p:sp>
      <p:sp>
        <p:nvSpPr>
          <p:cNvPr id="10" name="Rectangle 9"/>
          <p:cNvSpPr/>
          <p:nvPr/>
        </p:nvSpPr>
        <p:spPr>
          <a:xfrm>
            <a:off x="4495800" y="1544066"/>
            <a:ext cx="2946400" cy="685059"/>
          </a:xfrm>
          <a:prstGeom prst="rect">
            <a:avLst/>
          </a:prstGeom>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endParaRPr lang="en-US" dirty="0" smtClean="0">
              <a:solidFill>
                <a:srgbClr val="000000"/>
              </a:solidFill>
              <a:latin typeface="Garamond" panose="02020404030301010803" pitchFamily="18" charset="0"/>
              <a:ea typeface="Garamond" panose="02020404030301010803" pitchFamily="18"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dirty="0" smtClean="0">
              <a:solidFill>
                <a:srgbClr val="000000"/>
              </a:solidFill>
              <a:latin typeface="Garamond" panose="02020404030301010803" pitchFamily="18" charset="0"/>
              <a:ea typeface="Garamond" panose="02020404030301010803" pitchFamily="18" charset="0"/>
              <a:cs typeface="Times New Roman" panose="02020603050405020304" pitchFamily="18" charset="0"/>
            </a:endParaRPr>
          </a:p>
        </p:txBody>
      </p:sp>
      <p:sp>
        <p:nvSpPr>
          <p:cNvPr id="11" name="TextBox 10"/>
          <p:cNvSpPr txBox="1"/>
          <p:nvPr/>
        </p:nvSpPr>
        <p:spPr>
          <a:xfrm>
            <a:off x="749618" y="1066800"/>
            <a:ext cx="2370455" cy="2677656"/>
          </a:xfrm>
          <a:prstGeom prst="rect">
            <a:avLst/>
          </a:prstGeom>
          <a:noFill/>
        </p:spPr>
        <p:txBody>
          <a:bodyPr wrap="square" rtlCol="0">
            <a:spAutoFit/>
          </a:bodyPr>
          <a:lstStyle/>
          <a:p>
            <a:r>
              <a:rPr lang="en-US" dirty="0" smtClean="0"/>
              <a:t>“There is a choice you have to make in everything you do. So keep in mind that in the end, the choice you make, makes you.” </a:t>
            </a:r>
          </a:p>
          <a:p>
            <a:endParaRPr lang="en-US" sz="1200" dirty="0"/>
          </a:p>
          <a:p>
            <a:r>
              <a:rPr lang="en-US" sz="1200" dirty="0" smtClean="0"/>
              <a:t>- John Wooden</a:t>
            </a:r>
            <a:endParaRPr lang="en-US" sz="1200" dirty="0"/>
          </a:p>
        </p:txBody>
      </p:sp>
      <p:sp>
        <p:nvSpPr>
          <p:cNvPr id="7" name="TextBox 6"/>
          <p:cNvSpPr txBox="1"/>
          <p:nvPr/>
        </p:nvSpPr>
        <p:spPr>
          <a:xfrm>
            <a:off x="4495800" y="1447800"/>
            <a:ext cx="2743200" cy="1846659"/>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Continue to rely on your natural supports. </a:t>
            </a:r>
          </a:p>
          <a:p>
            <a:pPr marL="285750" indent="-285750">
              <a:buFont typeface="Arial" panose="020B0604020202020204" pitchFamily="34" charset="0"/>
              <a:buChar char="•"/>
            </a:pPr>
            <a:r>
              <a:rPr lang="en-US" sz="1600" dirty="0" smtClean="0"/>
              <a:t>Continue making good choices. </a:t>
            </a:r>
          </a:p>
          <a:p>
            <a:pPr marL="285750" indent="-285750">
              <a:buFont typeface="Arial" panose="020B0604020202020204" pitchFamily="34" charset="0"/>
              <a:buChar char="•"/>
            </a:pPr>
            <a:r>
              <a:rPr lang="en-US" sz="1600" dirty="0" smtClean="0"/>
              <a:t>Know your recovery plan.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600077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49025248"/>
              </p:ext>
            </p:extLst>
          </p:nvPr>
        </p:nvGraphicFramePr>
        <p:xfrm>
          <a:off x="342900" y="342900"/>
          <a:ext cx="3200400" cy="4380703"/>
        </p:xfrm>
        <a:graphic>
          <a:graphicData uri="http://schemas.openxmlformats.org/drawingml/2006/table">
            <a:tbl>
              <a:tblPr firstRow="1" bandRow="1">
                <a:tableStyleId>{2D5ABB26-0587-4C30-8999-92F81FD0307C}</a:tableStyleId>
              </a:tblPr>
              <a:tblGrid>
                <a:gridCol w="800100">
                  <a:extLst>
                    <a:ext uri="{9D8B030D-6E8A-4147-A177-3AD203B41FA5}">
                      <a16:colId xmlns:a16="http://schemas.microsoft.com/office/drawing/2014/main" val="20000"/>
                    </a:ext>
                  </a:extLst>
                </a:gridCol>
                <a:gridCol w="80010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800100">
                  <a:extLst>
                    <a:ext uri="{9D8B030D-6E8A-4147-A177-3AD203B41FA5}">
                      <a16:colId xmlns:a16="http://schemas.microsoft.com/office/drawing/2014/main" val="20003"/>
                    </a:ext>
                  </a:extLst>
                </a:gridCol>
              </a:tblGrid>
              <a:tr h="342900">
                <a:tc>
                  <a:txBody>
                    <a:bodyPr/>
                    <a:lstStyle/>
                    <a:p>
                      <a:pPr algn="ctr">
                        <a:lnSpc>
                          <a:spcPct val="100000"/>
                        </a:lnSpc>
                        <a:spcBef>
                          <a:spcPts val="715"/>
                        </a:spcBef>
                      </a:pPr>
                      <a:r>
                        <a:rPr sz="1000" b="1" spc="-65" dirty="0">
                          <a:solidFill>
                            <a:srgbClr val="231F20"/>
                          </a:solidFill>
                          <a:latin typeface="Book Antiqua"/>
                          <a:cs typeface="Book Antiqua"/>
                        </a:rPr>
                        <a:t>Date</a:t>
                      </a:r>
                      <a:endParaRPr sz="1000" dirty="0">
                        <a:latin typeface="Book Antiqua"/>
                        <a:cs typeface="Book Antiqua"/>
                      </a:endParaRPr>
                    </a:p>
                  </a:txBody>
                  <a:tcPr marL="0" marR="0" marT="9080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0" marR="102235" indent="0" algn="ctr">
                        <a:lnSpc>
                          <a:spcPct val="100000"/>
                        </a:lnSpc>
                        <a:spcBef>
                          <a:spcPts val="715"/>
                        </a:spcBef>
                      </a:pPr>
                      <a:r>
                        <a:rPr sz="1000" b="1" spc="-90" dirty="0" smtClean="0">
                          <a:solidFill>
                            <a:srgbClr val="231F20"/>
                          </a:solidFill>
                          <a:latin typeface="Book Antiqua"/>
                          <a:cs typeface="Book Antiqua"/>
                        </a:rPr>
                        <a:t>Days </a:t>
                      </a:r>
                      <a:r>
                        <a:rPr sz="1000" b="1" spc="-85" dirty="0" smtClean="0">
                          <a:solidFill>
                            <a:srgbClr val="231F20"/>
                          </a:solidFill>
                          <a:latin typeface="Book Antiqua"/>
                          <a:cs typeface="Book Antiqua"/>
                        </a:rPr>
                        <a:t>Sober</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200660" marR="149860" indent="-44450">
                        <a:lnSpc>
                          <a:spcPts val="1100"/>
                        </a:lnSpc>
                        <a:spcBef>
                          <a:spcPts val="285"/>
                        </a:spcBef>
                      </a:pPr>
                      <a:r>
                        <a:rPr lang="en-US" sz="1000" b="1" spc="-70" dirty="0" smtClean="0">
                          <a:solidFill>
                            <a:srgbClr val="231F20"/>
                          </a:solidFill>
                          <a:latin typeface="Book Antiqua"/>
                          <a:cs typeface="Book Antiqua"/>
                        </a:rPr>
                        <a:t>Incentive</a:t>
                      </a:r>
                      <a:r>
                        <a:rPr lang="en-US" sz="1000" b="1" spc="-70" baseline="0" dirty="0" smtClean="0">
                          <a:solidFill>
                            <a:srgbClr val="231F20"/>
                          </a:solidFill>
                          <a:latin typeface="Book Antiqua"/>
                          <a:cs typeface="Book Antiqua"/>
                        </a:rPr>
                        <a:t> </a:t>
                      </a:r>
                    </a:p>
                    <a:p>
                      <a:pPr marL="200660" marR="149860" indent="-44450">
                        <a:lnSpc>
                          <a:spcPts val="1100"/>
                        </a:lnSpc>
                        <a:spcBef>
                          <a:spcPts val="285"/>
                        </a:spcBef>
                      </a:pPr>
                      <a:r>
                        <a:rPr lang="en-US" sz="1000" b="1" spc="-70" baseline="0" dirty="0" smtClean="0">
                          <a:solidFill>
                            <a:srgbClr val="231F20"/>
                          </a:solidFill>
                          <a:latin typeface="Book Antiqua"/>
                          <a:cs typeface="Book Antiqua"/>
                        </a:rPr>
                        <a:t>Earned</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109855" marR="102235" indent="167640">
                        <a:lnSpc>
                          <a:spcPts val="1100"/>
                        </a:lnSpc>
                        <a:spcBef>
                          <a:spcPts val="285"/>
                        </a:spcBef>
                      </a:pPr>
                      <a:r>
                        <a:rPr sz="1000" b="1" spc="-65" dirty="0">
                          <a:solidFill>
                            <a:srgbClr val="231F20"/>
                          </a:solidFill>
                          <a:latin typeface="Book Antiqua"/>
                          <a:cs typeface="Book Antiqua"/>
                        </a:rPr>
                        <a:t>Next  </a:t>
                      </a:r>
                      <a:r>
                        <a:rPr sz="1000" b="1" spc="-50" dirty="0">
                          <a:solidFill>
                            <a:srgbClr val="231F20"/>
                          </a:solidFill>
                          <a:latin typeface="Book Antiqua"/>
                          <a:cs typeface="Book Antiqua"/>
                        </a:rPr>
                        <a:t>Court</a:t>
                      </a:r>
                      <a:r>
                        <a:rPr sz="1000" b="1" spc="-55" dirty="0">
                          <a:solidFill>
                            <a:srgbClr val="231F20"/>
                          </a:solidFill>
                          <a:latin typeface="Book Antiqua"/>
                          <a:cs typeface="Book Antiqua"/>
                        </a:rPr>
                        <a:t> </a:t>
                      </a:r>
                      <a:r>
                        <a:rPr sz="1000" b="1" spc="-65" dirty="0">
                          <a:solidFill>
                            <a:srgbClr val="231F20"/>
                          </a:solidFill>
                          <a:latin typeface="Book Antiqua"/>
                          <a:cs typeface="Book Antiqua"/>
                        </a:rPr>
                        <a:t>Date</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3"/>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5"/>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6"/>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7"/>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8"/>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9"/>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0"/>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1"/>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2"/>
                  </a:ext>
                </a:extLst>
              </a:tr>
            </a:tbl>
          </a:graphicData>
        </a:graphic>
      </p:graphicFrame>
      <p:sp>
        <p:nvSpPr>
          <p:cNvPr id="3" name="object 3"/>
          <p:cNvSpPr/>
          <p:nvPr/>
        </p:nvSpPr>
        <p:spPr>
          <a:xfrm>
            <a:off x="42862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 name="object 4"/>
          <p:cNvSpPr/>
          <p:nvPr/>
        </p:nvSpPr>
        <p:spPr>
          <a:xfrm>
            <a:off x="50863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 name="object 5"/>
          <p:cNvSpPr/>
          <p:nvPr/>
        </p:nvSpPr>
        <p:spPr>
          <a:xfrm>
            <a:off x="58864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6" name="object 6"/>
          <p:cNvSpPr/>
          <p:nvPr/>
        </p:nvSpPr>
        <p:spPr>
          <a:xfrm>
            <a:off x="6686550" y="678484"/>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7" name="object 7"/>
          <p:cNvSpPr/>
          <p:nvPr/>
        </p:nvSpPr>
        <p:spPr>
          <a:xfrm>
            <a:off x="42862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8" name="object 8"/>
          <p:cNvSpPr/>
          <p:nvPr/>
        </p:nvSpPr>
        <p:spPr>
          <a:xfrm>
            <a:off x="50863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9" name="object 9"/>
          <p:cNvSpPr/>
          <p:nvPr/>
        </p:nvSpPr>
        <p:spPr>
          <a:xfrm>
            <a:off x="58864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0" name="object 10"/>
          <p:cNvSpPr/>
          <p:nvPr/>
        </p:nvSpPr>
        <p:spPr>
          <a:xfrm>
            <a:off x="6686550" y="1014069"/>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1" name="object 11"/>
          <p:cNvSpPr/>
          <p:nvPr/>
        </p:nvSpPr>
        <p:spPr>
          <a:xfrm>
            <a:off x="42862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2" name="object 12"/>
          <p:cNvSpPr/>
          <p:nvPr/>
        </p:nvSpPr>
        <p:spPr>
          <a:xfrm>
            <a:off x="50863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3" name="object 13"/>
          <p:cNvSpPr/>
          <p:nvPr/>
        </p:nvSpPr>
        <p:spPr>
          <a:xfrm>
            <a:off x="58864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4" name="object 14"/>
          <p:cNvSpPr/>
          <p:nvPr/>
        </p:nvSpPr>
        <p:spPr>
          <a:xfrm>
            <a:off x="6686550" y="1349654"/>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5" name="object 15"/>
          <p:cNvSpPr/>
          <p:nvPr/>
        </p:nvSpPr>
        <p:spPr>
          <a:xfrm>
            <a:off x="42862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6" name="object 16"/>
          <p:cNvSpPr/>
          <p:nvPr/>
        </p:nvSpPr>
        <p:spPr>
          <a:xfrm>
            <a:off x="50863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7" name="object 17"/>
          <p:cNvSpPr/>
          <p:nvPr/>
        </p:nvSpPr>
        <p:spPr>
          <a:xfrm>
            <a:off x="58864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8" name="object 18"/>
          <p:cNvSpPr/>
          <p:nvPr/>
        </p:nvSpPr>
        <p:spPr>
          <a:xfrm>
            <a:off x="6686550" y="1685239"/>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9" name="object 19"/>
          <p:cNvSpPr/>
          <p:nvPr/>
        </p:nvSpPr>
        <p:spPr>
          <a:xfrm>
            <a:off x="42862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0" name="object 20"/>
          <p:cNvSpPr/>
          <p:nvPr/>
        </p:nvSpPr>
        <p:spPr>
          <a:xfrm>
            <a:off x="50863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1" name="object 21"/>
          <p:cNvSpPr/>
          <p:nvPr/>
        </p:nvSpPr>
        <p:spPr>
          <a:xfrm>
            <a:off x="58864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2" name="object 22"/>
          <p:cNvSpPr/>
          <p:nvPr/>
        </p:nvSpPr>
        <p:spPr>
          <a:xfrm>
            <a:off x="6686550" y="202082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23" name="object 23"/>
          <p:cNvSpPr/>
          <p:nvPr/>
        </p:nvSpPr>
        <p:spPr>
          <a:xfrm>
            <a:off x="42862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4" name="object 24"/>
          <p:cNvSpPr/>
          <p:nvPr/>
        </p:nvSpPr>
        <p:spPr>
          <a:xfrm>
            <a:off x="50863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5" name="object 25"/>
          <p:cNvSpPr/>
          <p:nvPr/>
        </p:nvSpPr>
        <p:spPr>
          <a:xfrm>
            <a:off x="58864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6" name="object 26"/>
          <p:cNvSpPr/>
          <p:nvPr/>
        </p:nvSpPr>
        <p:spPr>
          <a:xfrm>
            <a:off x="6686550" y="2356408"/>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27" name="object 27"/>
          <p:cNvSpPr/>
          <p:nvPr/>
        </p:nvSpPr>
        <p:spPr>
          <a:xfrm>
            <a:off x="42862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8" name="object 28"/>
          <p:cNvSpPr/>
          <p:nvPr/>
        </p:nvSpPr>
        <p:spPr>
          <a:xfrm>
            <a:off x="50863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9" name="object 29"/>
          <p:cNvSpPr/>
          <p:nvPr/>
        </p:nvSpPr>
        <p:spPr>
          <a:xfrm>
            <a:off x="58864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0" name="object 30"/>
          <p:cNvSpPr/>
          <p:nvPr/>
        </p:nvSpPr>
        <p:spPr>
          <a:xfrm>
            <a:off x="6686550" y="269199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1" name="object 31"/>
          <p:cNvSpPr/>
          <p:nvPr/>
        </p:nvSpPr>
        <p:spPr>
          <a:xfrm>
            <a:off x="42862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2" name="object 32"/>
          <p:cNvSpPr/>
          <p:nvPr/>
        </p:nvSpPr>
        <p:spPr>
          <a:xfrm>
            <a:off x="50863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3" name="object 33"/>
          <p:cNvSpPr/>
          <p:nvPr/>
        </p:nvSpPr>
        <p:spPr>
          <a:xfrm>
            <a:off x="58864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4" name="object 34"/>
          <p:cNvSpPr/>
          <p:nvPr/>
        </p:nvSpPr>
        <p:spPr>
          <a:xfrm>
            <a:off x="6686550" y="3027578"/>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5" name="object 35"/>
          <p:cNvSpPr/>
          <p:nvPr/>
        </p:nvSpPr>
        <p:spPr>
          <a:xfrm>
            <a:off x="42862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6" name="object 36"/>
          <p:cNvSpPr/>
          <p:nvPr/>
        </p:nvSpPr>
        <p:spPr>
          <a:xfrm>
            <a:off x="50863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7" name="object 37"/>
          <p:cNvSpPr/>
          <p:nvPr/>
        </p:nvSpPr>
        <p:spPr>
          <a:xfrm>
            <a:off x="58864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8" name="object 38"/>
          <p:cNvSpPr/>
          <p:nvPr/>
        </p:nvSpPr>
        <p:spPr>
          <a:xfrm>
            <a:off x="6686550" y="336316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9" name="object 39"/>
          <p:cNvSpPr/>
          <p:nvPr/>
        </p:nvSpPr>
        <p:spPr>
          <a:xfrm>
            <a:off x="42862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0" name="object 40"/>
          <p:cNvSpPr/>
          <p:nvPr/>
        </p:nvSpPr>
        <p:spPr>
          <a:xfrm>
            <a:off x="50863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1" name="object 41"/>
          <p:cNvSpPr/>
          <p:nvPr/>
        </p:nvSpPr>
        <p:spPr>
          <a:xfrm>
            <a:off x="58864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2" name="object 42"/>
          <p:cNvSpPr/>
          <p:nvPr/>
        </p:nvSpPr>
        <p:spPr>
          <a:xfrm>
            <a:off x="6686550" y="3698747"/>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43" name="object 43"/>
          <p:cNvSpPr/>
          <p:nvPr/>
        </p:nvSpPr>
        <p:spPr>
          <a:xfrm>
            <a:off x="42862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4" name="object 44"/>
          <p:cNvSpPr/>
          <p:nvPr/>
        </p:nvSpPr>
        <p:spPr>
          <a:xfrm>
            <a:off x="50863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5" name="object 45"/>
          <p:cNvSpPr/>
          <p:nvPr/>
        </p:nvSpPr>
        <p:spPr>
          <a:xfrm>
            <a:off x="58864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6" name="object 46"/>
          <p:cNvSpPr/>
          <p:nvPr/>
        </p:nvSpPr>
        <p:spPr>
          <a:xfrm>
            <a:off x="6686550" y="4034332"/>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47" name="object 47"/>
          <p:cNvSpPr/>
          <p:nvPr/>
        </p:nvSpPr>
        <p:spPr>
          <a:xfrm>
            <a:off x="42862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8" name="object 48"/>
          <p:cNvSpPr/>
          <p:nvPr/>
        </p:nvSpPr>
        <p:spPr>
          <a:xfrm>
            <a:off x="50863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9" name="object 49"/>
          <p:cNvSpPr/>
          <p:nvPr/>
        </p:nvSpPr>
        <p:spPr>
          <a:xfrm>
            <a:off x="58864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0" name="object 50"/>
          <p:cNvSpPr/>
          <p:nvPr/>
        </p:nvSpPr>
        <p:spPr>
          <a:xfrm>
            <a:off x="6686550" y="4369917"/>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51" name="object 51"/>
          <p:cNvSpPr/>
          <p:nvPr/>
        </p:nvSpPr>
        <p:spPr>
          <a:xfrm>
            <a:off x="42862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2" name="object 52"/>
          <p:cNvSpPr/>
          <p:nvPr/>
        </p:nvSpPr>
        <p:spPr>
          <a:xfrm>
            <a:off x="50863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3" name="object 53"/>
          <p:cNvSpPr/>
          <p:nvPr/>
        </p:nvSpPr>
        <p:spPr>
          <a:xfrm>
            <a:off x="58864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4" name="object 54"/>
          <p:cNvSpPr/>
          <p:nvPr/>
        </p:nvSpPr>
        <p:spPr>
          <a:xfrm>
            <a:off x="6686550" y="4705502"/>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55" name="object 55"/>
          <p:cNvSpPr txBox="1"/>
          <p:nvPr/>
        </p:nvSpPr>
        <p:spPr>
          <a:xfrm>
            <a:off x="4324350" y="333171"/>
            <a:ext cx="1772920" cy="238760"/>
          </a:xfrm>
          <a:prstGeom prst="rect">
            <a:avLst/>
          </a:prstGeom>
        </p:spPr>
        <p:txBody>
          <a:bodyPr vert="horz" wrap="square" lIns="0" tIns="12700" rIns="0" bIns="0" rtlCol="0">
            <a:spAutoFit/>
          </a:bodyPr>
          <a:lstStyle/>
          <a:p>
            <a:pPr marL="12700">
              <a:lnSpc>
                <a:spcPct val="100000"/>
              </a:lnSpc>
              <a:spcBef>
                <a:spcPts val="100"/>
              </a:spcBef>
            </a:pPr>
            <a:r>
              <a:rPr sz="1400" b="1" spc="-65" dirty="0">
                <a:solidFill>
                  <a:srgbClr val="231F20"/>
                </a:solidFill>
                <a:latin typeface="Times New Roman"/>
                <a:cs typeface="Times New Roman"/>
              </a:rPr>
              <a:t>To </a:t>
            </a:r>
            <a:r>
              <a:rPr sz="1400" b="1" spc="-45" dirty="0">
                <a:solidFill>
                  <a:srgbClr val="231F20"/>
                </a:solidFill>
                <a:latin typeface="Times New Roman"/>
                <a:cs typeface="Times New Roman"/>
              </a:rPr>
              <a:t>Do’s </a:t>
            </a:r>
            <a:r>
              <a:rPr sz="1400" b="1" spc="85" dirty="0">
                <a:solidFill>
                  <a:srgbClr val="231F20"/>
                </a:solidFill>
                <a:latin typeface="Times New Roman"/>
                <a:cs typeface="Times New Roman"/>
              </a:rPr>
              <a:t>/ </a:t>
            </a:r>
            <a:r>
              <a:rPr sz="1400" b="1" spc="-55" dirty="0">
                <a:solidFill>
                  <a:srgbClr val="231F20"/>
                </a:solidFill>
                <a:latin typeface="Times New Roman"/>
                <a:cs typeface="Times New Roman"/>
              </a:rPr>
              <a:t>Tasks </a:t>
            </a:r>
            <a:r>
              <a:rPr sz="1400" b="1" spc="85" dirty="0">
                <a:solidFill>
                  <a:srgbClr val="231F20"/>
                </a:solidFill>
                <a:latin typeface="Times New Roman"/>
                <a:cs typeface="Times New Roman"/>
              </a:rPr>
              <a:t>/</a:t>
            </a:r>
            <a:r>
              <a:rPr sz="1400" b="1" spc="90" dirty="0">
                <a:solidFill>
                  <a:srgbClr val="231F20"/>
                </a:solidFill>
                <a:latin typeface="Times New Roman"/>
                <a:cs typeface="Times New Roman"/>
              </a:rPr>
              <a:t> </a:t>
            </a:r>
            <a:r>
              <a:rPr sz="1400" b="1" spc="-30" dirty="0">
                <a:solidFill>
                  <a:srgbClr val="231F20"/>
                </a:solidFill>
                <a:latin typeface="Times New Roman"/>
                <a:cs typeface="Times New Roman"/>
              </a:rPr>
              <a:t>Notes:</a:t>
            </a:r>
            <a:endParaRPr sz="1400" dirty="0">
              <a:latin typeface="Times New Roman"/>
              <a:cs typeface="Times New Roman"/>
            </a:endParaRPr>
          </a:p>
        </p:txBody>
      </p:sp>
      <p:sp>
        <p:nvSpPr>
          <p:cNvPr id="56" name="object 5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998"/>
            </a:srgbClr>
          </a:solidFill>
        </p:spPr>
        <p:txBody>
          <a:bodyPr wrap="square" lIns="0" tIns="0" rIns="0" bIns="0" rtlCol="0"/>
          <a:lstStyle/>
          <a:p>
            <a:endParaRPr dirty="0"/>
          </a:p>
        </p:txBody>
      </p:sp>
      <p:sp>
        <p:nvSpPr>
          <p:cNvPr id="57" name="object 5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43998"/>
            </a:srgbClr>
          </a:solidFill>
        </p:spPr>
        <p:txBody>
          <a:bodyPr wrap="square" lIns="0" tIns="0" rIns="0" bIns="0" rtlCol="0"/>
          <a:lstStyle/>
          <a:p>
            <a:endParaRP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86200" y="0"/>
            <a:ext cx="0" cy="5029200"/>
          </a:xfrm>
          <a:custGeom>
            <a:avLst/>
            <a:gdLst/>
            <a:ahLst/>
            <a:cxnLst/>
            <a:rect l="l" t="t" r="r" b="b"/>
            <a:pathLst>
              <a:path h="5029200">
                <a:moveTo>
                  <a:pt x="0" y="0"/>
                </a:moveTo>
                <a:lnTo>
                  <a:pt x="0" y="5029200"/>
                </a:lnTo>
              </a:path>
            </a:pathLst>
          </a:custGeom>
          <a:ln w="5080">
            <a:solidFill>
              <a:srgbClr val="CDCFD0"/>
            </a:solidFill>
          </a:ln>
        </p:spPr>
        <p:txBody>
          <a:bodyPr wrap="square" lIns="0" tIns="0" rIns="0" bIns="0" rtlCol="0"/>
          <a:lstStyle/>
          <a:p>
            <a:endParaRPr dirty="0"/>
          </a:p>
        </p:txBody>
      </p:sp>
      <p:sp>
        <p:nvSpPr>
          <p:cNvPr id="3" name="object 3"/>
          <p:cNvSpPr txBox="1"/>
          <p:nvPr/>
        </p:nvSpPr>
        <p:spPr>
          <a:xfrm>
            <a:off x="4419600" y="1600200"/>
            <a:ext cx="3002915" cy="1613261"/>
          </a:xfrm>
          <a:prstGeom prst="rect">
            <a:avLst/>
          </a:prstGeom>
        </p:spPr>
        <p:txBody>
          <a:bodyPr vert="horz" wrap="square" lIns="0" tIns="27939" rIns="0" bIns="0" rtlCol="0">
            <a:spAutoFit/>
          </a:bodyPr>
          <a:lstStyle/>
          <a:p>
            <a:r>
              <a:rPr lang="en-US" sz="1100" dirty="0">
                <a:latin typeface="Garamond" panose="02020404030301010803" pitchFamily="18" charset="0"/>
              </a:rPr>
              <a:t>In Court, you may receive recognition for </a:t>
            </a:r>
            <a:r>
              <a:rPr lang="en-US" sz="1100" dirty="0" smtClean="0">
                <a:latin typeface="Garamond" panose="02020404030301010803" pitchFamily="18" charset="0"/>
              </a:rPr>
              <a:t>your progress. Here </a:t>
            </a:r>
            <a:r>
              <a:rPr lang="en-US" sz="1100" dirty="0">
                <a:latin typeface="Garamond" panose="02020404030301010803" pitchFamily="18" charset="0"/>
              </a:rPr>
              <a:t>are some examples of things you can be recognized for</a:t>
            </a:r>
            <a:r>
              <a:rPr lang="en-US" sz="1100" dirty="0" smtClean="0">
                <a:latin typeface="Garamond" panose="02020404030301010803" pitchFamily="18" charset="0"/>
              </a:rPr>
              <a:t>:</a:t>
            </a:r>
          </a:p>
          <a:p>
            <a:endParaRPr lang="en-US" sz="1100" dirty="0">
              <a:latin typeface="Garamond" panose="02020404030301010803" pitchFamily="18" charset="0"/>
            </a:endParaRPr>
          </a:p>
          <a:p>
            <a:pPr marL="171450" lvl="0" indent="-171450">
              <a:buFont typeface="Arial" panose="020B0604020202020204" pitchFamily="34" charset="0"/>
              <a:buChar char="•"/>
            </a:pPr>
            <a:r>
              <a:rPr lang="en-US" sz="1100" dirty="0">
                <a:latin typeface="Garamond" panose="02020404030301010803" pitchFamily="18" charset="0"/>
              </a:rPr>
              <a:t>Attending appointments/court</a:t>
            </a:r>
          </a:p>
          <a:p>
            <a:pPr marL="171450" lvl="0" indent="-171450">
              <a:buFont typeface="Arial" panose="020B0604020202020204" pitchFamily="34" charset="0"/>
              <a:buChar char="•"/>
            </a:pPr>
            <a:r>
              <a:rPr lang="en-US" sz="1100" dirty="0">
                <a:latin typeface="Garamond" panose="02020404030301010803" pitchFamily="18" charset="0"/>
              </a:rPr>
              <a:t>Negative UA’s </a:t>
            </a:r>
          </a:p>
          <a:p>
            <a:pPr marL="171450" lvl="0" indent="-171450">
              <a:buFont typeface="Arial" panose="020B0604020202020204" pitchFamily="34" charset="0"/>
              <a:buChar char="•"/>
            </a:pPr>
            <a:r>
              <a:rPr lang="en-US" sz="1100" dirty="0">
                <a:latin typeface="Garamond" panose="02020404030301010803" pitchFamily="18" charset="0"/>
              </a:rPr>
              <a:t>Participating in treatment</a:t>
            </a:r>
          </a:p>
          <a:p>
            <a:pPr marL="171450" lvl="0" indent="-171450">
              <a:buFont typeface="Arial" panose="020B0604020202020204" pitchFamily="34" charset="0"/>
              <a:buChar char="•"/>
            </a:pPr>
            <a:r>
              <a:rPr lang="en-US" sz="1100" dirty="0">
                <a:latin typeface="Garamond" panose="02020404030301010803" pitchFamily="18" charset="0"/>
              </a:rPr>
              <a:t>Engaging in positive activities </a:t>
            </a:r>
          </a:p>
          <a:p>
            <a:pPr marL="12700" marR="233045">
              <a:lnSpc>
                <a:spcPts val="1600"/>
              </a:lnSpc>
              <a:spcBef>
                <a:spcPts val="219"/>
              </a:spcBef>
            </a:pPr>
            <a:endParaRPr lang="en-US" sz="1400" spc="-60" dirty="0" smtClean="0">
              <a:solidFill>
                <a:srgbClr val="231F20"/>
              </a:solidFill>
              <a:latin typeface="Garamond"/>
              <a:cs typeface="Garamond"/>
            </a:endParaRPr>
          </a:p>
        </p:txBody>
      </p:sp>
      <p:sp>
        <p:nvSpPr>
          <p:cNvPr id="5" name="object 5"/>
          <p:cNvSpPr/>
          <p:nvPr/>
        </p:nvSpPr>
        <p:spPr>
          <a:xfrm>
            <a:off x="342900" y="566419"/>
            <a:ext cx="7086600" cy="0"/>
          </a:xfrm>
          <a:custGeom>
            <a:avLst/>
            <a:gdLst/>
            <a:ahLst/>
            <a:cxnLst/>
            <a:rect l="l" t="t" r="r" b="b"/>
            <a:pathLst>
              <a:path w="7086600">
                <a:moveTo>
                  <a:pt x="0" y="0"/>
                </a:moveTo>
                <a:lnTo>
                  <a:pt x="7086600" y="0"/>
                </a:lnTo>
              </a:path>
            </a:pathLst>
          </a:custGeom>
          <a:ln w="12700">
            <a:solidFill>
              <a:srgbClr val="231F20"/>
            </a:solidFill>
          </a:ln>
        </p:spPr>
        <p:txBody>
          <a:bodyPr wrap="square" lIns="0" tIns="0" rIns="0" bIns="0" rtlCol="0"/>
          <a:lstStyle/>
          <a:p>
            <a:endParaRPr dirty="0"/>
          </a:p>
        </p:txBody>
      </p:sp>
      <p:sp>
        <p:nvSpPr>
          <p:cNvPr id="7" name="object 7"/>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8" name="object 8"/>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
        <p:nvSpPr>
          <p:cNvPr id="10" name="Rectangle 9"/>
          <p:cNvSpPr/>
          <p:nvPr/>
        </p:nvSpPr>
        <p:spPr>
          <a:xfrm>
            <a:off x="292857" y="457200"/>
            <a:ext cx="3059943" cy="4874476"/>
          </a:xfrm>
          <a:prstGeom prst="rect">
            <a:avLst/>
          </a:prstGeom>
          <a:ln>
            <a:noFill/>
          </a:ln>
        </p:spPr>
        <p:txBody>
          <a:bodyPr wrap="square">
            <a:spAutoFit/>
          </a:bodyPr>
          <a:lstStyle/>
          <a:p>
            <a:pPr>
              <a:lnSpc>
                <a:spcPct val="107000"/>
              </a:lnSpc>
              <a:spcAft>
                <a:spcPts val="800"/>
              </a:spcAft>
            </a:pPr>
            <a:r>
              <a:rPr lang="en-US" sz="2400" u="sng" dirty="0">
                <a:latin typeface="Calibri" panose="020F0502020204030204" pitchFamily="34" charset="0"/>
                <a:ea typeface="Calibri" panose="020F0502020204030204" pitchFamily="34" charset="0"/>
                <a:cs typeface="Times New Roman" panose="02020603050405020304" pitchFamily="18" charset="0"/>
              </a:rPr>
              <a:t>Phase 5</a:t>
            </a:r>
            <a:r>
              <a:rPr lang="en-US" sz="2400" u="sng" dirty="0" smtClean="0">
                <a:latin typeface="Calibri" panose="020F0502020204030204" pitchFamily="34" charset="0"/>
                <a:ea typeface="Calibri" panose="020F0502020204030204" pitchFamily="34" charset="0"/>
                <a:cs typeface="Times New Roman" panose="02020603050405020304" pitchFamily="18" charset="0"/>
              </a:rPr>
              <a:t>: Choice </a:t>
            </a:r>
          </a:p>
          <a:p>
            <a:pPr>
              <a:lnSpc>
                <a:spcPct val="107000"/>
              </a:lnSpc>
              <a:spcAft>
                <a:spcPts val="800"/>
              </a:spcAft>
            </a:pPr>
            <a:r>
              <a:rPr lang="en-US" sz="1050" dirty="0">
                <a:latin typeface="Garamond" panose="02020404030301010803" pitchFamily="18" charset="0"/>
                <a:ea typeface="Calibri" panose="020F0502020204030204" pitchFamily="34" charset="0"/>
                <a:cs typeface="Times New Roman" panose="02020603050405020304" pitchFamily="18" charset="0"/>
              </a:rPr>
              <a:t>Depending on your progress, this phase will take at least 90 days to complete.</a:t>
            </a: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You will use this book to keep track of everything you need to do.</a:t>
            </a: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You will submit to random drug/alcohol testing.</a:t>
            </a: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You will attend court every </a:t>
            </a:r>
            <a:r>
              <a:rPr lang="en-US" sz="800" dirty="0" smtClean="0">
                <a:latin typeface="Garamond" panose="02020404030301010803" pitchFamily="18" charset="0"/>
                <a:ea typeface="Calibri" panose="020F0502020204030204" pitchFamily="34" charset="0"/>
                <a:cs typeface="Times New Roman" panose="02020603050405020304" pitchFamily="18" charset="0"/>
              </a:rPr>
              <a:t>month.</a:t>
            </a:r>
            <a:endParaRPr lang="en-US" sz="800" dirty="0">
              <a:latin typeface="Garamond" panose="02020404030301010803" pitchFamily="18"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attend all appointments.</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to be honest with my team.</a:t>
            </a: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You will have a curfew from 12am until 6am, unless you are approved to work. </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participate in Adopt-A-Highway. </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make </a:t>
            </a:r>
            <a:r>
              <a:rPr lang="en-US" sz="800" dirty="0" smtClean="0">
                <a:latin typeface="Garamond" panose="02020404030301010803" pitchFamily="18" charset="0"/>
                <a:ea typeface="Calibri" panose="020F0502020204030204" pitchFamily="34" charset="0"/>
                <a:cs typeface="Times New Roman" panose="02020603050405020304" pitchFamily="18" charset="0"/>
              </a:rPr>
              <a:t>yourself </a:t>
            </a:r>
            <a:r>
              <a:rPr lang="en-US" sz="800" dirty="0">
                <a:latin typeface="Garamond" panose="02020404030301010803" pitchFamily="18" charset="0"/>
                <a:ea typeface="Calibri" panose="020F0502020204030204" pitchFamily="34" charset="0"/>
                <a:cs typeface="Times New Roman" panose="02020603050405020304" pitchFamily="18" charset="0"/>
              </a:rPr>
              <a:t>available for home visits with </a:t>
            </a:r>
            <a:r>
              <a:rPr lang="en-US" sz="800" dirty="0" smtClean="0">
                <a:latin typeface="Garamond" panose="02020404030301010803" pitchFamily="18" charset="0"/>
                <a:ea typeface="Calibri" panose="020F0502020204030204" pitchFamily="34" charset="0"/>
                <a:cs typeface="Times New Roman" panose="02020603050405020304" pitchFamily="18" charset="0"/>
              </a:rPr>
              <a:t>your </a:t>
            </a:r>
            <a:r>
              <a:rPr lang="en-US" sz="800" dirty="0">
                <a:latin typeface="Garamond" panose="02020404030301010803" pitchFamily="18" charset="0"/>
                <a:ea typeface="Calibri" panose="020F0502020204030204" pitchFamily="34" charset="0"/>
                <a:cs typeface="Times New Roman" panose="02020603050405020304" pitchFamily="18" charset="0"/>
              </a:rPr>
              <a:t>team. </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reside in a safe environment that supports </a:t>
            </a:r>
            <a:r>
              <a:rPr lang="en-US" sz="800" dirty="0" smtClean="0">
                <a:latin typeface="Garamond" panose="02020404030301010803" pitchFamily="18" charset="0"/>
                <a:ea typeface="Calibri" panose="020F0502020204030204" pitchFamily="34" charset="0"/>
                <a:cs typeface="Times New Roman" panose="02020603050405020304" pitchFamily="18" charset="0"/>
              </a:rPr>
              <a:t>your </a:t>
            </a:r>
            <a:r>
              <a:rPr lang="en-US" sz="800" dirty="0">
                <a:latin typeface="Garamond" panose="02020404030301010803" pitchFamily="18" charset="0"/>
                <a:ea typeface="Calibri" panose="020F0502020204030204" pitchFamily="34" charset="0"/>
                <a:cs typeface="Times New Roman" panose="02020603050405020304" pitchFamily="18" charset="0"/>
              </a:rPr>
              <a:t>recovery. </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will </a:t>
            </a:r>
            <a:r>
              <a:rPr lang="en-US" sz="800" dirty="0">
                <a:latin typeface="Garamond" panose="02020404030301010803" pitchFamily="18" charset="0"/>
                <a:ea typeface="Calibri" panose="020F0502020204030204" pitchFamily="34" charset="0"/>
                <a:cs typeface="Times New Roman" panose="02020603050405020304" pitchFamily="18" charset="0"/>
              </a:rPr>
              <a:t>tell </a:t>
            </a:r>
            <a:r>
              <a:rPr lang="en-US" sz="800" dirty="0" smtClean="0">
                <a:latin typeface="Garamond" panose="02020404030301010803" pitchFamily="18" charset="0"/>
                <a:ea typeface="Calibri" panose="020F0502020204030204" pitchFamily="34" charset="0"/>
                <a:cs typeface="Times New Roman" panose="02020603050405020304" pitchFamily="18" charset="0"/>
              </a:rPr>
              <a:t>your </a:t>
            </a:r>
            <a:r>
              <a:rPr lang="en-US" sz="800" dirty="0">
                <a:latin typeface="Garamond" panose="02020404030301010803" pitchFamily="18" charset="0"/>
                <a:ea typeface="Calibri" panose="020F0502020204030204" pitchFamily="34" charset="0"/>
                <a:cs typeface="Times New Roman" panose="02020603050405020304" pitchFamily="18" charset="0"/>
              </a:rPr>
              <a:t>team </a:t>
            </a:r>
            <a:r>
              <a:rPr lang="en-US" sz="800" dirty="0" smtClean="0">
                <a:latin typeface="Garamond" panose="02020404030301010803" pitchFamily="18" charset="0"/>
                <a:ea typeface="Calibri" panose="020F0502020204030204" pitchFamily="34" charset="0"/>
                <a:cs typeface="Times New Roman" panose="02020603050405020304" pitchFamily="18" charset="0"/>
              </a:rPr>
              <a:t>if there are any changes </a:t>
            </a:r>
            <a:r>
              <a:rPr lang="en-US" sz="800" dirty="0">
                <a:latin typeface="Garamond" panose="02020404030301010803" pitchFamily="18" charset="0"/>
                <a:ea typeface="Calibri" panose="020F0502020204030204" pitchFamily="34" charset="0"/>
                <a:cs typeface="Times New Roman" panose="02020603050405020304" pitchFamily="18" charset="0"/>
              </a:rPr>
              <a:t>in employment, address, phone number, and relationships. </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attend 2-4 support meetings per week. At least 1 </a:t>
            </a:r>
            <a:r>
              <a:rPr lang="en-US" sz="800" dirty="0" smtClean="0">
                <a:latin typeface="Garamond" panose="02020404030301010803" pitchFamily="18" charset="0"/>
                <a:ea typeface="Calibri" panose="020F0502020204030204" pitchFamily="34" charset="0"/>
                <a:cs typeface="Times New Roman" panose="02020603050405020304" pitchFamily="18" charset="0"/>
              </a:rPr>
              <a:t>must </a:t>
            </a:r>
            <a:r>
              <a:rPr lang="en-US" sz="800" dirty="0">
                <a:latin typeface="Garamond" panose="02020404030301010803" pitchFamily="18" charset="0"/>
                <a:ea typeface="Calibri" panose="020F0502020204030204" pitchFamily="34" charset="0"/>
                <a:cs typeface="Times New Roman" panose="02020603050405020304" pitchFamily="18" charset="0"/>
              </a:rPr>
              <a:t>be </a:t>
            </a:r>
            <a:r>
              <a:rPr lang="en-US" sz="800" dirty="0" smtClean="0">
                <a:latin typeface="Garamond" panose="02020404030301010803" pitchFamily="18" charset="0"/>
                <a:ea typeface="Calibri" panose="020F0502020204030204" pitchFamily="34" charset="0"/>
                <a:cs typeface="Times New Roman" panose="02020603050405020304" pitchFamily="18" charset="0"/>
              </a:rPr>
              <a:t>in-person</a:t>
            </a:r>
            <a:r>
              <a:rPr lang="en-US" sz="800" dirty="0">
                <a:latin typeface="Garamond" panose="02020404030301010803" pitchFamily="18" charset="0"/>
                <a:ea typeface="Calibri" panose="020F0502020204030204" pitchFamily="34" charset="0"/>
                <a:cs typeface="Times New Roman" panose="02020603050405020304" pitchFamily="18" charset="0"/>
              </a:rPr>
              <a:t>.</a:t>
            </a:r>
          </a:p>
          <a:p>
            <a:pPr marL="171450" indent="-171450">
              <a:lnSpc>
                <a:spcPct val="107000"/>
              </a:lnSpc>
              <a:spcAft>
                <a:spcPts val="800"/>
              </a:spcAft>
              <a:buFont typeface="Arial" panose="020B0604020202020204" pitchFamily="34" charset="0"/>
              <a:buChar char="•"/>
            </a:pPr>
            <a:r>
              <a:rPr lang="en-US" sz="800" dirty="0" smtClean="0">
                <a:latin typeface="Garamond" panose="02020404030301010803" pitchFamily="18" charset="0"/>
                <a:ea typeface="Calibri" panose="020F0502020204030204" pitchFamily="34" charset="0"/>
                <a:cs typeface="Times New Roman" panose="02020603050405020304" pitchFamily="18" charset="0"/>
              </a:rPr>
              <a:t>You </a:t>
            </a:r>
            <a:r>
              <a:rPr lang="en-US" sz="800" dirty="0">
                <a:latin typeface="Garamond" panose="02020404030301010803" pitchFamily="18" charset="0"/>
                <a:ea typeface="Calibri" panose="020F0502020204030204" pitchFamily="34" charset="0"/>
                <a:cs typeface="Times New Roman" panose="02020603050405020304" pitchFamily="18" charset="0"/>
              </a:rPr>
              <a:t>will show the team that </a:t>
            </a:r>
            <a:r>
              <a:rPr lang="en-US" sz="800" dirty="0" smtClean="0">
                <a:latin typeface="Garamond" panose="02020404030301010803" pitchFamily="18" charset="0"/>
                <a:ea typeface="Calibri" panose="020F0502020204030204" pitchFamily="34" charset="0"/>
                <a:cs typeface="Times New Roman" panose="02020603050405020304" pitchFamily="18" charset="0"/>
              </a:rPr>
              <a:t>you have changed your </a:t>
            </a:r>
            <a:r>
              <a:rPr lang="en-US" sz="800" dirty="0">
                <a:latin typeface="Garamond" panose="02020404030301010803" pitchFamily="18" charset="0"/>
                <a:ea typeface="Calibri" panose="020F0502020204030204" pitchFamily="34" charset="0"/>
                <a:cs typeface="Times New Roman" panose="02020603050405020304" pitchFamily="18" charset="0"/>
              </a:rPr>
              <a:t>people, places and things. </a:t>
            </a:r>
            <a:endParaRPr lang="en-US" sz="1600" u="sng" dirty="0">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en-US" sz="800" dirty="0">
                <a:latin typeface="Garamond" panose="02020404030301010803" pitchFamily="18" charset="0"/>
                <a:ea typeface="Calibri" panose="020F0502020204030204" pitchFamily="34" charset="0"/>
                <a:cs typeface="Times New Roman" panose="02020603050405020304" pitchFamily="18" charset="0"/>
              </a:rPr>
              <a:t>You will need to meet “5/5” for </a:t>
            </a:r>
            <a:r>
              <a:rPr lang="en-US" sz="800" dirty="0" smtClean="0">
                <a:latin typeface="Garamond" panose="02020404030301010803" pitchFamily="18" charset="0"/>
                <a:ea typeface="Calibri" panose="020F0502020204030204" pitchFamily="34" charset="0"/>
                <a:cs typeface="Times New Roman" panose="02020603050405020304" pitchFamily="18" charset="0"/>
              </a:rPr>
              <a:t>5 </a:t>
            </a:r>
            <a:r>
              <a:rPr lang="en-US" sz="800" dirty="0">
                <a:latin typeface="Garamond" panose="02020404030301010803" pitchFamily="18" charset="0"/>
                <a:ea typeface="Calibri" panose="020F0502020204030204" pitchFamily="34" charset="0"/>
                <a:cs typeface="Times New Roman" panose="02020603050405020304" pitchFamily="18" charset="0"/>
              </a:rPr>
              <a:t>weeks in a row up to your phase advancement date in order to advance to the next phase. </a:t>
            </a:r>
          </a:p>
          <a:p>
            <a:pPr>
              <a:lnSpc>
                <a:spcPct val="107000"/>
              </a:lnSpc>
              <a:spcAft>
                <a:spcPts val="800"/>
              </a:spcAft>
            </a:pPr>
            <a:endParaRPr lang="en-US" sz="800" dirty="0" smtClean="0">
              <a:latin typeface="Garamond" panose="02020404030301010803" pitchFamily="18" charset="0"/>
              <a:ea typeface="Calibri" panose="020F0502020204030204" pitchFamily="34" charset="0"/>
              <a:cs typeface="Times New Roman" panose="02020603050405020304" pitchFamily="18" charset="0"/>
            </a:endParaRPr>
          </a:p>
        </p:txBody>
      </p:sp>
      <p:sp>
        <p:nvSpPr>
          <p:cNvPr id="4" name="Rectangle 3"/>
          <p:cNvSpPr/>
          <p:nvPr/>
        </p:nvSpPr>
        <p:spPr>
          <a:xfrm>
            <a:off x="4350385" y="4114800"/>
            <a:ext cx="3079115" cy="415498"/>
          </a:xfrm>
          <a:prstGeom prst="rect">
            <a:avLst/>
          </a:prstGeom>
        </p:spPr>
        <p:txBody>
          <a:bodyPr wrap="square">
            <a:spAutoFit/>
          </a:bodyPr>
          <a:lstStyle/>
          <a:p>
            <a:r>
              <a:rPr lang="en-US" sz="700" b="1" dirty="0"/>
              <a:t>*Defining “5/5”: attended meeting requirements, attended all UA’s, turned in meeting slips, turning weekly paperwork on time, attended appointments, and any other weekly obligations.* </a:t>
            </a:r>
          </a:p>
        </p:txBody>
      </p:sp>
    </p:spTree>
    <p:extLst>
      <p:ext uri="{BB962C8B-B14F-4D97-AF65-F5344CB8AC3E}">
        <p14:creationId xmlns:p14="http://schemas.microsoft.com/office/powerpoint/2010/main" val="52378352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0" y="0"/>
            <a:ext cx="3886200" cy="5029200"/>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rgbClr val="C0C0C0">
              <a:alpha val="0"/>
            </a:srgbClr>
          </a:solidFill>
        </p:spPr>
        <p:txBody>
          <a:bodyPr wrap="square" lIns="0" tIns="0" rIns="0" bIns="0" rtlCol="0"/>
          <a:lstStyle/>
          <a:p>
            <a:endParaRPr dirty="0"/>
          </a:p>
        </p:txBody>
      </p:sp>
      <p:sp>
        <p:nvSpPr>
          <p:cNvPr id="5" name="object 5"/>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6" name="object 6"/>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
        <p:nvSpPr>
          <p:cNvPr id="7" name="TextBox 6"/>
          <p:cNvSpPr txBox="1"/>
          <p:nvPr/>
        </p:nvSpPr>
        <p:spPr>
          <a:xfrm>
            <a:off x="4800600" y="914400"/>
            <a:ext cx="2272030" cy="461665"/>
          </a:xfrm>
          <a:prstGeom prst="rect">
            <a:avLst/>
          </a:prstGeom>
          <a:noFill/>
        </p:spPr>
        <p:txBody>
          <a:bodyPr wrap="square" rtlCol="0">
            <a:spAutoFit/>
          </a:bodyPr>
          <a:lstStyle/>
          <a:p>
            <a:r>
              <a:rPr lang="en-US" sz="2400" u="sng" dirty="0" smtClean="0">
                <a:latin typeface="Garamond" panose="02020404030301010803" pitchFamily="18" charset="0"/>
              </a:rPr>
              <a:t>Phase </a:t>
            </a:r>
            <a:r>
              <a:rPr lang="en-US" sz="2400" u="sng" dirty="0">
                <a:latin typeface="Garamond" panose="02020404030301010803" pitchFamily="18" charset="0"/>
              </a:rPr>
              <a:t>5</a:t>
            </a:r>
            <a:r>
              <a:rPr lang="en-US" sz="2400" u="sng" dirty="0" smtClean="0">
                <a:latin typeface="Garamond" panose="02020404030301010803" pitchFamily="18" charset="0"/>
              </a:rPr>
              <a:t>: Choice </a:t>
            </a:r>
            <a:endParaRPr lang="en-US" sz="2400" u="sng" dirty="0">
              <a:latin typeface="Garamond" panose="02020404030301010803" pitchFamily="18" charset="0"/>
            </a:endParaRPr>
          </a:p>
        </p:txBody>
      </p:sp>
      <p:sp>
        <p:nvSpPr>
          <p:cNvPr id="10" name="TextBox 9"/>
          <p:cNvSpPr txBox="1"/>
          <p:nvPr/>
        </p:nvSpPr>
        <p:spPr>
          <a:xfrm>
            <a:off x="5029200" y="2283767"/>
            <a:ext cx="2362200" cy="461665"/>
          </a:xfrm>
          <a:prstGeom prst="rect">
            <a:avLst/>
          </a:prstGeom>
          <a:noFill/>
        </p:spPr>
        <p:txBody>
          <a:bodyPr wrap="square" rtlCol="0">
            <a:spAutoFit/>
          </a:bodyPr>
          <a:lstStyle/>
          <a:p>
            <a:r>
              <a:rPr lang="en-US" sz="2400" dirty="0" smtClean="0">
                <a:latin typeface="Garamond" panose="02020404030301010803" pitchFamily="18" charset="0"/>
              </a:rPr>
              <a:t>Court Dates</a:t>
            </a:r>
            <a:endParaRPr lang="en-US" sz="2400" dirty="0">
              <a:latin typeface="Garamond" panose="02020404030301010803" pitchFamily="18" charset="0"/>
            </a:endParaRPr>
          </a:p>
        </p:txBody>
      </p:sp>
    </p:spTree>
    <p:extLst>
      <p:ext uri="{BB962C8B-B14F-4D97-AF65-F5344CB8AC3E}">
        <p14:creationId xmlns:p14="http://schemas.microsoft.com/office/powerpoint/2010/main" val="292694505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328618426"/>
              </p:ext>
            </p:extLst>
          </p:nvPr>
        </p:nvGraphicFramePr>
        <p:xfrm>
          <a:off x="342900" y="342900"/>
          <a:ext cx="3200400" cy="4380703"/>
        </p:xfrm>
        <a:graphic>
          <a:graphicData uri="http://schemas.openxmlformats.org/drawingml/2006/table">
            <a:tbl>
              <a:tblPr firstRow="1" bandRow="1">
                <a:tableStyleId>{2D5ABB26-0587-4C30-8999-92F81FD0307C}</a:tableStyleId>
              </a:tblPr>
              <a:tblGrid>
                <a:gridCol w="800100">
                  <a:extLst>
                    <a:ext uri="{9D8B030D-6E8A-4147-A177-3AD203B41FA5}">
                      <a16:colId xmlns:a16="http://schemas.microsoft.com/office/drawing/2014/main" val="20000"/>
                    </a:ext>
                  </a:extLst>
                </a:gridCol>
                <a:gridCol w="80010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800100">
                  <a:extLst>
                    <a:ext uri="{9D8B030D-6E8A-4147-A177-3AD203B41FA5}">
                      <a16:colId xmlns:a16="http://schemas.microsoft.com/office/drawing/2014/main" val="20003"/>
                    </a:ext>
                  </a:extLst>
                </a:gridCol>
              </a:tblGrid>
              <a:tr h="342900">
                <a:tc>
                  <a:txBody>
                    <a:bodyPr/>
                    <a:lstStyle/>
                    <a:p>
                      <a:pPr algn="ctr">
                        <a:lnSpc>
                          <a:spcPct val="100000"/>
                        </a:lnSpc>
                        <a:spcBef>
                          <a:spcPts val="715"/>
                        </a:spcBef>
                      </a:pPr>
                      <a:r>
                        <a:rPr sz="1000" b="1" spc="-65" dirty="0">
                          <a:solidFill>
                            <a:srgbClr val="231F20"/>
                          </a:solidFill>
                          <a:latin typeface="Book Antiqua"/>
                          <a:cs typeface="Book Antiqua"/>
                        </a:rPr>
                        <a:t>Date</a:t>
                      </a:r>
                      <a:endParaRPr sz="1000" dirty="0">
                        <a:latin typeface="Book Antiqua"/>
                        <a:cs typeface="Book Antiqua"/>
                      </a:endParaRPr>
                    </a:p>
                  </a:txBody>
                  <a:tcPr marL="0" marR="0" marT="9080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147320" marR="102235" indent="-37465">
                        <a:lnSpc>
                          <a:spcPts val="1100"/>
                        </a:lnSpc>
                        <a:spcBef>
                          <a:spcPts val="285"/>
                        </a:spcBef>
                      </a:pPr>
                      <a:r>
                        <a:rPr sz="1000" b="1" spc="-90" dirty="0">
                          <a:solidFill>
                            <a:srgbClr val="231F20"/>
                          </a:solidFill>
                          <a:latin typeface="Book Antiqua"/>
                          <a:cs typeface="Book Antiqua"/>
                        </a:rPr>
                        <a:t>Days </a:t>
                      </a:r>
                      <a:r>
                        <a:rPr lang="en-US" sz="1000" b="1" spc="-90" dirty="0" smtClean="0">
                          <a:solidFill>
                            <a:srgbClr val="231F20"/>
                          </a:solidFill>
                          <a:latin typeface="Book Antiqua"/>
                          <a:cs typeface="Book Antiqua"/>
                        </a:rPr>
                        <a:t> </a:t>
                      </a:r>
                      <a:r>
                        <a:rPr sz="1000" b="1" spc="-85" dirty="0" smtClean="0">
                          <a:solidFill>
                            <a:srgbClr val="231F20"/>
                          </a:solidFill>
                          <a:latin typeface="Book Antiqua"/>
                          <a:cs typeface="Book Antiqua"/>
                        </a:rPr>
                        <a:t>Sober</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200660" marR="149860" indent="-44450">
                        <a:lnSpc>
                          <a:spcPts val="1100"/>
                        </a:lnSpc>
                        <a:spcBef>
                          <a:spcPts val="285"/>
                        </a:spcBef>
                      </a:pPr>
                      <a:r>
                        <a:rPr lang="en-US" sz="1000" b="1" spc="-70" dirty="0" smtClean="0">
                          <a:solidFill>
                            <a:srgbClr val="231F20"/>
                          </a:solidFill>
                          <a:latin typeface="Book Antiqua"/>
                          <a:cs typeface="Book Antiqua"/>
                        </a:rPr>
                        <a:t>Incentive </a:t>
                      </a:r>
                    </a:p>
                    <a:p>
                      <a:pPr marL="200660" marR="149860" indent="-44450">
                        <a:lnSpc>
                          <a:spcPts val="1100"/>
                        </a:lnSpc>
                        <a:spcBef>
                          <a:spcPts val="285"/>
                        </a:spcBef>
                      </a:pPr>
                      <a:r>
                        <a:rPr lang="en-US" sz="1000" b="1" spc="-70" dirty="0" smtClean="0">
                          <a:solidFill>
                            <a:srgbClr val="231F20"/>
                          </a:solidFill>
                          <a:latin typeface="Book Antiqua"/>
                          <a:cs typeface="Book Antiqua"/>
                        </a:rPr>
                        <a:t>Earned</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109855" marR="102235" indent="167640">
                        <a:lnSpc>
                          <a:spcPts val="1100"/>
                        </a:lnSpc>
                        <a:spcBef>
                          <a:spcPts val="285"/>
                        </a:spcBef>
                      </a:pPr>
                      <a:r>
                        <a:rPr sz="1000" b="1" spc="-65" dirty="0">
                          <a:solidFill>
                            <a:srgbClr val="231F20"/>
                          </a:solidFill>
                          <a:latin typeface="Book Antiqua"/>
                          <a:cs typeface="Book Antiqua"/>
                        </a:rPr>
                        <a:t>Next  </a:t>
                      </a:r>
                      <a:r>
                        <a:rPr sz="1000" b="1" spc="-50" dirty="0">
                          <a:solidFill>
                            <a:srgbClr val="231F20"/>
                          </a:solidFill>
                          <a:latin typeface="Book Antiqua"/>
                          <a:cs typeface="Book Antiqua"/>
                        </a:rPr>
                        <a:t>Court</a:t>
                      </a:r>
                      <a:r>
                        <a:rPr sz="1000" b="1" spc="-55" dirty="0">
                          <a:solidFill>
                            <a:srgbClr val="231F20"/>
                          </a:solidFill>
                          <a:latin typeface="Book Antiqua"/>
                          <a:cs typeface="Book Antiqua"/>
                        </a:rPr>
                        <a:t> </a:t>
                      </a:r>
                      <a:r>
                        <a:rPr sz="1000" b="1" spc="-65" dirty="0">
                          <a:solidFill>
                            <a:srgbClr val="231F20"/>
                          </a:solidFill>
                          <a:latin typeface="Book Antiqua"/>
                          <a:cs typeface="Book Antiqua"/>
                        </a:rPr>
                        <a:t>Date</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3"/>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5"/>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6"/>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7"/>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8"/>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9"/>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0"/>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1"/>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2"/>
                  </a:ext>
                </a:extLst>
              </a:tr>
            </a:tbl>
          </a:graphicData>
        </a:graphic>
      </p:graphicFrame>
      <p:sp>
        <p:nvSpPr>
          <p:cNvPr id="3" name="object 3"/>
          <p:cNvSpPr/>
          <p:nvPr/>
        </p:nvSpPr>
        <p:spPr>
          <a:xfrm>
            <a:off x="42862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 name="object 4"/>
          <p:cNvSpPr/>
          <p:nvPr/>
        </p:nvSpPr>
        <p:spPr>
          <a:xfrm>
            <a:off x="50863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 name="object 5"/>
          <p:cNvSpPr/>
          <p:nvPr/>
        </p:nvSpPr>
        <p:spPr>
          <a:xfrm>
            <a:off x="58864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6" name="object 6"/>
          <p:cNvSpPr/>
          <p:nvPr/>
        </p:nvSpPr>
        <p:spPr>
          <a:xfrm>
            <a:off x="6686550" y="678484"/>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7" name="object 7"/>
          <p:cNvSpPr/>
          <p:nvPr/>
        </p:nvSpPr>
        <p:spPr>
          <a:xfrm>
            <a:off x="42862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8" name="object 8"/>
          <p:cNvSpPr/>
          <p:nvPr/>
        </p:nvSpPr>
        <p:spPr>
          <a:xfrm>
            <a:off x="50863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9" name="object 9"/>
          <p:cNvSpPr/>
          <p:nvPr/>
        </p:nvSpPr>
        <p:spPr>
          <a:xfrm>
            <a:off x="58864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0" name="object 10"/>
          <p:cNvSpPr/>
          <p:nvPr/>
        </p:nvSpPr>
        <p:spPr>
          <a:xfrm>
            <a:off x="6686550" y="1014069"/>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1" name="object 11"/>
          <p:cNvSpPr/>
          <p:nvPr/>
        </p:nvSpPr>
        <p:spPr>
          <a:xfrm>
            <a:off x="42862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2" name="object 12"/>
          <p:cNvSpPr/>
          <p:nvPr/>
        </p:nvSpPr>
        <p:spPr>
          <a:xfrm>
            <a:off x="50863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3" name="object 13"/>
          <p:cNvSpPr/>
          <p:nvPr/>
        </p:nvSpPr>
        <p:spPr>
          <a:xfrm>
            <a:off x="58864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4" name="object 14"/>
          <p:cNvSpPr/>
          <p:nvPr/>
        </p:nvSpPr>
        <p:spPr>
          <a:xfrm>
            <a:off x="6686550" y="1349654"/>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5" name="object 15"/>
          <p:cNvSpPr/>
          <p:nvPr/>
        </p:nvSpPr>
        <p:spPr>
          <a:xfrm>
            <a:off x="42862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6" name="object 16"/>
          <p:cNvSpPr/>
          <p:nvPr/>
        </p:nvSpPr>
        <p:spPr>
          <a:xfrm>
            <a:off x="50863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7" name="object 17"/>
          <p:cNvSpPr/>
          <p:nvPr/>
        </p:nvSpPr>
        <p:spPr>
          <a:xfrm>
            <a:off x="58864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8" name="object 18"/>
          <p:cNvSpPr/>
          <p:nvPr/>
        </p:nvSpPr>
        <p:spPr>
          <a:xfrm>
            <a:off x="6686550" y="1685239"/>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9" name="object 19"/>
          <p:cNvSpPr/>
          <p:nvPr/>
        </p:nvSpPr>
        <p:spPr>
          <a:xfrm>
            <a:off x="42862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0" name="object 20"/>
          <p:cNvSpPr/>
          <p:nvPr/>
        </p:nvSpPr>
        <p:spPr>
          <a:xfrm>
            <a:off x="50863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1" name="object 21"/>
          <p:cNvSpPr/>
          <p:nvPr/>
        </p:nvSpPr>
        <p:spPr>
          <a:xfrm>
            <a:off x="58864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2" name="object 22"/>
          <p:cNvSpPr/>
          <p:nvPr/>
        </p:nvSpPr>
        <p:spPr>
          <a:xfrm>
            <a:off x="6686550" y="202082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23" name="object 23"/>
          <p:cNvSpPr/>
          <p:nvPr/>
        </p:nvSpPr>
        <p:spPr>
          <a:xfrm>
            <a:off x="42862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4" name="object 24"/>
          <p:cNvSpPr/>
          <p:nvPr/>
        </p:nvSpPr>
        <p:spPr>
          <a:xfrm>
            <a:off x="50863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5" name="object 25"/>
          <p:cNvSpPr/>
          <p:nvPr/>
        </p:nvSpPr>
        <p:spPr>
          <a:xfrm>
            <a:off x="58864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6" name="object 26"/>
          <p:cNvSpPr/>
          <p:nvPr/>
        </p:nvSpPr>
        <p:spPr>
          <a:xfrm>
            <a:off x="6686550" y="2356408"/>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27" name="object 27"/>
          <p:cNvSpPr/>
          <p:nvPr/>
        </p:nvSpPr>
        <p:spPr>
          <a:xfrm>
            <a:off x="42862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8" name="object 28"/>
          <p:cNvSpPr/>
          <p:nvPr/>
        </p:nvSpPr>
        <p:spPr>
          <a:xfrm>
            <a:off x="50863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9" name="object 29"/>
          <p:cNvSpPr/>
          <p:nvPr/>
        </p:nvSpPr>
        <p:spPr>
          <a:xfrm>
            <a:off x="58864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0" name="object 30"/>
          <p:cNvSpPr/>
          <p:nvPr/>
        </p:nvSpPr>
        <p:spPr>
          <a:xfrm>
            <a:off x="6686550" y="269199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1" name="object 31"/>
          <p:cNvSpPr/>
          <p:nvPr/>
        </p:nvSpPr>
        <p:spPr>
          <a:xfrm>
            <a:off x="42862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2" name="object 32"/>
          <p:cNvSpPr/>
          <p:nvPr/>
        </p:nvSpPr>
        <p:spPr>
          <a:xfrm>
            <a:off x="50863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3" name="object 33"/>
          <p:cNvSpPr/>
          <p:nvPr/>
        </p:nvSpPr>
        <p:spPr>
          <a:xfrm>
            <a:off x="58864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4" name="object 34"/>
          <p:cNvSpPr/>
          <p:nvPr/>
        </p:nvSpPr>
        <p:spPr>
          <a:xfrm>
            <a:off x="6686550" y="3027578"/>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5" name="object 35"/>
          <p:cNvSpPr/>
          <p:nvPr/>
        </p:nvSpPr>
        <p:spPr>
          <a:xfrm>
            <a:off x="42862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6" name="object 36"/>
          <p:cNvSpPr/>
          <p:nvPr/>
        </p:nvSpPr>
        <p:spPr>
          <a:xfrm>
            <a:off x="50863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7" name="object 37"/>
          <p:cNvSpPr/>
          <p:nvPr/>
        </p:nvSpPr>
        <p:spPr>
          <a:xfrm>
            <a:off x="58864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8" name="object 38"/>
          <p:cNvSpPr/>
          <p:nvPr/>
        </p:nvSpPr>
        <p:spPr>
          <a:xfrm>
            <a:off x="6686550" y="336316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9" name="object 39"/>
          <p:cNvSpPr/>
          <p:nvPr/>
        </p:nvSpPr>
        <p:spPr>
          <a:xfrm>
            <a:off x="42862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0" name="object 40"/>
          <p:cNvSpPr/>
          <p:nvPr/>
        </p:nvSpPr>
        <p:spPr>
          <a:xfrm>
            <a:off x="50863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1" name="object 41"/>
          <p:cNvSpPr/>
          <p:nvPr/>
        </p:nvSpPr>
        <p:spPr>
          <a:xfrm>
            <a:off x="58864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2" name="object 42"/>
          <p:cNvSpPr/>
          <p:nvPr/>
        </p:nvSpPr>
        <p:spPr>
          <a:xfrm>
            <a:off x="6686550" y="3698747"/>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43" name="object 43"/>
          <p:cNvSpPr/>
          <p:nvPr/>
        </p:nvSpPr>
        <p:spPr>
          <a:xfrm>
            <a:off x="42862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4" name="object 44"/>
          <p:cNvSpPr/>
          <p:nvPr/>
        </p:nvSpPr>
        <p:spPr>
          <a:xfrm>
            <a:off x="50863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5" name="object 45"/>
          <p:cNvSpPr/>
          <p:nvPr/>
        </p:nvSpPr>
        <p:spPr>
          <a:xfrm>
            <a:off x="58864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6" name="object 46"/>
          <p:cNvSpPr/>
          <p:nvPr/>
        </p:nvSpPr>
        <p:spPr>
          <a:xfrm>
            <a:off x="6686550" y="4034332"/>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47" name="object 47"/>
          <p:cNvSpPr/>
          <p:nvPr/>
        </p:nvSpPr>
        <p:spPr>
          <a:xfrm>
            <a:off x="42862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8" name="object 48"/>
          <p:cNvSpPr/>
          <p:nvPr/>
        </p:nvSpPr>
        <p:spPr>
          <a:xfrm>
            <a:off x="50863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9" name="object 49"/>
          <p:cNvSpPr/>
          <p:nvPr/>
        </p:nvSpPr>
        <p:spPr>
          <a:xfrm>
            <a:off x="58864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0" name="object 50"/>
          <p:cNvSpPr/>
          <p:nvPr/>
        </p:nvSpPr>
        <p:spPr>
          <a:xfrm>
            <a:off x="6686550" y="4369917"/>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51" name="object 51"/>
          <p:cNvSpPr/>
          <p:nvPr/>
        </p:nvSpPr>
        <p:spPr>
          <a:xfrm>
            <a:off x="42862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2" name="object 52"/>
          <p:cNvSpPr/>
          <p:nvPr/>
        </p:nvSpPr>
        <p:spPr>
          <a:xfrm>
            <a:off x="50863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3" name="object 53"/>
          <p:cNvSpPr/>
          <p:nvPr/>
        </p:nvSpPr>
        <p:spPr>
          <a:xfrm>
            <a:off x="58864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4" name="object 54"/>
          <p:cNvSpPr/>
          <p:nvPr/>
        </p:nvSpPr>
        <p:spPr>
          <a:xfrm>
            <a:off x="6686550" y="4705502"/>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55" name="object 55"/>
          <p:cNvSpPr txBox="1"/>
          <p:nvPr/>
        </p:nvSpPr>
        <p:spPr>
          <a:xfrm>
            <a:off x="4324350" y="333171"/>
            <a:ext cx="1772920" cy="238760"/>
          </a:xfrm>
          <a:prstGeom prst="rect">
            <a:avLst/>
          </a:prstGeom>
        </p:spPr>
        <p:txBody>
          <a:bodyPr vert="horz" wrap="square" lIns="0" tIns="12700" rIns="0" bIns="0" rtlCol="0">
            <a:spAutoFit/>
          </a:bodyPr>
          <a:lstStyle/>
          <a:p>
            <a:pPr marL="12700">
              <a:lnSpc>
                <a:spcPct val="100000"/>
              </a:lnSpc>
              <a:spcBef>
                <a:spcPts val="100"/>
              </a:spcBef>
            </a:pPr>
            <a:r>
              <a:rPr sz="1400" b="1" spc="-65" dirty="0">
                <a:solidFill>
                  <a:srgbClr val="231F20"/>
                </a:solidFill>
                <a:latin typeface="Times New Roman"/>
                <a:cs typeface="Times New Roman"/>
              </a:rPr>
              <a:t>To </a:t>
            </a:r>
            <a:r>
              <a:rPr sz="1400" b="1" spc="-45" dirty="0">
                <a:solidFill>
                  <a:srgbClr val="231F20"/>
                </a:solidFill>
                <a:latin typeface="Times New Roman"/>
                <a:cs typeface="Times New Roman"/>
              </a:rPr>
              <a:t>Do’s </a:t>
            </a:r>
            <a:r>
              <a:rPr sz="1400" b="1" spc="85" dirty="0">
                <a:solidFill>
                  <a:srgbClr val="231F20"/>
                </a:solidFill>
                <a:latin typeface="Times New Roman"/>
                <a:cs typeface="Times New Roman"/>
              </a:rPr>
              <a:t>/ </a:t>
            </a:r>
            <a:r>
              <a:rPr sz="1400" b="1" spc="-55" dirty="0">
                <a:solidFill>
                  <a:srgbClr val="231F20"/>
                </a:solidFill>
                <a:latin typeface="Times New Roman"/>
                <a:cs typeface="Times New Roman"/>
              </a:rPr>
              <a:t>Tasks </a:t>
            </a:r>
            <a:r>
              <a:rPr sz="1400" b="1" spc="85" dirty="0">
                <a:solidFill>
                  <a:srgbClr val="231F20"/>
                </a:solidFill>
                <a:latin typeface="Times New Roman"/>
                <a:cs typeface="Times New Roman"/>
              </a:rPr>
              <a:t>/</a:t>
            </a:r>
            <a:r>
              <a:rPr sz="1400" b="1" spc="90" dirty="0">
                <a:solidFill>
                  <a:srgbClr val="231F20"/>
                </a:solidFill>
                <a:latin typeface="Times New Roman"/>
                <a:cs typeface="Times New Roman"/>
              </a:rPr>
              <a:t> </a:t>
            </a:r>
            <a:r>
              <a:rPr sz="1400" b="1" spc="-30" dirty="0">
                <a:solidFill>
                  <a:srgbClr val="231F20"/>
                </a:solidFill>
                <a:latin typeface="Times New Roman"/>
                <a:cs typeface="Times New Roman"/>
              </a:rPr>
              <a:t>Notes:</a:t>
            </a:r>
            <a:endParaRPr sz="1400" dirty="0">
              <a:latin typeface="Times New Roman"/>
              <a:cs typeface="Times New Roman"/>
            </a:endParaRPr>
          </a:p>
        </p:txBody>
      </p:sp>
      <p:sp>
        <p:nvSpPr>
          <p:cNvPr id="56" name="object 5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57" name="object 5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Tree>
    <p:extLst>
      <p:ext uri="{BB962C8B-B14F-4D97-AF65-F5344CB8AC3E}">
        <p14:creationId xmlns:p14="http://schemas.microsoft.com/office/powerpoint/2010/main" val="196403308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950962" y="1131332"/>
            <a:ext cx="1938788" cy="45719"/>
          </a:xfrm>
          <a:custGeom>
            <a:avLst/>
            <a:gdLst/>
            <a:ahLst/>
            <a:cxnLst/>
            <a:rect l="l" t="t" r="r" b="b"/>
            <a:pathLst>
              <a:path w="1820545">
                <a:moveTo>
                  <a:pt x="0" y="0"/>
                </a:moveTo>
                <a:lnTo>
                  <a:pt x="1820176" y="0"/>
                </a:lnTo>
              </a:path>
            </a:pathLst>
          </a:custGeom>
          <a:ln w="12700">
            <a:solidFill>
              <a:srgbClr val="231F20"/>
            </a:solidFill>
          </a:ln>
        </p:spPr>
        <p:txBody>
          <a:bodyPr wrap="square" lIns="0" tIns="0" rIns="0" bIns="0" rtlCol="0"/>
          <a:lstStyle/>
          <a:p>
            <a:endParaRPr dirty="0"/>
          </a:p>
        </p:txBody>
      </p:sp>
      <p:sp>
        <p:nvSpPr>
          <p:cNvPr id="5" name="object 5"/>
          <p:cNvSpPr/>
          <p:nvPr/>
        </p:nvSpPr>
        <p:spPr>
          <a:xfrm>
            <a:off x="0" y="-194102"/>
            <a:ext cx="3886200" cy="5029200"/>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chemeClr val="bg2">
              <a:alpha val="0"/>
            </a:schemeClr>
          </a:solidFill>
        </p:spPr>
        <p:txBody>
          <a:bodyPr wrap="square" lIns="0" tIns="0" rIns="0" bIns="0" rtlCol="0"/>
          <a:lstStyle/>
          <a:p>
            <a:endParaRPr dirty="0"/>
          </a:p>
        </p:txBody>
      </p:sp>
      <p:sp>
        <p:nvSpPr>
          <p:cNvPr id="6" name="object 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998"/>
            </a:srgbClr>
          </a:solidFill>
        </p:spPr>
        <p:txBody>
          <a:bodyPr wrap="square" lIns="0" tIns="0" rIns="0" bIns="0" rtlCol="0"/>
          <a:lstStyle/>
          <a:p>
            <a:endParaRPr dirty="0"/>
          </a:p>
        </p:txBody>
      </p:sp>
      <p:sp>
        <p:nvSpPr>
          <p:cNvPr id="7" name="object 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43998"/>
            </a:srgbClr>
          </a:solidFill>
        </p:spPr>
        <p:txBody>
          <a:bodyPr wrap="square" lIns="0" tIns="0" rIns="0" bIns="0" rtlCol="0"/>
          <a:lstStyle/>
          <a:p>
            <a:endParaRPr dirty="0"/>
          </a:p>
        </p:txBody>
      </p:sp>
      <p:sp>
        <p:nvSpPr>
          <p:cNvPr id="9" name="TextBox 8"/>
          <p:cNvSpPr txBox="1"/>
          <p:nvPr/>
        </p:nvSpPr>
        <p:spPr>
          <a:xfrm>
            <a:off x="4777356" y="1905000"/>
            <a:ext cx="2286000" cy="830997"/>
          </a:xfrm>
          <a:prstGeom prst="rect">
            <a:avLst/>
          </a:prstGeom>
          <a:noFill/>
        </p:spPr>
        <p:txBody>
          <a:bodyPr wrap="square" rtlCol="0">
            <a:spAutoFit/>
          </a:bodyPr>
          <a:lstStyle/>
          <a:p>
            <a:pPr algn="ctr"/>
            <a:r>
              <a:rPr lang="en-US" sz="2400" dirty="0" smtClean="0">
                <a:latin typeface="Garamond" panose="02020404030301010803" pitchFamily="18" charset="0"/>
              </a:rPr>
              <a:t>Case </a:t>
            </a:r>
            <a:r>
              <a:rPr lang="en-US" sz="2400" dirty="0" smtClean="0">
                <a:latin typeface="Garamond" panose="02020404030301010803" pitchFamily="18" charset="0"/>
              </a:rPr>
              <a:t>Coordinator</a:t>
            </a:r>
            <a:r>
              <a:rPr lang="en-US" sz="2400" dirty="0" smtClean="0">
                <a:latin typeface="Garamond" panose="02020404030301010803" pitchFamily="18" charset="0"/>
              </a:rPr>
              <a:t> </a:t>
            </a:r>
            <a:r>
              <a:rPr lang="en-US" sz="2400" dirty="0" smtClean="0">
                <a:latin typeface="Garamond" panose="02020404030301010803" pitchFamily="18" charset="0"/>
              </a:rPr>
              <a:t>Meetings</a:t>
            </a:r>
            <a:endParaRPr lang="en-US" sz="2000" dirty="0">
              <a:latin typeface="Garamond" panose="02020404030301010803" pitchFamily="18" charset="0"/>
            </a:endParaRPr>
          </a:p>
        </p:txBody>
      </p:sp>
      <p:sp>
        <p:nvSpPr>
          <p:cNvPr id="10" name="TextBox 9"/>
          <p:cNvSpPr txBox="1"/>
          <p:nvPr/>
        </p:nvSpPr>
        <p:spPr>
          <a:xfrm>
            <a:off x="4648200" y="762000"/>
            <a:ext cx="2514600" cy="461665"/>
          </a:xfrm>
          <a:prstGeom prst="rect">
            <a:avLst/>
          </a:prstGeom>
          <a:noFill/>
        </p:spPr>
        <p:txBody>
          <a:bodyPr wrap="square" rtlCol="0">
            <a:spAutoFit/>
          </a:bodyPr>
          <a:lstStyle/>
          <a:p>
            <a:pPr algn="ctr"/>
            <a:r>
              <a:rPr lang="en-US" sz="2400" dirty="0" smtClean="0">
                <a:latin typeface="Garamond" panose="02020404030301010803" pitchFamily="18" charset="0"/>
              </a:rPr>
              <a:t>Phase </a:t>
            </a:r>
            <a:r>
              <a:rPr lang="en-US" sz="2400" dirty="0">
                <a:latin typeface="Garamond" panose="02020404030301010803" pitchFamily="18" charset="0"/>
              </a:rPr>
              <a:t>5</a:t>
            </a:r>
            <a:r>
              <a:rPr lang="en-US" sz="2400" dirty="0" smtClean="0">
                <a:latin typeface="Garamond" panose="02020404030301010803" pitchFamily="18" charset="0"/>
              </a:rPr>
              <a:t>: Choice</a:t>
            </a:r>
            <a:endParaRPr lang="en-US" sz="2400" dirty="0">
              <a:latin typeface="Garamond" panose="02020404030301010803" pitchFamily="18" charset="0"/>
            </a:endParaRPr>
          </a:p>
        </p:txBody>
      </p:sp>
      <p:sp>
        <p:nvSpPr>
          <p:cNvPr id="11" name="TextBox 10"/>
          <p:cNvSpPr txBox="1"/>
          <p:nvPr/>
        </p:nvSpPr>
        <p:spPr>
          <a:xfrm>
            <a:off x="868531" y="1228802"/>
            <a:ext cx="2209800" cy="2400657"/>
          </a:xfrm>
          <a:prstGeom prst="rect">
            <a:avLst/>
          </a:prstGeom>
          <a:noFill/>
        </p:spPr>
        <p:txBody>
          <a:bodyPr wrap="square" rtlCol="0">
            <a:spAutoFit/>
          </a:bodyPr>
          <a:lstStyle/>
          <a:p>
            <a:r>
              <a:rPr lang="en-US" dirty="0" smtClean="0">
                <a:latin typeface="Garamond" panose="02020404030301010803" pitchFamily="18" charset="0"/>
              </a:rPr>
              <a:t>“Life is all about making choices. Always do your best to make the right ones, and always do your best to learn from the wrong ones.”</a:t>
            </a:r>
          </a:p>
          <a:p>
            <a:pPr algn="ctr"/>
            <a:endParaRPr lang="en-US" sz="1200" dirty="0">
              <a:latin typeface="Garamond" panose="02020404030301010803" pitchFamily="18" charset="0"/>
            </a:endParaRPr>
          </a:p>
          <a:p>
            <a:r>
              <a:rPr lang="en-US" sz="1200" dirty="0" smtClean="0">
                <a:latin typeface="Garamond" panose="02020404030301010803" pitchFamily="18" charset="0"/>
              </a:rPr>
              <a:t>- Unknown </a:t>
            </a:r>
            <a:endParaRPr lang="en-US" sz="1200" dirty="0">
              <a:latin typeface="Garamond" panose="02020404030301010803" pitchFamily="18" charset="0"/>
            </a:endParaRPr>
          </a:p>
        </p:txBody>
      </p:sp>
    </p:spTree>
    <p:extLst>
      <p:ext uri="{BB962C8B-B14F-4D97-AF65-F5344CB8AC3E}">
        <p14:creationId xmlns:p14="http://schemas.microsoft.com/office/powerpoint/2010/main" val="377876926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328618426"/>
              </p:ext>
            </p:extLst>
          </p:nvPr>
        </p:nvGraphicFramePr>
        <p:xfrm>
          <a:off x="342900" y="342900"/>
          <a:ext cx="3200400" cy="4380703"/>
        </p:xfrm>
        <a:graphic>
          <a:graphicData uri="http://schemas.openxmlformats.org/drawingml/2006/table">
            <a:tbl>
              <a:tblPr firstRow="1" bandRow="1">
                <a:tableStyleId>{2D5ABB26-0587-4C30-8999-92F81FD0307C}</a:tableStyleId>
              </a:tblPr>
              <a:tblGrid>
                <a:gridCol w="800100">
                  <a:extLst>
                    <a:ext uri="{9D8B030D-6E8A-4147-A177-3AD203B41FA5}">
                      <a16:colId xmlns:a16="http://schemas.microsoft.com/office/drawing/2014/main" val="20000"/>
                    </a:ext>
                  </a:extLst>
                </a:gridCol>
                <a:gridCol w="80010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800100">
                  <a:extLst>
                    <a:ext uri="{9D8B030D-6E8A-4147-A177-3AD203B41FA5}">
                      <a16:colId xmlns:a16="http://schemas.microsoft.com/office/drawing/2014/main" val="20003"/>
                    </a:ext>
                  </a:extLst>
                </a:gridCol>
              </a:tblGrid>
              <a:tr h="342900">
                <a:tc>
                  <a:txBody>
                    <a:bodyPr/>
                    <a:lstStyle/>
                    <a:p>
                      <a:pPr algn="ctr">
                        <a:lnSpc>
                          <a:spcPct val="100000"/>
                        </a:lnSpc>
                        <a:spcBef>
                          <a:spcPts val="715"/>
                        </a:spcBef>
                      </a:pPr>
                      <a:r>
                        <a:rPr sz="1000" b="1" spc="-65" dirty="0">
                          <a:solidFill>
                            <a:srgbClr val="231F20"/>
                          </a:solidFill>
                          <a:latin typeface="Book Antiqua"/>
                          <a:cs typeface="Book Antiqua"/>
                        </a:rPr>
                        <a:t>Date</a:t>
                      </a:r>
                      <a:endParaRPr sz="1000" dirty="0">
                        <a:latin typeface="Book Antiqua"/>
                        <a:cs typeface="Book Antiqua"/>
                      </a:endParaRPr>
                    </a:p>
                  </a:txBody>
                  <a:tcPr marL="0" marR="0" marT="9080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147320" marR="102235" indent="-37465">
                        <a:lnSpc>
                          <a:spcPts val="1100"/>
                        </a:lnSpc>
                        <a:spcBef>
                          <a:spcPts val="285"/>
                        </a:spcBef>
                      </a:pPr>
                      <a:r>
                        <a:rPr sz="1000" b="1" spc="-90" dirty="0">
                          <a:solidFill>
                            <a:srgbClr val="231F20"/>
                          </a:solidFill>
                          <a:latin typeface="Book Antiqua"/>
                          <a:cs typeface="Book Antiqua"/>
                        </a:rPr>
                        <a:t>Days </a:t>
                      </a:r>
                      <a:r>
                        <a:rPr lang="en-US" sz="1000" b="1" spc="-90" dirty="0" smtClean="0">
                          <a:solidFill>
                            <a:srgbClr val="231F20"/>
                          </a:solidFill>
                          <a:latin typeface="Book Antiqua"/>
                          <a:cs typeface="Book Antiqua"/>
                        </a:rPr>
                        <a:t> </a:t>
                      </a:r>
                      <a:r>
                        <a:rPr sz="1000" b="1" spc="-85" dirty="0" smtClean="0">
                          <a:solidFill>
                            <a:srgbClr val="231F20"/>
                          </a:solidFill>
                          <a:latin typeface="Book Antiqua"/>
                          <a:cs typeface="Book Antiqua"/>
                        </a:rPr>
                        <a:t>Sober</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200660" marR="149860" indent="-44450">
                        <a:lnSpc>
                          <a:spcPts val="1100"/>
                        </a:lnSpc>
                        <a:spcBef>
                          <a:spcPts val="285"/>
                        </a:spcBef>
                      </a:pPr>
                      <a:r>
                        <a:rPr lang="en-US" sz="1000" b="1" spc="-70" dirty="0" smtClean="0">
                          <a:solidFill>
                            <a:srgbClr val="231F20"/>
                          </a:solidFill>
                          <a:latin typeface="Book Antiqua"/>
                          <a:cs typeface="Book Antiqua"/>
                        </a:rPr>
                        <a:t>Incentive </a:t>
                      </a:r>
                    </a:p>
                    <a:p>
                      <a:pPr marL="200660" marR="149860" indent="-44450">
                        <a:lnSpc>
                          <a:spcPts val="1100"/>
                        </a:lnSpc>
                        <a:spcBef>
                          <a:spcPts val="285"/>
                        </a:spcBef>
                      </a:pPr>
                      <a:r>
                        <a:rPr lang="en-US" sz="1000" b="1" spc="-70" dirty="0" smtClean="0">
                          <a:solidFill>
                            <a:srgbClr val="231F20"/>
                          </a:solidFill>
                          <a:latin typeface="Book Antiqua"/>
                          <a:cs typeface="Book Antiqua"/>
                        </a:rPr>
                        <a:t>Earned</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109855" marR="102235" indent="167640">
                        <a:lnSpc>
                          <a:spcPts val="1100"/>
                        </a:lnSpc>
                        <a:spcBef>
                          <a:spcPts val="285"/>
                        </a:spcBef>
                      </a:pPr>
                      <a:r>
                        <a:rPr sz="1000" b="1" spc="-65" dirty="0">
                          <a:solidFill>
                            <a:srgbClr val="231F20"/>
                          </a:solidFill>
                          <a:latin typeface="Book Antiqua"/>
                          <a:cs typeface="Book Antiqua"/>
                        </a:rPr>
                        <a:t>Next  </a:t>
                      </a:r>
                      <a:r>
                        <a:rPr sz="1000" b="1" spc="-50" dirty="0">
                          <a:solidFill>
                            <a:srgbClr val="231F20"/>
                          </a:solidFill>
                          <a:latin typeface="Book Antiqua"/>
                          <a:cs typeface="Book Antiqua"/>
                        </a:rPr>
                        <a:t>Court</a:t>
                      </a:r>
                      <a:r>
                        <a:rPr sz="1000" b="1" spc="-55" dirty="0">
                          <a:solidFill>
                            <a:srgbClr val="231F20"/>
                          </a:solidFill>
                          <a:latin typeface="Book Antiqua"/>
                          <a:cs typeface="Book Antiqua"/>
                        </a:rPr>
                        <a:t> </a:t>
                      </a:r>
                      <a:r>
                        <a:rPr sz="1000" b="1" spc="-65" dirty="0">
                          <a:solidFill>
                            <a:srgbClr val="231F20"/>
                          </a:solidFill>
                          <a:latin typeface="Book Antiqua"/>
                          <a:cs typeface="Book Antiqua"/>
                        </a:rPr>
                        <a:t>Date</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3"/>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5"/>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6"/>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7"/>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8"/>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9"/>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0"/>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1"/>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2"/>
                  </a:ext>
                </a:extLst>
              </a:tr>
            </a:tbl>
          </a:graphicData>
        </a:graphic>
      </p:graphicFrame>
      <p:sp>
        <p:nvSpPr>
          <p:cNvPr id="3" name="object 3"/>
          <p:cNvSpPr/>
          <p:nvPr/>
        </p:nvSpPr>
        <p:spPr>
          <a:xfrm>
            <a:off x="42862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 name="object 4"/>
          <p:cNvSpPr/>
          <p:nvPr/>
        </p:nvSpPr>
        <p:spPr>
          <a:xfrm>
            <a:off x="50863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 name="object 5"/>
          <p:cNvSpPr/>
          <p:nvPr/>
        </p:nvSpPr>
        <p:spPr>
          <a:xfrm>
            <a:off x="58864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6" name="object 6"/>
          <p:cNvSpPr/>
          <p:nvPr/>
        </p:nvSpPr>
        <p:spPr>
          <a:xfrm>
            <a:off x="6686550" y="678484"/>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7" name="object 7"/>
          <p:cNvSpPr/>
          <p:nvPr/>
        </p:nvSpPr>
        <p:spPr>
          <a:xfrm>
            <a:off x="42862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8" name="object 8"/>
          <p:cNvSpPr/>
          <p:nvPr/>
        </p:nvSpPr>
        <p:spPr>
          <a:xfrm>
            <a:off x="50863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9" name="object 9"/>
          <p:cNvSpPr/>
          <p:nvPr/>
        </p:nvSpPr>
        <p:spPr>
          <a:xfrm>
            <a:off x="58864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0" name="object 10"/>
          <p:cNvSpPr/>
          <p:nvPr/>
        </p:nvSpPr>
        <p:spPr>
          <a:xfrm>
            <a:off x="6686550" y="1014069"/>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1" name="object 11"/>
          <p:cNvSpPr/>
          <p:nvPr/>
        </p:nvSpPr>
        <p:spPr>
          <a:xfrm>
            <a:off x="42862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2" name="object 12"/>
          <p:cNvSpPr/>
          <p:nvPr/>
        </p:nvSpPr>
        <p:spPr>
          <a:xfrm>
            <a:off x="50863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3" name="object 13"/>
          <p:cNvSpPr/>
          <p:nvPr/>
        </p:nvSpPr>
        <p:spPr>
          <a:xfrm>
            <a:off x="58864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4" name="object 14"/>
          <p:cNvSpPr/>
          <p:nvPr/>
        </p:nvSpPr>
        <p:spPr>
          <a:xfrm>
            <a:off x="6686550" y="1349654"/>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5" name="object 15"/>
          <p:cNvSpPr/>
          <p:nvPr/>
        </p:nvSpPr>
        <p:spPr>
          <a:xfrm>
            <a:off x="42862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6" name="object 16"/>
          <p:cNvSpPr/>
          <p:nvPr/>
        </p:nvSpPr>
        <p:spPr>
          <a:xfrm>
            <a:off x="50863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7" name="object 17"/>
          <p:cNvSpPr/>
          <p:nvPr/>
        </p:nvSpPr>
        <p:spPr>
          <a:xfrm>
            <a:off x="58864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8" name="object 18"/>
          <p:cNvSpPr/>
          <p:nvPr/>
        </p:nvSpPr>
        <p:spPr>
          <a:xfrm>
            <a:off x="6686550" y="1685239"/>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9" name="object 19"/>
          <p:cNvSpPr/>
          <p:nvPr/>
        </p:nvSpPr>
        <p:spPr>
          <a:xfrm>
            <a:off x="42862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0" name="object 20"/>
          <p:cNvSpPr/>
          <p:nvPr/>
        </p:nvSpPr>
        <p:spPr>
          <a:xfrm>
            <a:off x="50863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1" name="object 21"/>
          <p:cNvSpPr/>
          <p:nvPr/>
        </p:nvSpPr>
        <p:spPr>
          <a:xfrm>
            <a:off x="58864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2" name="object 22"/>
          <p:cNvSpPr/>
          <p:nvPr/>
        </p:nvSpPr>
        <p:spPr>
          <a:xfrm>
            <a:off x="6686550" y="202082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23" name="object 23"/>
          <p:cNvSpPr/>
          <p:nvPr/>
        </p:nvSpPr>
        <p:spPr>
          <a:xfrm>
            <a:off x="42862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4" name="object 24"/>
          <p:cNvSpPr/>
          <p:nvPr/>
        </p:nvSpPr>
        <p:spPr>
          <a:xfrm>
            <a:off x="50863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5" name="object 25"/>
          <p:cNvSpPr/>
          <p:nvPr/>
        </p:nvSpPr>
        <p:spPr>
          <a:xfrm>
            <a:off x="58864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6" name="object 26"/>
          <p:cNvSpPr/>
          <p:nvPr/>
        </p:nvSpPr>
        <p:spPr>
          <a:xfrm>
            <a:off x="6686550" y="2356408"/>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27" name="object 27"/>
          <p:cNvSpPr/>
          <p:nvPr/>
        </p:nvSpPr>
        <p:spPr>
          <a:xfrm>
            <a:off x="42862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8" name="object 28"/>
          <p:cNvSpPr/>
          <p:nvPr/>
        </p:nvSpPr>
        <p:spPr>
          <a:xfrm>
            <a:off x="50863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9" name="object 29"/>
          <p:cNvSpPr/>
          <p:nvPr/>
        </p:nvSpPr>
        <p:spPr>
          <a:xfrm>
            <a:off x="58864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0" name="object 30"/>
          <p:cNvSpPr/>
          <p:nvPr/>
        </p:nvSpPr>
        <p:spPr>
          <a:xfrm>
            <a:off x="6686550" y="269199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1" name="object 31"/>
          <p:cNvSpPr/>
          <p:nvPr/>
        </p:nvSpPr>
        <p:spPr>
          <a:xfrm>
            <a:off x="42862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2" name="object 32"/>
          <p:cNvSpPr/>
          <p:nvPr/>
        </p:nvSpPr>
        <p:spPr>
          <a:xfrm>
            <a:off x="50863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3" name="object 33"/>
          <p:cNvSpPr/>
          <p:nvPr/>
        </p:nvSpPr>
        <p:spPr>
          <a:xfrm>
            <a:off x="58864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4" name="object 34"/>
          <p:cNvSpPr/>
          <p:nvPr/>
        </p:nvSpPr>
        <p:spPr>
          <a:xfrm>
            <a:off x="6686550" y="3027578"/>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5" name="object 35"/>
          <p:cNvSpPr/>
          <p:nvPr/>
        </p:nvSpPr>
        <p:spPr>
          <a:xfrm>
            <a:off x="42862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6" name="object 36"/>
          <p:cNvSpPr/>
          <p:nvPr/>
        </p:nvSpPr>
        <p:spPr>
          <a:xfrm>
            <a:off x="50863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7" name="object 37"/>
          <p:cNvSpPr/>
          <p:nvPr/>
        </p:nvSpPr>
        <p:spPr>
          <a:xfrm>
            <a:off x="58864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8" name="object 38"/>
          <p:cNvSpPr/>
          <p:nvPr/>
        </p:nvSpPr>
        <p:spPr>
          <a:xfrm>
            <a:off x="6686550" y="336316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9" name="object 39"/>
          <p:cNvSpPr/>
          <p:nvPr/>
        </p:nvSpPr>
        <p:spPr>
          <a:xfrm>
            <a:off x="42862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0" name="object 40"/>
          <p:cNvSpPr/>
          <p:nvPr/>
        </p:nvSpPr>
        <p:spPr>
          <a:xfrm>
            <a:off x="50863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1" name="object 41"/>
          <p:cNvSpPr/>
          <p:nvPr/>
        </p:nvSpPr>
        <p:spPr>
          <a:xfrm>
            <a:off x="58864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2" name="object 42"/>
          <p:cNvSpPr/>
          <p:nvPr/>
        </p:nvSpPr>
        <p:spPr>
          <a:xfrm>
            <a:off x="6686550" y="3698747"/>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43" name="object 43"/>
          <p:cNvSpPr/>
          <p:nvPr/>
        </p:nvSpPr>
        <p:spPr>
          <a:xfrm>
            <a:off x="42862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4" name="object 44"/>
          <p:cNvSpPr/>
          <p:nvPr/>
        </p:nvSpPr>
        <p:spPr>
          <a:xfrm>
            <a:off x="50863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5" name="object 45"/>
          <p:cNvSpPr/>
          <p:nvPr/>
        </p:nvSpPr>
        <p:spPr>
          <a:xfrm>
            <a:off x="58864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6" name="object 46"/>
          <p:cNvSpPr/>
          <p:nvPr/>
        </p:nvSpPr>
        <p:spPr>
          <a:xfrm>
            <a:off x="6686550" y="4034332"/>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47" name="object 47"/>
          <p:cNvSpPr/>
          <p:nvPr/>
        </p:nvSpPr>
        <p:spPr>
          <a:xfrm>
            <a:off x="42862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8" name="object 48"/>
          <p:cNvSpPr/>
          <p:nvPr/>
        </p:nvSpPr>
        <p:spPr>
          <a:xfrm>
            <a:off x="50863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9" name="object 49"/>
          <p:cNvSpPr/>
          <p:nvPr/>
        </p:nvSpPr>
        <p:spPr>
          <a:xfrm>
            <a:off x="58864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0" name="object 50"/>
          <p:cNvSpPr/>
          <p:nvPr/>
        </p:nvSpPr>
        <p:spPr>
          <a:xfrm>
            <a:off x="6686550" y="4369917"/>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51" name="object 51"/>
          <p:cNvSpPr/>
          <p:nvPr/>
        </p:nvSpPr>
        <p:spPr>
          <a:xfrm>
            <a:off x="42862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2" name="object 52"/>
          <p:cNvSpPr/>
          <p:nvPr/>
        </p:nvSpPr>
        <p:spPr>
          <a:xfrm>
            <a:off x="50863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3" name="object 53"/>
          <p:cNvSpPr/>
          <p:nvPr/>
        </p:nvSpPr>
        <p:spPr>
          <a:xfrm>
            <a:off x="58864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4" name="object 54"/>
          <p:cNvSpPr/>
          <p:nvPr/>
        </p:nvSpPr>
        <p:spPr>
          <a:xfrm>
            <a:off x="6686550" y="4705502"/>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55" name="object 55"/>
          <p:cNvSpPr txBox="1"/>
          <p:nvPr/>
        </p:nvSpPr>
        <p:spPr>
          <a:xfrm>
            <a:off x="4324350" y="333171"/>
            <a:ext cx="1772920" cy="238760"/>
          </a:xfrm>
          <a:prstGeom prst="rect">
            <a:avLst/>
          </a:prstGeom>
        </p:spPr>
        <p:txBody>
          <a:bodyPr vert="horz" wrap="square" lIns="0" tIns="12700" rIns="0" bIns="0" rtlCol="0">
            <a:spAutoFit/>
          </a:bodyPr>
          <a:lstStyle/>
          <a:p>
            <a:pPr marL="12700">
              <a:lnSpc>
                <a:spcPct val="100000"/>
              </a:lnSpc>
              <a:spcBef>
                <a:spcPts val="100"/>
              </a:spcBef>
            </a:pPr>
            <a:r>
              <a:rPr sz="1400" b="1" spc="-65" dirty="0">
                <a:solidFill>
                  <a:srgbClr val="231F20"/>
                </a:solidFill>
                <a:latin typeface="Times New Roman"/>
                <a:cs typeface="Times New Roman"/>
              </a:rPr>
              <a:t>To </a:t>
            </a:r>
            <a:r>
              <a:rPr sz="1400" b="1" spc="-45" dirty="0">
                <a:solidFill>
                  <a:srgbClr val="231F20"/>
                </a:solidFill>
                <a:latin typeface="Times New Roman"/>
                <a:cs typeface="Times New Roman"/>
              </a:rPr>
              <a:t>Do’s </a:t>
            </a:r>
            <a:r>
              <a:rPr sz="1400" b="1" spc="85" dirty="0">
                <a:solidFill>
                  <a:srgbClr val="231F20"/>
                </a:solidFill>
                <a:latin typeface="Times New Roman"/>
                <a:cs typeface="Times New Roman"/>
              </a:rPr>
              <a:t>/ </a:t>
            </a:r>
            <a:r>
              <a:rPr sz="1400" b="1" spc="-55" dirty="0">
                <a:solidFill>
                  <a:srgbClr val="231F20"/>
                </a:solidFill>
                <a:latin typeface="Times New Roman"/>
                <a:cs typeface="Times New Roman"/>
              </a:rPr>
              <a:t>Tasks </a:t>
            </a:r>
            <a:r>
              <a:rPr sz="1400" b="1" spc="85" dirty="0">
                <a:solidFill>
                  <a:srgbClr val="231F20"/>
                </a:solidFill>
                <a:latin typeface="Times New Roman"/>
                <a:cs typeface="Times New Roman"/>
              </a:rPr>
              <a:t>/</a:t>
            </a:r>
            <a:r>
              <a:rPr sz="1400" b="1" spc="90" dirty="0">
                <a:solidFill>
                  <a:srgbClr val="231F20"/>
                </a:solidFill>
                <a:latin typeface="Times New Roman"/>
                <a:cs typeface="Times New Roman"/>
              </a:rPr>
              <a:t> </a:t>
            </a:r>
            <a:r>
              <a:rPr sz="1400" b="1" spc="-30" dirty="0">
                <a:solidFill>
                  <a:srgbClr val="231F20"/>
                </a:solidFill>
                <a:latin typeface="Times New Roman"/>
                <a:cs typeface="Times New Roman"/>
              </a:rPr>
              <a:t>Notes:</a:t>
            </a:r>
            <a:endParaRPr sz="1400" dirty="0">
              <a:latin typeface="Times New Roman"/>
              <a:cs typeface="Times New Roman"/>
            </a:endParaRPr>
          </a:p>
        </p:txBody>
      </p:sp>
      <p:sp>
        <p:nvSpPr>
          <p:cNvPr id="56" name="object 5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57" name="object 5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Tree>
    <p:extLst>
      <p:ext uri="{BB962C8B-B14F-4D97-AF65-F5344CB8AC3E}">
        <p14:creationId xmlns:p14="http://schemas.microsoft.com/office/powerpoint/2010/main" val="150988416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177644386"/>
              </p:ext>
            </p:extLst>
          </p:nvPr>
        </p:nvGraphicFramePr>
        <p:xfrm>
          <a:off x="304800" y="304800"/>
          <a:ext cx="3238500" cy="1723336"/>
        </p:xfrm>
        <a:graphic>
          <a:graphicData uri="http://schemas.openxmlformats.org/drawingml/2006/table">
            <a:tbl>
              <a:tblPr firstRow="1" bandRow="1">
                <a:tableStyleId>{2D5ABB26-0587-4C30-8999-92F81FD0307C}</a:tableStyleId>
              </a:tblPr>
              <a:tblGrid>
                <a:gridCol w="78105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tblGrid>
              <a:tr h="381000">
                <a:tc>
                  <a:txBody>
                    <a:bodyPr/>
                    <a:lstStyle/>
                    <a:p>
                      <a:pPr marL="233679">
                        <a:lnSpc>
                          <a:spcPct val="100000"/>
                        </a:lnSpc>
                        <a:spcBef>
                          <a:spcPts val="650"/>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ct val="100000"/>
                        </a:lnSpc>
                        <a:spcBef>
                          <a:spcPts val="650"/>
                        </a:spcBef>
                      </a:pPr>
                      <a:r>
                        <a:rPr lang="en-US" sz="1100" b="1" spc="-75" dirty="0" smtClean="0">
                          <a:solidFill>
                            <a:srgbClr val="231F20"/>
                          </a:solidFill>
                          <a:latin typeface="Book Antiqua"/>
                          <a:cs typeface="Book Antiqua"/>
                        </a:rPr>
                        <a:t>Smart </a:t>
                      </a:r>
                      <a:r>
                        <a:rPr sz="1100" b="1" spc="-75" dirty="0" smtClean="0">
                          <a:solidFill>
                            <a:srgbClr val="231F20"/>
                          </a:solidFill>
                          <a:latin typeface="Book Antiqua"/>
                          <a:cs typeface="Book Antiqua"/>
                        </a:rPr>
                        <a:t>Goals</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97790">
                        <a:lnSpc>
                          <a:spcPct val="100000"/>
                        </a:lnSpc>
                        <a:spcBef>
                          <a:spcPts val="650"/>
                        </a:spcBef>
                      </a:pPr>
                      <a:r>
                        <a:rPr sz="1100" b="1" spc="-85" dirty="0">
                          <a:solidFill>
                            <a:srgbClr val="231F20"/>
                          </a:solidFill>
                          <a:latin typeface="Book Antiqua"/>
                          <a:cs typeface="Book Antiqua"/>
                        </a:rPr>
                        <a:t>Due</a:t>
                      </a:r>
                      <a:r>
                        <a:rPr sz="1100" b="1" spc="-20" dirty="0">
                          <a:solidFill>
                            <a:srgbClr val="231F20"/>
                          </a:solidFill>
                          <a:latin typeface="Book Antiqua"/>
                          <a:cs typeface="Book Antiqua"/>
                        </a:rPr>
                        <a:t> </a:t>
                      </a:r>
                      <a:r>
                        <a:rPr sz="1100" b="1" spc="-7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12"/>
                  </a:ext>
                </a:extLst>
              </a:tr>
            </a:tbl>
          </a:graphicData>
        </a:graphic>
      </p:graphicFrame>
      <p:sp>
        <p:nvSpPr>
          <p:cNvPr id="4" name="object 4"/>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5" name="object 5"/>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graphicFrame>
        <p:nvGraphicFramePr>
          <p:cNvPr id="7" name="object 2"/>
          <p:cNvGraphicFramePr>
            <a:graphicFrameLocks noGrp="1"/>
          </p:cNvGraphicFramePr>
          <p:nvPr>
            <p:extLst>
              <p:ext uri="{D42A27DB-BD31-4B8C-83A1-F6EECF244321}">
                <p14:modId xmlns:p14="http://schemas.microsoft.com/office/powerpoint/2010/main" val="1171095829"/>
              </p:ext>
            </p:extLst>
          </p:nvPr>
        </p:nvGraphicFramePr>
        <p:xfrm>
          <a:off x="304800" y="2318304"/>
          <a:ext cx="3238500" cy="2356404"/>
        </p:xfrm>
        <a:graphic>
          <a:graphicData uri="http://schemas.openxmlformats.org/drawingml/2006/table">
            <a:tbl>
              <a:tblPr firstRow="1" bandRow="1">
                <a:tableStyleId>{2D5ABB26-0587-4C30-8999-92F81FD0307C}</a:tableStyleId>
              </a:tblPr>
              <a:tblGrid>
                <a:gridCol w="78105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tblGrid>
              <a:tr h="342900">
                <a:tc>
                  <a:txBody>
                    <a:bodyPr/>
                    <a:lstStyle/>
                    <a:p>
                      <a:pPr marL="233679">
                        <a:lnSpc>
                          <a:spcPct val="100000"/>
                        </a:lnSpc>
                        <a:spcBef>
                          <a:spcPts val="650"/>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ct val="100000"/>
                        </a:lnSpc>
                        <a:spcBef>
                          <a:spcPts val="650"/>
                        </a:spcBef>
                      </a:pPr>
                      <a:r>
                        <a:rPr lang="en-US" sz="1100" b="1" spc="-75" dirty="0" smtClean="0">
                          <a:solidFill>
                            <a:srgbClr val="231F20"/>
                          </a:solidFill>
                          <a:latin typeface="Book Antiqua"/>
                          <a:cs typeface="Book Antiqua"/>
                        </a:rPr>
                        <a:t>Tasks</a:t>
                      </a:r>
                      <a:r>
                        <a:rPr lang="en-US" sz="1100" b="1" spc="-75" baseline="0" dirty="0" smtClean="0">
                          <a:solidFill>
                            <a:srgbClr val="231F20"/>
                          </a:solidFill>
                          <a:latin typeface="Book Antiqua"/>
                          <a:cs typeface="Book Antiqua"/>
                        </a:rPr>
                        <a:t> and Activities</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97790">
                        <a:lnSpc>
                          <a:spcPct val="100000"/>
                        </a:lnSpc>
                        <a:spcBef>
                          <a:spcPts val="650"/>
                        </a:spcBef>
                      </a:pPr>
                      <a:r>
                        <a:rPr sz="1100" b="1" spc="-85" dirty="0">
                          <a:solidFill>
                            <a:srgbClr val="231F20"/>
                          </a:solidFill>
                          <a:latin typeface="Book Antiqua"/>
                          <a:cs typeface="Book Antiqua"/>
                        </a:rPr>
                        <a:t>Due</a:t>
                      </a:r>
                      <a:r>
                        <a:rPr sz="1100" b="1" spc="-20" dirty="0">
                          <a:solidFill>
                            <a:srgbClr val="231F20"/>
                          </a:solidFill>
                          <a:latin typeface="Book Antiqua"/>
                          <a:cs typeface="Book Antiqua"/>
                        </a:rPr>
                        <a:t> </a:t>
                      </a:r>
                      <a:r>
                        <a:rPr sz="1100" b="1" spc="-7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725512681"/>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488678703"/>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12"/>
                  </a:ext>
                </a:extLst>
              </a:tr>
            </a:tbl>
          </a:graphicData>
        </a:graphic>
      </p:graphicFrame>
      <p:graphicFrame>
        <p:nvGraphicFramePr>
          <p:cNvPr id="8" name="object 2"/>
          <p:cNvGraphicFramePr>
            <a:graphicFrameLocks noGrp="1"/>
          </p:cNvGraphicFramePr>
          <p:nvPr>
            <p:extLst>
              <p:ext uri="{D42A27DB-BD31-4B8C-83A1-F6EECF244321}">
                <p14:modId xmlns:p14="http://schemas.microsoft.com/office/powerpoint/2010/main" val="648629628"/>
              </p:ext>
            </p:extLst>
          </p:nvPr>
        </p:nvGraphicFramePr>
        <p:xfrm>
          <a:off x="4335294" y="304800"/>
          <a:ext cx="3238500" cy="4369908"/>
        </p:xfrm>
        <a:graphic>
          <a:graphicData uri="http://schemas.openxmlformats.org/drawingml/2006/table">
            <a:tbl>
              <a:tblPr firstRow="1" bandRow="1">
                <a:tableStyleId>{2D5ABB26-0587-4C30-8999-92F81FD0307C}</a:tableStyleId>
              </a:tblPr>
              <a:tblGrid>
                <a:gridCol w="78105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tblGrid>
              <a:tr h="342900">
                <a:tc>
                  <a:txBody>
                    <a:bodyPr/>
                    <a:lstStyle/>
                    <a:p>
                      <a:pPr marL="233679">
                        <a:lnSpc>
                          <a:spcPct val="100000"/>
                        </a:lnSpc>
                        <a:spcBef>
                          <a:spcPts val="650"/>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ct val="100000"/>
                        </a:lnSpc>
                        <a:spcBef>
                          <a:spcPts val="650"/>
                        </a:spcBef>
                      </a:pPr>
                      <a:r>
                        <a:rPr lang="en-US" sz="1100" b="1" spc="-75" dirty="0" smtClean="0">
                          <a:solidFill>
                            <a:srgbClr val="231F20"/>
                          </a:solidFill>
                          <a:latin typeface="Book Antiqua"/>
                          <a:cs typeface="Book Antiqua"/>
                        </a:rPr>
                        <a:t>Tasks and Activities</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97790">
                        <a:lnSpc>
                          <a:spcPct val="100000"/>
                        </a:lnSpc>
                        <a:spcBef>
                          <a:spcPts val="650"/>
                        </a:spcBef>
                      </a:pPr>
                      <a:r>
                        <a:rPr sz="1100" b="1" spc="-85" dirty="0">
                          <a:solidFill>
                            <a:srgbClr val="231F20"/>
                          </a:solidFill>
                          <a:latin typeface="Book Antiqua"/>
                          <a:cs typeface="Book Antiqua"/>
                        </a:rPr>
                        <a:t>Due</a:t>
                      </a:r>
                      <a:r>
                        <a:rPr sz="1100" b="1" spc="-20" dirty="0">
                          <a:solidFill>
                            <a:srgbClr val="231F20"/>
                          </a:solidFill>
                          <a:latin typeface="Book Antiqua"/>
                          <a:cs typeface="Book Antiqua"/>
                        </a:rPr>
                        <a:t> </a:t>
                      </a:r>
                      <a:r>
                        <a:rPr sz="1100" b="1" spc="-7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473310405"/>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953580978"/>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2277953605"/>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3106733516"/>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51978989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4185380470"/>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35011585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4016418696"/>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407559086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flipV="1">
            <a:off x="5033327" y="619009"/>
            <a:ext cx="1820545" cy="533400"/>
          </a:xfrm>
          <a:custGeom>
            <a:avLst/>
            <a:gdLst/>
            <a:ahLst/>
            <a:cxnLst/>
            <a:rect l="l" t="t" r="r" b="b"/>
            <a:pathLst>
              <a:path w="1820545">
                <a:moveTo>
                  <a:pt x="0" y="0"/>
                </a:moveTo>
                <a:lnTo>
                  <a:pt x="1820176" y="0"/>
                </a:lnTo>
              </a:path>
            </a:pathLst>
          </a:custGeom>
          <a:ln w="12700">
            <a:solidFill>
              <a:srgbClr val="231F20"/>
            </a:solidFill>
          </a:ln>
        </p:spPr>
        <p:txBody>
          <a:bodyPr wrap="square" lIns="0" tIns="0" rIns="0" bIns="0" rtlCol="0"/>
          <a:lstStyle/>
          <a:p>
            <a:endParaRPr dirty="0"/>
          </a:p>
        </p:txBody>
      </p:sp>
      <p:sp>
        <p:nvSpPr>
          <p:cNvPr id="5" name="object 5"/>
          <p:cNvSpPr/>
          <p:nvPr/>
        </p:nvSpPr>
        <p:spPr>
          <a:xfrm>
            <a:off x="-114300" y="-76200"/>
            <a:ext cx="3886200" cy="5029200"/>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chemeClr val="bg2">
              <a:alpha val="0"/>
            </a:schemeClr>
          </a:solidFill>
        </p:spPr>
        <p:txBody>
          <a:bodyPr wrap="square" lIns="0" tIns="0" rIns="0" bIns="0" rtlCol="0"/>
          <a:lstStyle/>
          <a:p>
            <a:endParaRPr dirty="0"/>
          </a:p>
        </p:txBody>
      </p:sp>
      <p:sp>
        <p:nvSpPr>
          <p:cNvPr id="6" name="object 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998"/>
            </a:srgbClr>
          </a:solidFill>
        </p:spPr>
        <p:txBody>
          <a:bodyPr wrap="square" lIns="0" tIns="0" rIns="0" bIns="0" rtlCol="0"/>
          <a:lstStyle/>
          <a:p>
            <a:endParaRPr dirty="0"/>
          </a:p>
        </p:txBody>
      </p:sp>
      <p:sp>
        <p:nvSpPr>
          <p:cNvPr id="7" name="object 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43998"/>
            </a:srgbClr>
          </a:solidFill>
        </p:spPr>
        <p:txBody>
          <a:bodyPr wrap="square" lIns="0" tIns="0" rIns="0" bIns="0" rtlCol="0"/>
          <a:lstStyle/>
          <a:p>
            <a:endParaRPr dirty="0"/>
          </a:p>
        </p:txBody>
      </p:sp>
      <p:sp>
        <p:nvSpPr>
          <p:cNvPr id="10" name="TextBox 9"/>
          <p:cNvSpPr txBox="1"/>
          <p:nvPr/>
        </p:nvSpPr>
        <p:spPr>
          <a:xfrm>
            <a:off x="4343400" y="2099100"/>
            <a:ext cx="3043395" cy="830997"/>
          </a:xfrm>
          <a:prstGeom prst="rect">
            <a:avLst/>
          </a:prstGeom>
          <a:noFill/>
        </p:spPr>
        <p:txBody>
          <a:bodyPr wrap="square" rtlCol="0">
            <a:spAutoFit/>
          </a:bodyPr>
          <a:lstStyle/>
          <a:p>
            <a:pPr algn="ctr"/>
            <a:r>
              <a:rPr lang="en-US" sz="2400" dirty="0" smtClean="0">
                <a:latin typeface="Garamond" panose="02020404030301010803" pitchFamily="18" charset="0"/>
              </a:rPr>
              <a:t>Appointment </a:t>
            </a:r>
          </a:p>
          <a:p>
            <a:pPr algn="ctr"/>
            <a:r>
              <a:rPr lang="en-US" sz="2400" dirty="0" smtClean="0">
                <a:latin typeface="Garamond" panose="02020404030301010803" pitchFamily="18" charset="0"/>
              </a:rPr>
              <a:t>Reminders</a:t>
            </a:r>
            <a:endParaRPr lang="en-US" sz="2400" dirty="0">
              <a:latin typeface="Garamond" panose="02020404030301010803" pitchFamily="18" charset="0"/>
            </a:endParaRPr>
          </a:p>
        </p:txBody>
      </p:sp>
      <p:sp>
        <p:nvSpPr>
          <p:cNvPr id="11" name="TextBox 10"/>
          <p:cNvSpPr txBox="1"/>
          <p:nvPr/>
        </p:nvSpPr>
        <p:spPr>
          <a:xfrm>
            <a:off x="4607797" y="690744"/>
            <a:ext cx="2514600" cy="461665"/>
          </a:xfrm>
          <a:prstGeom prst="rect">
            <a:avLst/>
          </a:prstGeom>
          <a:noFill/>
        </p:spPr>
        <p:txBody>
          <a:bodyPr wrap="square" rtlCol="0">
            <a:spAutoFit/>
          </a:bodyPr>
          <a:lstStyle/>
          <a:p>
            <a:r>
              <a:rPr lang="en-US" sz="2400" dirty="0" smtClean="0">
                <a:latin typeface="Garamond" panose="02020404030301010803" pitchFamily="18" charset="0"/>
              </a:rPr>
              <a:t>   Phase </a:t>
            </a:r>
            <a:r>
              <a:rPr lang="en-US" sz="2400" dirty="0">
                <a:latin typeface="Garamond" panose="02020404030301010803" pitchFamily="18" charset="0"/>
              </a:rPr>
              <a:t>5</a:t>
            </a:r>
            <a:r>
              <a:rPr lang="en-US" sz="2400" dirty="0" smtClean="0">
                <a:latin typeface="Garamond" panose="02020404030301010803" pitchFamily="18" charset="0"/>
              </a:rPr>
              <a:t>: Choice</a:t>
            </a:r>
            <a:endParaRPr lang="en-US" sz="2400" dirty="0">
              <a:latin typeface="Garamond" panose="02020404030301010803" pitchFamily="18" charset="0"/>
            </a:endParaRPr>
          </a:p>
        </p:txBody>
      </p:sp>
      <p:sp>
        <p:nvSpPr>
          <p:cNvPr id="3" name="TextBox 2"/>
          <p:cNvSpPr txBox="1"/>
          <p:nvPr/>
        </p:nvSpPr>
        <p:spPr>
          <a:xfrm>
            <a:off x="705763" y="841514"/>
            <a:ext cx="2362200" cy="3600986"/>
          </a:xfrm>
          <a:prstGeom prst="rect">
            <a:avLst/>
          </a:prstGeom>
          <a:noFill/>
        </p:spPr>
        <p:txBody>
          <a:bodyPr wrap="square" rtlCol="0">
            <a:spAutoFit/>
          </a:bodyPr>
          <a:lstStyle/>
          <a:p>
            <a:r>
              <a:rPr lang="en-US" dirty="0" smtClean="0"/>
              <a:t>“Choice, Change and Chance are the basic reminders of life!  We need to make a choice, to take a chance! Otherwise, our life will never change. Now I am ready to accept the change.”</a:t>
            </a:r>
          </a:p>
          <a:p>
            <a:endParaRPr lang="en-US" dirty="0"/>
          </a:p>
          <a:p>
            <a:r>
              <a:rPr lang="en-US" sz="1200" dirty="0" smtClean="0"/>
              <a:t>- Mr. Sketch</a:t>
            </a:r>
            <a:endParaRPr lang="en-US" sz="1200" dirty="0"/>
          </a:p>
        </p:txBody>
      </p:sp>
    </p:spTree>
    <p:extLst>
      <p:ext uri="{BB962C8B-B14F-4D97-AF65-F5344CB8AC3E}">
        <p14:creationId xmlns:p14="http://schemas.microsoft.com/office/powerpoint/2010/main" val="354476460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65040912"/>
              </p:ext>
            </p:extLst>
          </p:nvPr>
        </p:nvGraphicFramePr>
        <p:xfrm>
          <a:off x="228600" y="342900"/>
          <a:ext cx="3314700" cy="4370428"/>
        </p:xfrm>
        <a:graphic>
          <a:graphicData uri="http://schemas.openxmlformats.org/drawingml/2006/table">
            <a:tbl>
              <a:tblPr firstRow="1" bandRow="1">
                <a:tableStyleId>{2D5ABB26-0587-4C30-8999-92F81FD0307C}</a:tableStyleId>
              </a:tblPr>
              <a:tblGrid>
                <a:gridCol w="591911">
                  <a:extLst>
                    <a:ext uri="{9D8B030D-6E8A-4147-A177-3AD203B41FA5}">
                      <a16:colId xmlns:a16="http://schemas.microsoft.com/office/drawing/2014/main" val="20000"/>
                    </a:ext>
                  </a:extLst>
                </a:gridCol>
                <a:gridCol w="1538968">
                  <a:extLst>
                    <a:ext uri="{9D8B030D-6E8A-4147-A177-3AD203B41FA5}">
                      <a16:colId xmlns:a16="http://schemas.microsoft.com/office/drawing/2014/main" val="20001"/>
                    </a:ext>
                  </a:extLst>
                </a:gridCol>
                <a:gridCol w="1183821">
                  <a:extLst>
                    <a:ext uri="{9D8B030D-6E8A-4147-A177-3AD203B41FA5}">
                      <a16:colId xmlns:a16="http://schemas.microsoft.com/office/drawing/2014/main" val="20002"/>
                    </a:ext>
                  </a:extLst>
                </a:gridCol>
              </a:tblGrid>
              <a:tr h="343420">
                <a:tc>
                  <a:txBody>
                    <a:bodyPr/>
                    <a:lstStyle/>
                    <a:p>
                      <a:pPr marL="147955">
                        <a:lnSpc>
                          <a:spcPct val="100000"/>
                        </a:lnSpc>
                        <a:spcBef>
                          <a:spcPts val="655"/>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318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ts val="1310"/>
                        </a:lnSpc>
                        <a:spcBef>
                          <a:spcPts val="105"/>
                        </a:spcBef>
                      </a:pPr>
                      <a:r>
                        <a:rPr sz="1100" b="1" spc="-5" dirty="0">
                          <a:solidFill>
                            <a:srgbClr val="231F20"/>
                          </a:solidFill>
                          <a:latin typeface="Times New Roman"/>
                          <a:cs typeface="Times New Roman"/>
                        </a:rPr>
                        <a:t>Meeting</a:t>
                      </a:r>
                      <a:endParaRPr sz="1100" dirty="0">
                        <a:latin typeface="Times New Roman"/>
                        <a:cs typeface="Times New Roman"/>
                      </a:endParaRPr>
                    </a:p>
                    <a:p>
                      <a:pPr algn="ctr">
                        <a:lnSpc>
                          <a:spcPts val="1070"/>
                        </a:lnSpc>
                      </a:pPr>
                      <a:r>
                        <a:rPr sz="900" b="1" i="1" spc="-15" dirty="0">
                          <a:solidFill>
                            <a:srgbClr val="231F20"/>
                          </a:solidFill>
                          <a:latin typeface="Times New Roman"/>
                          <a:cs typeface="Times New Roman"/>
                        </a:rPr>
                        <a:t>Name </a:t>
                      </a:r>
                      <a:r>
                        <a:rPr sz="900" b="1" i="1" spc="-5" dirty="0">
                          <a:solidFill>
                            <a:srgbClr val="231F20"/>
                          </a:solidFill>
                          <a:latin typeface="Times New Roman"/>
                          <a:cs typeface="Times New Roman"/>
                        </a:rPr>
                        <a:t>and</a:t>
                      </a:r>
                      <a:r>
                        <a:rPr sz="900" b="1" i="1" spc="40" dirty="0">
                          <a:solidFill>
                            <a:srgbClr val="231F20"/>
                          </a:solidFill>
                          <a:latin typeface="Times New Roman"/>
                          <a:cs typeface="Times New Roman"/>
                        </a:rPr>
                        <a:t> </a:t>
                      </a:r>
                      <a:r>
                        <a:rPr sz="900" b="1" i="1" spc="-20" dirty="0">
                          <a:solidFill>
                            <a:srgbClr val="231F20"/>
                          </a:solidFill>
                          <a:latin typeface="Times New Roman"/>
                          <a:cs typeface="Times New Roman"/>
                        </a:rPr>
                        <a:t>Location</a:t>
                      </a:r>
                      <a:endParaRPr sz="900" dirty="0">
                        <a:latin typeface="Times New Roman"/>
                        <a:cs typeface="Times New Roman"/>
                      </a:endParaRPr>
                    </a:p>
                  </a:txBody>
                  <a:tcPr marL="0" marR="0" marT="1333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320040" marR="291465" indent="-27940">
                        <a:lnSpc>
                          <a:spcPts val="1100"/>
                        </a:lnSpc>
                        <a:spcBef>
                          <a:spcPts val="285"/>
                        </a:spcBef>
                      </a:pPr>
                      <a:r>
                        <a:rPr lang="en-US" sz="900" b="1" spc="20" dirty="0" smtClean="0">
                          <a:solidFill>
                            <a:srgbClr val="231F20"/>
                          </a:solidFill>
                          <a:latin typeface="Book Antiqua"/>
                          <a:cs typeface="Book Antiqua"/>
                        </a:rPr>
                        <a:t>Approved</a:t>
                      </a:r>
                      <a:r>
                        <a:rPr lang="en-US" sz="900" b="1" spc="20" baseline="0" dirty="0" smtClean="0">
                          <a:solidFill>
                            <a:srgbClr val="231F20"/>
                          </a:solidFill>
                          <a:latin typeface="Book Antiqua"/>
                          <a:cs typeface="Book Antiqua"/>
                        </a:rPr>
                        <a:t> </a:t>
                      </a:r>
                      <a:r>
                        <a:rPr sz="900" b="1" spc="-60" dirty="0" smtClean="0">
                          <a:solidFill>
                            <a:srgbClr val="231F20"/>
                          </a:solidFill>
                          <a:latin typeface="Book Antiqua"/>
                          <a:cs typeface="Book Antiqua"/>
                        </a:rPr>
                        <a:t>Signature</a:t>
                      </a:r>
                      <a:endParaRPr sz="9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3"/>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5"/>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6"/>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7"/>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8"/>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9"/>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0"/>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1"/>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2"/>
                  </a:ext>
                </a:extLst>
              </a:tr>
            </a:tbl>
          </a:graphicData>
        </a:graphic>
      </p:graphicFrame>
      <p:graphicFrame>
        <p:nvGraphicFramePr>
          <p:cNvPr id="3" name="object 3"/>
          <p:cNvGraphicFramePr>
            <a:graphicFrameLocks noGrp="1"/>
          </p:cNvGraphicFramePr>
          <p:nvPr>
            <p:extLst>
              <p:ext uri="{D42A27DB-BD31-4B8C-83A1-F6EECF244321}">
                <p14:modId xmlns:p14="http://schemas.microsoft.com/office/powerpoint/2010/main" val="2922667284"/>
              </p:ext>
            </p:extLst>
          </p:nvPr>
        </p:nvGraphicFramePr>
        <p:xfrm>
          <a:off x="4229100" y="342900"/>
          <a:ext cx="3314700" cy="4370428"/>
        </p:xfrm>
        <a:graphic>
          <a:graphicData uri="http://schemas.openxmlformats.org/drawingml/2006/table">
            <a:tbl>
              <a:tblPr firstRow="1" bandRow="1">
                <a:tableStyleId>{2D5ABB26-0587-4C30-8999-92F81FD0307C}</a:tableStyleId>
              </a:tblPr>
              <a:tblGrid>
                <a:gridCol w="571500">
                  <a:extLst>
                    <a:ext uri="{9D8B030D-6E8A-4147-A177-3AD203B41FA5}">
                      <a16:colId xmlns:a16="http://schemas.microsoft.com/office/drawing/2014/main" val="20000"/>
                    </a:ext>
                  </a:extLst>
                </a:gridCol>
                <a:gridCol w="1485900">
                  <a:extLst>
                    <a:ext uri="{9D8B030D-6E8A-4147-A177-3AD203B41FA5}">
                      <a16:colId xmlns:a16="http://schemas.microsoft.com/office/drawing/2014/main" val="20001"/>
                    </a:ext>
                  </a:extLst>
                </a:gridCol>
                <a:gridCol w="1257300">
                  <a:extLst>
                    <a:ext uri="{9D8B030D-6E8A-4147-A177-3AD203B41FA5}">
                      <a16:colId xmlns:a16="http://schemas.microsoft.com/office/drawing/2014/main" val="20002"/>
                    </a:ext>
                  </a:extLst>
                </a:gridCol>
              </a:tblGrid>
              <a:tr h="343420">
                <a:tc>
                  <a:txBody>
                    <a:bodyPr/>
                    <a:lstStyle/>
                    <a:p>
                      <a:pPr marL="147955">
                        <a:lnSpc>
                          <a:spcPct val="100000"/>
                        </a:lnSpc>
                        <a:spcBef>
                          <a:spcPts val="655"/>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318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ts val="1310"/>
                        </a:lnSpc>
                        <a:spcBef>
                          <a:spcPts val="105"/>
                        </a:spcBef>
                      </a:pPr>
                      <a:r>
                        <a:rPr sz="1100" b="1" spc="-5" dirty="0">
                          <a:solidFill>
                            <a:srgbClr val="231F20"/>
                          </a:solidFill>
                          <a:latin typeface="Times New Roman"/>
                          <a:cs typeface="Times New Roman"/>
                        </a:rPr>
                        <a:t>Meeting</a:t>
                      </a:r>
                      <a:endParaRPr sz="1100" dirty="0">
                        <a:latin typeface="Times New Roman"/>
                        <a:cs typeface="Times New Roman"/>
                      </a:endParaRPr>
                    </a:p>
                    <a:p>
                      <a:pPr algn="ctr">
                        <a:lnSpc>
                          <a:spcPts val="1070"/>
                        </a:lnSpc>
                      </a:pPr>
                      <a:r>
                        <a:rPr sz="900" b="1" i="1" spc="-15" dirty="0">
                          <a:solidFill>
                            <a:srgbClr val="231F20"/>
                          </a:solidFill>
                          <a:latin typeface="Times New Roman"/>
                          <a:cs typeface="Times New Roman"/>
                        </a:rPr>
                        <a:t>Name </a:t>
                      </a:r>
                      <a:r>
                        <a:rPr sz="900" b="1" i="1" spc="-5" dirty="0">
                          <a:solidFill>
                            <a:srgbClr val="231F20"/>
                          </a:solidFill>
                          <a:latin typeface="Times New Roman"/>
                          <a:cs typeface="Times New Roman"/>
                        </a:rPr>
                        <a:t>and</a:t>
                      </a:r>
                      <a:r>
                        <a:rPr sz="900" b="1" i="1" spc="40" dirty="0">
                          <a:solidFill>
                            <a:srgbClr val="231F20"/>
                          </a:solidFill>
                          <a:latin typeface="Times New Roman"/>
                          <a:cs typeface="Times New Roman"/>
                        </a:rPr>
                        <a:t> </a:t>
                      </a:r>
                      <a:r>
                        <a:rPr sz="900" b="1" i="1" spc="-20" dirty="0">
                          <a:solidFill>
                            <a:srgbClr val="231F20"/>
                          </a:solidFill>
                          <a:latin typeface="Times New Roman"/>
                          <a:cs typeface="Times New Roman"/>
                        </a:rPr>
                        <a:t>Location</a:t>
                      </a:r>
                      <a:endParaRPr sz="900" dirty="0">
                        <a:latin typeface="Times New Roman"/>
                        <a:cs typeface="Times New Roman"/>
                      </a:endParaRPr>
                    </a:p>
                  </a:txBody>
                  <a:tcPr marL="0" marR="0" marT="1333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320040" marR="291465" indent="-27940">
                        <a:lnSpc>
                          <a:spcPts val="1100"/>
                        </a:lnSpc>
                        <a:spcBef>
                          <a:spcPts val="285"/>
                        </a:spcBef>
                      </a:pPr>
                      <a:r>
                        <a:rPr lang="en-US" sz="900" b="1" spc="20" dirty="0" smtClean="0">
                          <a:solidFill>
                            <a:srgbClr val="231F20"/>
                          </a:solidFill>
                          <a:latin typeface="Book Antiqua"/>
                          <a:cs typeface="Book Antiqua"/>
                        </a:rPr>
                        <a:t>Approved </a:t>
                      </a:r>
                      <a:r>
                        <a:rPr sz="900" b="1" spc="-60" dirty="0" smtClean="0">
                          <a:solidFill>
                            <a:srgbClr val="231F20"/>
                          </a:solidFill>
                          <a:latin typeface="Book Antiqua"/>
                          <a:cs typeface="Book Antiqua"/>
                        </a:rPr>
                        <a:t>Signature</a:t>
                      </a:r>
                      <a:endParaRPr sz="9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3"/>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5"/>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6"/>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7"/>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8"/>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9"/>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0"/>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1"/>
                  </a:ext>
                </a:extLst>
              </a:tr>
              <a:tr h="335584">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9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2"/>
                  </a:ext>
                </a:extLst>
              </a:tr>
            </a:tbl>
          </a:graphicData>
        </a:graphic>
      </p:graphicFrame>
      <p:sp>
        <p:nvSpPr>
          <p:cNvPr id="4" name="object 4"/>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5" name="object 5"/>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Tree>
    <p:extLst>
      <p:ext uri="{BB962C8B-B14F-4D97-AF65-F5344CB8AC3E}">
        <p14:creationId xmlns:p14="http://schemas.microsoft.com/office/powerpoint/2010/main" val="19364238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752118" y="4505326"/>
            <a:ext cx="624068" cy="1180956"/>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chemeClr val="bg2">
              <a:alpha val="0"/>
            </a:schemeClr>
          </a:solidFill>
        </p:spPr>
        <p:txBody>
          <a:bodyPr wrap="square" lIns="0" tIns="0" rIns="0" bIns="0" rtlCol="0"/>
          <a:lstStyle/>
          <a:p>
            <a:endParaRPr dirty="0"/>
          </a:p>
        </p:txBody>
      </p:sp>
      <p:sp>
        <p:nvSpPr>
          <p:cNvPr id="5" name="object 5"/>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6" name="object 6"/>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
        <p:nvSpPr>
          <p:cNvPr id="8" name="TextBox 7"/>
          <p:cNvSpPr txBox="1"/>
          <p:nvPr/>
        </p:nvSpPr>
        <p:spPr>
          <a:xfrm>
            <a:off x="4953000" y="762000"/>
            <a:ext cx="2133600" cy="381000"/>
          </a:xfrm>
          <a:prstGeom prst="rect">
            <a:avLst/>
          </a:prstGeom>
          <a:noFill/>
        </p:spPr>
        <p:txBody>
          <a:bodyPr wrap="square" rtlCol="0">
            <a:spAutoFit/>
          </a:bodyPr>
          <a:lstStyle/>
          <a:p>
            <a:r>
              <a:rPr lang="en-US" u="sng" dirty="0" smtClean="0"/>
              <a:t>Phase </a:t>
            </a:r>
            <a:r>
              <a:rPr lang="en-US" u="sng" dirty="0"/>
              <a:t>5</a:t>
            </a:r>
            <a:r>
              <a:rPr lang="en-US" u="sng" dirty="0" smtClean="0"/>
              <a:t>: Choice</a:t>
            </a:r>
            <a:endParaRPr lang="en-US" u="sng" dirty="0"/>
          </a:p>
        </p:txBody>
      </p:sp>
      <p:sp>
        <p:nvSpPr>
          <p:cNvPr id="9" name="TextBox 8"/>
          <p:cNvSpPr txBox="1"/>
          <p:nvPr/>
        </p:nvSpPr>
        <p:spPr>
          <a:xfrm>
            <a:off x="4953000" y="2110177"/>
            <a:ext cx="1905000" cy="369332"/>
          </a:xfrm>
          <a:prstGeom prst="rect">
            <a:avLst/>
          </a:prstGeom>
          <a:noFill/>
        </p:spPr>
        <p:txBody>
          <a:bodyPr wrap="square" rtlCol="0">
            <a:spAutoFit/>
          </a:bodyPr>
          <a:lstStyle/>
          <a:p>
            <a:pPr algn="ctr"/>
            <a:r>
              <a:rPr lang="en-US" dirty="0" smtClean="0"/>
              <a:t>Program Rules</a:t>
            </a:r>
            <a:endParaRPr lang="en-US" dirty="0"/>
          </a:p>
        </p:txBody>
      </p:sp>
      <p:pic>
        <p:nvPicPr>
          <p:cNvPr id="2" name="Picture 2" descr="Sacrifices vs. Choices. Knowing the Difference, and Choosing Choice. -  Vegas Real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475" y="1524000"/>
            <a:ext cx="2740025" cy="1541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66434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86200" y="0"/>
            <a:ext cx="0" cy="5029200"/>
          </a:xfrm>
          <a:custGeom>
            <a:avLst/>
            <a:gdLst/>
            <a:ahLst/>
            <a:cxnLst/>
            <a:rect l="l" t="t" r="r" b="b"/>
            <a:pathLst>
              <a:path h="5029200">
                <a:moveTo>
                  <a:pt x="0" y="0"/>
                </a:moveTo>
                <a:lnTo>
                  <a:pt x="0" y="5029200"/>
                </a:lnTo>
              </a:path>
            </a:pathLst>
          </a:custGeom>
          <a:ln w="5080">
            <a:solidFill>
              <a:srgbClr val="CDCFD0"/>
            </a:solidFill>
          </a:ln>
        </p:spPr>
        <p:txBody>
          <a:bodyPr wrap="square" lIns="0" tIns="0" rIns="0" bIns="0" rtlCol="0"/>
          <a:lstStyle/>
          <a:p>
            <a:endParaRPr dirty="0"/>
          </a:p>
        </p:txBody>
      </p:sp>
      <p:sp>
        <p:nvSpPr>
          <p:cNvPr id="4" name="object 4"/>
          <p:cNvSpPr txBox="1"/>
          <p:nvPr/>
        </p:nvSpPr>
        <p:spPr>
          <a:xfrm>
            <a:off x="294532" y="533400"/>
            <a:ext cx="3060700" cy="4718599"/>
          </a:xfrm>
          <a:prstGeom prst="rect">
            <a:avLst/>
          </a:prstGeom>
        </p:spPr>
        <p:txBody>
          <a:bodyPr vert="horz" wrap="square" lIns="0" tIns="100965" rIns="0" bIns="0" rtlCol="0">
            <a:spAutoFit/>
          </a:bodyPr>
          <a:lstStyle/>
          <a:p>
            <a:pPr marL="12700">
              <a:lnSpc>
                <a:spcPct val="100000"/>
              </a:lnSpc>
              <a:spcBef>
                <a:spcPts val="795"/>
              </a:spcBef>
            </a:pPr>
            <a:r>
              <a:rPr sz="1200" b="1" u="sng" spc="-45" dirty="0">
                <a:solidFill>
                  <a:srgbClr val="231F20"/>
                </a:solidFill>
                <a:latin typeface="Times New Roman"/>
                <a:cs typeface="Times New Roman"/>
              </a:rPr>
              <a:t>Program</a:t>
            </a:r>
            <a:r>
              <a:rPr sz="1200" b="1" u="sng" spc="5" dirty="0">
                <a:solidFill>
                  <a:srgbClr val="231F20"/>
                </a:solidFill>
                <a:latin typeface="Times New Roman"/>
                <a:cs typeface="Times New Roman"/>
              </a:rPr>
              <a:t> </a:t>
            </a:r>
            <a:r>
              <a:rPr sz="1200" b="1" u="sng" spc="-30" dirty="0">
                <a:solidFill>
                  <a:srgbClr val="231F20"/>
                </a:solidFill>
                <a:latin typeface="Times New Roman"/>
                <a:cs typeface="Times New Roman"/>
              </a:rPr>
              <a:t>Rules</a:t>
            </a:r>
            <a:endParaRPr sz="1200" u="sng" dirty="0">
              <a:latin typeface="Times New Roman"/>
              <a:cs typeface="Times New Roman"/>
            </a:endParaRPr>
          </a:p>
          <a:p>
            <a:pPr marL="144145" marR="5080" indent="-132080">
              <a:buFont typeface="Times New Roman"/>
              <a:buAutoNum type="arabicPeriod"/>
              <a:tabLst>
                <a:tab pos="144780" algn="l"/>
              </a:tabLst>
            </a:pPr>
            <a:endParaRPr lang="en-US" sz="1000" dirty="0">
              <a:solidFill>
                <a:srgbClr val="231F20"/>
              </a:solidFill>
              <a:latin typeface="Garamond" panose="02020404030301010803" pitchFamily="18" charset="0"/>
              <a:cs typeface="Garamond"/>
            </a:endParaRPr>
          </a:p>
          <a:p>
            <a:r>
              <a:rPr lang="en-US" sz="900" dirty="0" smtClean="0">
                <a:latin typeface="Garamond" panose="02020404030301010803" pitchFamily="18" charset="0"/>
              </a:rPr>
              <a:t>1. I </a:t>
            </a:r>
            <a:r>
              <a:rPr lang="en-US" sz="900" dirty="0">
                <a:latin typeface="Garamond" panose="02020404030301010803" pitchFamily="18" charset="0"/>
              </a:rPr>
              <a:t>understand honesty and truthfulness are essential to my  </a:t>
            </a:r>
            <a:r>
              <a:rPr lang="en-US" sz="900" dirty="0" smtClean="0">
                <a:latin typeface="Garamond" panose="02020404030301010803" pitchFamily="18" charset="0"/>
              </a:rPr>
              <a:t>   recovery </a:t>
            </a:r>
            <a:r>
              <a:rPr lang="en-US" sz="900" dirty="0">
                <a:latin typeface="Garamond" panose="02020404030301010803" pitchFamily="18" charset="0"/>
              </a:rPr>
              <a:t>and success.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2. I will keep my probation agent and case coordinator aware of any change of address or phone number within 24 hours.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3. I knowingly acknowledge I am responsible for any substance I place in my body.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4. I will not purchase, possess or consume alcohol, including non-alcoholic imitations, or any controlled substance, including prescription medication not prescribed for me.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5. I will not use legal imitations, stimulants, herbal treatments, supplements, over the counter medications or mood altering chemicals without approval</a:t>
            </a:r>
            <a:r>
              <a:rPr lang="en-US" sz="900" dirty="0" smtClean="0">
                <a:latin typeface="Garamond" panose="02020404030301010803" pitchFamily="18" charset="0"/>
              </a:rPr>
              <a:t>.</a:t>
            </a:r>
          </a:p>
          <a:p>
            <a:endParaRPr lang="en-US" sz="900" dirty="0">
              <a:latin typeface="Garamond" panose="02020404030301010803" pitchFamily="18" charset="0"/>
            </a:endParaRPr>
          </a:p>
          <a:p>
            <a:r>
              <a:rPr lang="en-US" sz="900" dirty="0">
                <a:latin typeface="Garamond" panose="02020404030301010803" pitchFamily="18" charset="0"/>
              </a:rPr>
              <a:t>6. I will only take prescribed medications that are prescribed to me. I will tell my provider that I have a history of addiction and/or mental illness. </a:t>
            </a:r>
            <a:endParaRPr lang="en-US" sz="900" dirty="0" smtClean="0">
              <a:latin typeface="Garamond" panose="02020404030301010803" pitchFamily="18" charset="0"/>
            </a:endParaRPr>
          </a:p>
          <a:p>
            <a:endParaRPr lang="en-US" sz="900" dirty="0">
              <a:latin typeface="Garamond" panose="02020404030301010803" pitchFamily="18" charset="0"/>
            </a:endParaRPr>
          </a:p>
          <a:p>
            <a:r>
              <a:rPr lang="en-US" sz="900" dirty="0">
                <a:latin typeface="Garamond" panose="02020404030301010803" pitchFamily="18" charset="0"/>
              </a:rPr>
              <a:t>7. I will bring all prescribed medications to </a:t>
            </a:r>
            <a:r>
              <a:rPr lang="en-US" sz="900" dirty="0" smtClean="0">
                <a:latin typeface="Garamond" panose="02020404030301010803" pitchFamily="18" charset="0"/>
              </a:rPr>
              <a:t>case management.</a:t>
            </a:r>
          </a:p>
          <a:p>
            <a:endParaRPr lang="en-US" sz="900" dirty="0">
              <a:latin typeface="Garamond" panose="02020404030301010803" pitchFamily="18" charset="0"/>
            </a:endParaRPr>
          </a:p>
          <a:p>
            <a:r>
              <a:rPr lang="en-US" sz="900" dirty="0">
                <a:solidFill>
                  <a:srgbClr val="000000"/>
                </a:solidFill>
                <a:latin typeface="Garamond" panose="02020404030301010803" pitchFamily="18" charset="0"/>
                <a:ea typeface="Calibri" panose="020F0502020204030204" pitchFamily="34" charset="0"/>
              </a:rPr>
              <a:t>8. I will notify my Case Coordinator of any medication changes or new medications prescribed to me. </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9. I will have no more than </a:t>
            </a:r>
            <a:r>
              <a:rPr lang="en-US" sz="900" b="1" dirty="0">
                <a:solidFill>
                  <a:srgbClr val="000000"/>
                </a:solidFill>
                <a:latin typeface="Garamond" panose="02020404030301010803" pitchFamily="18" charset="0"/>
                <a:ea typeface="Calibri" panose="020F0502020204030204" pitchFamily="34" charset="0"/>
              </a:rPr>
              <a:t>ONE</a:t>
            </a:r>
            <a:r>
              <a:rPr lang="en-US" sz="900" dirty="0">
                <a:solidFill>
                  <a:srgbClr val="000000"/>
                </a:solidFill>
                <a:latin typeface="Garamond" panose="02020404030301010803" pitchFamily="18" charset="0"/>
                <a:ea typeface="Calibri" panose="020F0502020204030204" pitchFamily="34" charset="0"/>
              </a:rPr>
              <a:t> primary medical provider, except in the case of a medical emergency.</a:t>
            </a:r>
          </a:p>
          <a:p>
            <a:endParaRPr lang="en-US" sz="1000" dirty="0">
              <a:latin typeface="Garamond" panose="02020404030301010803" pitchFamily="18" charset="0"/>
            </a:endParaRPr>
          </a:p>
          <a:p>
            <a:pPr marL="12065" marR="5080">
              <a:lnSpc>
                <a:spcPct val="100000"/>
              </a:lnSpc>
              <a:spcBef>
                <a:spcPts val="575"/>
              </a:spcBef>
              <a:tabLst>
                <a:tab pos="144780" algn="l"/>
              </a:tabLst>
            </a:pPr>
            <a:endParaRPr sz="1100" dirty="0">
              <a:latin typeface="Garamond"/>
              <a:cs typeface="Garamond"/>
            </a:endParaRPr>
          </a:p>
        </p:txBody>
      </p:sp>
      <p:sp>
        <p:nvSpPr>
          <p:cNvPr id="5" name="object 5"/>
          <p:cNvSpPr/>
          <p:nvPr/>
        </p:nvSpPr>
        <p:spPr>
          <a:xfrm>
            <a:off x="330200" y="457200"/>
            <a:ext cx="7086600" cy="0"/>
          </a:xfrm>
          <a:custGeom>
            <a:avLst/>
            <a:gdLst/>
            <a:ahLst/>
            <a:cxnLst/>
            <a:rect l="l" t="t" r="r" b="b"/>
            <a:pathLst>
              <a:path w="7086600">
                <a:moveTo>
                  <a:pt x="0" y="0"/>
                </a:moveTo>
                <a:lnTo>
                  <a:pt x="7086600" y="0"/>
                </a:lnTo>
              </a:path>
            </a:pathLst>
          </a:custGeom>
          <a:ln w="12700">
            <a:solidFill>
              <a:srgbClr val="231F20"/>
            </a:solidFill>
          </a:ln>
        </p:spPr>
        <p:txBody>
          <a:bodyPr wrap="square" lIns="0" tIns="0" rIns="0" bIns="0" rtlCol="0"/>
          <a:lstStyle/>
          <a:p>
            <a:endParaRPr dirty="0"/>
          </a:p>
        </p:txBody>
      </p:sp>
      <p:sp>
        <p:nvSpPr>
          <p:cNvPr id="7" name="object 7"/>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8" name="object 8"/>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
        <p:nvSpPr>
          <p:cNvPr id="6" name="Rectangle 5"/>
          <p:cNvSpPr/>
          <p:nvPr/>
        </p:nvSpPr>
        <p:spPr>
          <a:xfrm>
            <a:off x="4267201" y="640404"/>
            <a:ext cx="3276600" cy="4416594"/>
          </a:xfrm>
          <a:prstGeom prst="rect">
            <a:avLst/>
          </a:prstGeom>
        </p:spPr>
        <p:txBody>
          <a:bodyPr wrap="square">
            <a:spAutoFit/>
          </a:bodyPr>
          <a:lstStyle/>
          <a:p>
            <a:endParaRPr lang="en-US" sz="900" dirty="0">
              <a:solidFill>
                <a:srgbClr val="000000"/>
              </a:solidFill>
              <a:latin typeface="Garamond" panose="02020404030301010803" pitchFamily="18" charset="0"/>
              <a:ea typeface="Calibri" panose="020F0502020204030204" pitchFamily="34" charset="0"/>
            </a:endParaRPr>
          </a:p>
          <a:p>
            <a:pPr marL="228600" indent="-228600">
              <a:buAutoNum type="arabicPeriod" startAt="10"/>
            </a:pPr>
            <a:r>
              <a:rPr lang="en-US" sz="900" dirty="0" smtClean="0">
                <a:solidFill>
                  <a:srgbClr val="000000"/>
                </a:solidFill>
                <a:latin typeface="Garamond" panose="02020404030301010803" pitchFamily="18" charset="0"/>
                <a:ea typeface="Calibri" panose="020F0502020204030204" pitchFamily="34" charset="0"/>
              </a:rPr>
              <a:t>I </a:t>
            </a:r>
            <a:r>
              <a:rPr lang="en-US" sz="900" dirty="0">
                <a:solidFill>
                  <a:srgbClr val="000000"/>
                </a:solidFill>
                <a:latin typeface="Garamond" panose="02020404030301010803" pitchFamily="18" charset="0"/>
                <a:ea typeface="Calibri" panose="020F0502020204030204" pitchFamily="34" charset="0"/>
              </a:rPr>
              <a:t>will only use one pharmacy and one </a:t>
            </a:r>
            <a:r>
              <a:rPr lang="en-US" sz="900" dirty="0" smtClean="0">
                <a:solidFill>
                  <a:srgbClr val="000000"/>
                </a:solidFill>
                <a:latin typeface="Garamond" panose="02020404030301010803" pitchFamily="18" charset="0"/>
                <a:ea typeface="Calibri" panose="020F0502020204030204" pitchFamily="34" charset="0"/>
              </a:rPr>
              <a:t>hospital/clinic unless </a:t>
            </a:r>
            <a:r>
              <a:rPr lang="en-US" sz="900" dirty="0">
                <a:solidFill>
                  <a:srgbClr val="000000"/>
                </a:solidFill>
                <a:latin typeface="Garamond" panose="02020404030301010803" pitchFamily="18" charset="0"/>
                <a:ea typeface="Calibri" panose="020F0502020204030204" pitchFamily="34" charset="0"/>
              </a:rPr>
              <a:t>otherwise approved by my case coordinator. </a:t>
            </a:r>
            <a:endParaRPr lang="en-US" sz="900" dirty="0" smtClean="0">
              <a:solidFill>
                <a:srgbClr val="000000"/>
              </a:solidFill>
              <a:latin typeface="Garamond" panose="02020404030301010803" pitchFamily="18" charset="0"/>
              <a:ea typeface="Calibri" panose="020F0502020204030204" pitchFamily="34" charset="0"/>
            </a:endParaRPr>
          </a:p>
          <a:p>
            <a:pPr marL="228600" indent="-228600">
              <a:buAutoNum type="arabicPeriod" startAt="10"/>
            </a:pPr>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11. I will tell any law enforcement that I have contact with that I am a participant in Treatment Court.  </a:t>
            </a:r>
            <a:endParaRPr lang="en-US" sz="900" dirty="0" smtClean="0">
              <a:solidFill>
                <a:srgbClr val="000000"/>
              </a:solidFill>
              <a:latin typeface="Garamond" panose="02020404030301010803" pitchFamily="18" charset="0"/>
              <a:ea typeface="Calibri" panose="020F0502020204030204" pitchFamily="34" charset="0"/>
            </a:endParaRPr>
          </a:p>
          <a:p>
            <a:endParaRPr lang="en-US" sz="900" dirty="0">
              <a:solidFill>
                <a:srgbClr val="000000"/>
              </a:solidFill>
              <a:latin typeface="Garamond" panose="02020404030301010803" pitchFamily="18" charset="0"/>
              <a:ea typeface="Calibri" panose="020F0502020204030204" pitchFamily="34" charset="0"/>
            </a:endParaRPr>
          </a:p>
          <a:p>
            <a:pPr marL="228600" indent="-228600">
              <a:buAutoNum type="alphaLcParenR"/>
            </a:pPr>
            <a:r>
              <a:rPr lang="en-US" sz="900" dirty="0" smtClean="0">
                <a:solidFill>
                  <a:srgbClr val="000000"/>
                </a:solidFill>
                <a:latin typeface="Garamond" panose="02020404030301010803" pitchFamily="18" charset="0"/>
                <a:ea typeface="Calibri" panose="020F0502020204030204" pitchFamily="34" charset="0"/>
              </a:rPr>
              <a:t>I </a:t>
            </a:r>
            <a:r>
              <a:rPr lang="en-US" sz="900" dirty="0">
                <a:solidFill>
                  <a:srgbClr val="000000"/>
                </a:solidFill>
                <a:latin typeface="Garamond" panose="02020404030301010803" pitchFamily="18" charset="0"/>
                <a:ea typeface="Calibri" panose="020F0502020204030204" pitchFamily="34" charset="0"/>
              </a:rPr>
              <a:t>will tell my probation agent and case coordinator about any law enforcement contact within one hour</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12. I will not threaten or harm others or myself</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13. I will not provide or encourage the use of alcohol or other illegal/controlled substances to other participants</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14. I will focus on myself and my sobriety</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15. I will hang out with positive people</a:t>
            </a:r>
            <a:r>
              <a:rPr lang="en-US" sz="900" dirty="0" smtClean="0">
                <a:solidFill>
                  <a:srgbClr val="000000"/>
                </a:solidFill>
                <a:latin typeface="Garamond" panose="02020404030301010803" pitchFamily="18" charset="0"/>
                <a:ea typeface="Calibri" panose="020F0502020204030204" pitchFamily="34" charset="0"/>
              </a:rPr>
              <a:t>.</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latin typeface="Garamond" panose="02020404030301010803" pitchFamily="18" charset="0"/>
              </a:rPr>
              <a:t>16. I will stay in Sauk County unless approved to leave</a:t>
            </a:r>
            <a:r>
              <a:rPr lang="en-US" sz="900" dirty="0" smtClean="0">
                <a:latin typeface="Garamond" panose="02020404030301010803" pitchFamily="18" charset="0"/>
              </a:rPr>
              <a:t>.</a:t>
            </a:r>
          </a:p>
          <a:p>
            <a:endParaRPr lang="en-US" sz="900" dirty="0">
              <a:latin typeface="Garamond" panose="02020404030301010803" pitchFamily="18" charset="0"/>
            </a:endParaRPr>
          </a:p>
          <a:p>
            <a:r>
              <a:rPr lang="en-US" sz="900" dirty="0">
                <a:latin typeface="Garamond" panose="02020404030301010803" pitchFamily="18" charset="0"/>
              </a:rPr>
              <a:t>17. I agree to random home visits and searches</a:t>
            </a:r>
            <a:r>
              <a:rPr lang="en-US" sz="900" dirty="0" smtClean="0">
                <a:latin typeface="Garamond" panose="02020404030301010803" pitchFamily="18" charset="0"/>
              </a:rPr>
              <a:t>.</a:t>
            </a:r>
          </a:p>
          <a:p>
            <a:endParaRPr lang="en-US" sz="900" dirty="0">
              <a:latin typeface="Garamond" panose="02020404030301010803" pitchFamily="18" charset="0"/>
            </a:endParaRPr>
          </a:p>
          <a:p>
            <a:r>
              <a:rPr lang="en-US" sz="900" dirty="0">
                <a:solidFill>
                  <a:srgbClr val="000000"/>
                </a:solidFill>
                <a:latin typeface="Garamond" panose="02020404030301010803" pitchFamily="18" charset="0"/>
                <a:ea typeface="Calibri" panose="020F0502020204030204" pitchFamily="34" charset="0"/>
              </a:rPr>
              <a:t>18. I understand that any form of gambling is not allow while participating in the Adult Treatment court program.</a:t>
            </a:r>
          </a:p>
          <a:p>
            <a:endParaRPr lang="en-US" sz="900" dirty="0">
              <a:solidFill>
                <a:srgbClr val="000000"/>
              </a:solidFill>
              <a:latin typeface="Garamond" panose="02020404030301010803" pitchFamily="18" charset="0"/>
              <a:ea typeface="Calibri" panose="020F0502020204030204" pitchFamily="34" charset="0"/>
            </a:endParaRPr>
          </a:p>
          <a:p>
            <a:r>
              <a:rPr lang="en-US" sz="900" dirty="0">
                <a:solidFill>
                  <a:srgbClr val="000000"/>
                </a:solidFill>
                <a:latin typeface="Garamond" panose="02020404030301010803" pitchFamily="18" charset="0"/>
                <a:ea typeface="Calibri" panose="020F0502020204030204" pitchFamily="34" charset="0"/>
              </a:rPr>
              <a:t>19. I understand I cannot communicate or visit any persons that are incarcerated in jail or prison without the permission of the Adult Treatment Court Team. </a:t>
            </a:r>
          </a:p>
          <a:p>
            <a:endParaRPr lang="en-US" sz="1000" dirty="0">
              <a:latin typeface="Garamond" panose="02020404030301010803" pitchFamily="18" charset="0"/>
            </a:endParaRPr>
          </a:p>
          <a:p>
            <a:endParaRPr lang="en-US" sz="1000" dirty="0">
              <a:solidFill>
                <a:srgbClr val="000000"/>
              </a:solidFill>
              <a:latin typeface="Garamond" panose="02020404030301010803" pitchFamily="18" charset="0"/>
              <a:ea typeface="Calibri" panose="020F0502020204030204" pitchFamily="34" charset="0"/>
            </a:endParaRPr>
          </a:p>
        </p:txBody>
      </p:sp>
    </p:spTree>
    <p:extLst>
      <p:ext uri="{BB962C8B-B14F-4D97-AF65-F5344CB8AC3E}">
        <p14:creationId xmlns:p14="http://schemas.microsoft.com/office/powerpoint/2010/main" val="770318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328618426"/>
              </p:ext>
            </p:extLst>
          </p:nvPr>
        </p:nvGraphicFramePr>
        <p:xfrm>
          <a:off x="342900" y="342900"/>
          <a:ext cx="3200400" cy="4380703"/>
        </p:xfrm>
        <a:graphic>
          <a:graphicData uri="http://schemas.openxmlformats.org/drawingml/2006/table">
            <a:tbl>
              <a:tblPr firstRow="1" bandRow="1">
                <a:tableStyleId>{2D5ABB26-0587-4C30-8999-92F81FD0307C}</a:tableStyleId>
              </a:tblPr>
              <a:tblGrid>
                <a:gridCol w="800100">
                  <a:extLst>
                    <a:ext uri="{9D8B030D-6E8A-4147-A177-3AD203B41FA5}">
                      <a16:colId xmlns:a16="http://schemas.microsoft.com/office/drawing/2014/main" val="20000"/>
                    </a:ext>
                  </a:extLst>
                </a:gridCol>
                <a:gridCol w="80010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800100">
                  <a:extLst>
                    <a:ext uri="{9D8B030D-6E8A-4147-A177-3AD203B41FA5}">
                      <a16:colId xmlns:a16="http://schemas.microsoft.com/office/drawing/2014/main" val="20003"/>
                    </a:ext>
                  </a:extLst>
                </a:gridCol>
              </a:tblGrid>
              <a:tr h="342900">
                <a:tc>
                  <a:txBody>
                    <a:bodyPr/>
                    <a:lstStyle/>
                    <a:p>
                      <a:pPr algn="ctr">
                        <a:lnSpc>
                          <a:spcPct val="100000"/>
                        </a:lnSpc>
                        <a:spcBef>
                          <a:spcPts val="715"/>
                        </a:spcBef>
                      </a:pPr>
                      <a:r>
                        <a:rPr sz="1000" b="1" spc="-65" dirty="0">
                          <a:solidFill>
                            <a:srgbClr val="231F20"/>
                          </a:solidFill>
                          <a:latin typeface="Book Antiqua"/>
                          <a:cs typeface="Book Antiqua"/>
                        </a:rPr>
                        <a:t>Date</a:t>
                      </a:r>
                      <a:endParaRPr sz="1000" dirty="0">
                        <a:latin typeface="Book Antiqua"/>
                        <a:cs typeface="Book Antiqua"/>
                      </a:endParaRPr>
                    </a:p>
                  </a:txBody>
                  <a:tcPr marL="0" marR="0" marT="9080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147320" marR="102235" indent="-37465">
                        <a:lnSpc>
                          <a:spcPts val="1100"/>
                        </a:lnSpc>
                        <a:spcBef>
                          <a:spcPts val="285"/>
                        </a:spcBef>
                      </a:pPr>
                      <a:r>
                        <a:rPr sz="1000" b="1" spc="-90" dirty="0">
                          <a:solidFill>
                            <a:srgbClr val="231F20"/>
                          </a:solidFill>
                          <a:latin typeface="Book Antiqua"/>
                          <a:cs typeface="Book Antiqua"/>
                        </a:rPr>
                        <a:t>Days </a:t>
                      </a:r>
                      <a:r>
                        <a:rPr lang="en-US" sz="1000" b="1" spc="-90" dirty="0" smtClean="0">
                          <a:solidFill>
                            <a:srgbClr val="231F20"/>
                          </a:solidFill>
                          <a:latin typeface="Book Antiqua"/>
                          <a:cs typeface="Book Antiqua"/>
                        </a:rPr>
                        <a:t> </a:t>
                      </a:r>
                      <a:r>
                        <a:rPr sz="1000" b="1" spc="-85" dirty="0" smtClean="0">
                          <a:solidFill>
                            <a:srgbClr val="231F20"/>
                          </a:solidFill>
                          <a:latin typeface="Book Antiqua"/>
                          <a:cs typeface="Book Antiqua"/>
                        </a:rPr>
                        <a:t>Sober</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200660" marR="149860" indent="-44450">
                        <a:lnSpc>
                          <a:spcPts val="1100"/>
                        </a:lnSpc>
                        <a:spcBef>
                          <a:spcPts val="285"/>
                        </a:spcBef>
                      </a:pPr>
                      <a:r>
                        <a:rPr lang="en-US" sz="1000" b="1" spc="-70" dirty="0" smtClean="0">
                          <a:solidFill>
                            <a:srgbClr val="231F20"/>
                          </a:solidFill>
                          <a:latin typeface="Book Antiqua"/>
                          <a:cs typeface="Book Antiqua"/>
                        </a:rPr>
                        <a:t>Incentive </a:t>
                      </a:r>
                    </a:p>
                    <a:p>
                      <a:pPr marL="200660" marR="149860" indent="-44450">
                        <a:lnSpc>
                          <a:spcPts val="1100"/>
                        </a:lnSpc>
                        <a:spcBef>
                          <a:spcPts val="285"/>
                        </a:spcBef>
                      </a:pPr>
                      <a:r>
                        <a:rPr lang="en-US" sz="1000" b="1" spc="-70" dirty="0" smtClean="0">
                          <a:solidFill>
                            <a:srgbClr val="231F20"/>
                          </a:solidFill>
                          <a:latin typeface="Book Antiqua"/>
                          <a:cs typeface="Book Antiqua"/>
                        </a:rPr>
                        <a:t>Earned</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109855" marR="102235" indent="167640">
                        <a:lnSpc>
                          <a:spcPts val="1100"/>
                        </a:lnSpc>
                        <a:spcBef>
                          <a:spcPts val="285"/>
                        </a:spcBef>
                      </a:pPr>
                      <a:r>
                        <a:rPr sz="1000" b="1" spc="-65" dirty="0">
                          <a:solidFill>
                            <a:srgbClr val="231F20"/>
                          </a:solidFill>
                          <a:latin typeface="Book Antiqua"/>
                          <a:cs typeface="Book Antiqua"/>
                        </a:rPr>
                        <a:t>Next  </a:t>
                      </a:r>
                      <a:r>
                        <a:rPr sz="1000" b="1" spc="-50" dirty="0">
                          <a:solidFill>
                            <a:srgbClr val="231F20"/>
                          </a:solidFill>
                          <a:latin typeface="Book Antiqua"/>
                          <a:cs typeface="Book Antiqua"/>
                        </a:rPr>
                        <a:t>Court</a:t>
                      </a:r>
                      <a:r>
                        <a:rPr sz="1000" b="1" spc="-55" dirty="0">
                          <a:solidFill>
                            <a:srgbClr val="231F20"/>
                          </a:solidFill>
                          <a:latin typeface="Book Antiqua"/>
                          <a:cs typeface="Book Antiqua"/>
                        </a:rPr>
                        <a:t> </a:t>
                      </a:r>
                      <a:r>
                        <a:rPr sz="1000" b="1" spc="-65" dirty="0">
                          <a:solidFill>
                            <a:srgbClr val="231F20"/>
                          </a:solidFill>
                          <a:latin typeface="Book Antiqua"/>
                          <a:cs typeface="Book Antiqua"/>
                        </a:rPr>
                        <a:t>Date</a:t>
                      </a:r>
                      <a:endParaRPr sz="1000" dirty="0">
                        <a:latin typeface="Book Antiqua"/>
                        <a:cs typeface="Book Antiqua"/>
                      </a:endParaRPr>
                    </a:p>
                  </a:txBody>
                  <a:tcPr marL="0" marR="0" marT="361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3"/>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5"/>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6"/>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7"/>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8"/>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9"/>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0"/>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1"/>
                  </a:ext>
                </a:extLst>
              </a:tr>
              <a:tr h="335584">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marR="106045" algn="r">
                        <a:lnSpc>
                          <a:spcPct val="100000"/>
                        </a:lnSpc>
                        <a:spcBef>
                          <a:spcPts val="685"/>
                        </a:spcBef>
                      </a:pPr>
                      <a:r>
                        <a:rPr sz="1000" spc="-55" dirty="0">
                          <a:solidFill>
                            <a:schemeClr val="tx1"/>
                          </a:solidFill>
                          <a:latin typeface="Garamond"/>
                          <a:cs typeface="Garamond"/>
                        </a:rPr>
                        <a:t>Yes </a:t>
                      </a:r>
                      <a:r>
                        <a:rPr sz="800" dirty="0">
                          <a:solidFill>
                            <a:schemeClr val="tx1"/>
                          </a:solidFill>
                          <a:latin typeface="Garamond"/>
                          <a:cs typeface="Garamond"/>
                        </a:rPr>
                        <a:t>or</a:t>
                      </a:r>
                      <a:r>
                        <a:rPr sz="800" spc="170" dirty="0">
                          <a:solidFill>
                            <a:schemeClr val="tx1"/>
                          </a:solidFill>
                          <a:latin typeface="Garamond"/>
                          <a:cs typeface="Garamond"/>
                        </a:rPr>
                        <a:t> </a:t>
                      </a:r>
                      <a:r>
                        <a:rPr sz="1000" dirty="0">
                          <a:solidFill>
                            <a:schemeClr val="tx1"/>
                          </a:solidFill>
                          <a:latin typeface="Garamond"/>
                          <a:cs typeface="Garamond"/>
                        </a:rPr>
                        <a:t>No</a:t>
                      </a:r>
                    </a:p>
                  </a:txBody>
                  <a:tcPr marL="0" marR="0" marT="8699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12"/>
                  </a:ext>
                </a:extLst>
              </a:tr>
            </a:tbl>
          </a:graphicData>
        </a:graphic>
      </p:graphicFrame>
      <p:sp>
        <p:nvSpPr>
          <p:cNvPr id="3" name="object 3"/>
          <p:cNvSpPr/>
          <p:nvPr/>
        </p:nvSpPr>
        <p:spPr>
          <a:xfrm>
            <a:off x="42862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 name="object 4"/>
          <p:cNvSpPr/>
          <p:nvPr/>
        </p:nvSpPr>
        <p:spPr>
          <a:xfrm>
            <a:off x="50863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 name="object 5"/>
          <p:cNvSpPr/>
          <p:nvPr/>
        </p:nvSpPr>
        <p:spPr>
          <a:xfrm>
            <a:off x="5886450" y="67848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6" name="object 6"/>
          <p:cNvSpPr/>
          <p:nvPr/>
        </p:nvSpPr>
        <p:spPr>
          <a:xfrm>
            <a:off x="6686550" y="678484"/>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7" name="object 7"/>
          <p:cNvSpPr/>
          <p:nvPr/>
        </p:nvSpPr>
        <p:spPr>
          <a:xfrm>
            <a:off x="42862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8" name="object 8"/>
          <p:cNvSpPr/>
          <p:nvPr/>
        </p:nvSpPr>
        <p:spPr>
          <a:xfrm>
            <a:off x="50863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9" name="object 9"/>
          <p:cNvSpPr/>
          <p:nvPr/>
        </p:nvSpPr>
        <p:spPr>
          <a:xfrm>
            <a:off x="5886450" y="101406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0" name="object 10"/>
          <p:cNvSpPr/>
          <p:nvPr/>
        </p:nvSpPr>
        <p:spPr>
          <a:xfrm>
            <a:off x="6686550" y="1014069"/>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1" name="object 11"/>
          <p:cNvSpPr/>
          <p:nvPr/>
        </p:nvSpPr>
        <p:spPr>
          <a:xfrm>
            <a:off x="42862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2" name="object 12"/>
          <p:cNvSpPr/>
          <p:nvPr/>
        </p:nvSpPr>
        <p:spPr>
          <a:xfrm>
            <a:off x="50863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3" name="object 13"/>
          <p:cNvSpPr/>
          <p:nvPr/>
        </p:nvSpPr>
        <p:spPr>
          <a:xfrm>
            <a:off x="5886450" y="1349654"/>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4" name="object 14"/>
          <p:cNvSpPr/>
          <p:nvPr/>
        </p:nvSpPr>
        <p:spPr>
          <a:xfrm>
            <a:off x="6686550" y="1349654"/>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5" name="object 15"/>
          <p:cNvSpPr/>
          <p:nvPr/>
        </p:nvSpPr>
        <p:spPr>
          <a:xfrm>
            <a:off x="42862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6" name="object 16"/>
          <p:cNvSpPr/>
          <p:nvPr/>
        </p:nvSpPr>
        <p:spPr>
          <a:xfrm>
            <a:off x="50863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7" name="object 17"/>
          <p:cNvSpPr/>
          <p:nvPr/>
        </p:nvSpPr>
        <p:spPr>
          <a:xfrm>
            <a:off x="5886450" y="1685239"/>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18" name="object 18"/>
          <p:cNvSpPr/>
          <p:nvPr/>
        </p:nvSpPr>
        <p:spPr>
          <a:xfrm>
            <a:off x="6686550" y="1685239"/>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19" name="object 19"/>
          <p:cNvSpPr/>
          <p:nvPr/>
        </p:nvSpPr>
        <p:spPr>
          <a:xfrm>
            <a:off x="42862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0" name="object 20"/>
          <p:cNvSpPr/>
          <p:nvPr/>
        </p:nvSpPr>
        <p:spPr>
          <a:xfrm>
            <a:off x="50863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1" name="object 21"/>
          <p:cNvSpPr/>
          <p:nvPr/>
        </p:nvSpPr>
        <p:spPr>
          <a:xfrm>
            <a:off x="5886450" y="202082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2" name="object 22"/>
          <p:cNvSpPr/>
          <p:nvPr/>
        </p:nvSpPr>
        <p:spPr>
          <a:xfrm>
            <a:off x="6686550" y="202082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23" name="object 23"/>
          <p:cNvSpPr/>
          <p:nvPr/>
        </p:nvSpPr>
        <p:spPr>
          <a:xfrm>
            <a:off x="42862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4" name="object 24"/>
          <p:cNvSpPr/>
          <p:nvPr/>
        </p:nvSpPr>
        <p:spPr>
          <a:xfrm>
            <a:off x="50863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5" name="object 25"/>
          <p:cNvSpPr/>
          <p:nvPr/>
        </p:nvSpPr>
        <p:spPr>
          <a:xfrm>
            <a:off x="5886450" y="235640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6" name="object 26"/>
          <p:cNvSpPr/>
          <p:nvPr/>
        </p:nvSpPr>
        <p:spPr>
          <a:xfrm>
            <a:off x="6686550" y="2356408"/>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27" name="object 27"/>
          <p:cNvSpPr/>
          <p:nvPr/>
        </p:nvSpPr>
        <p:spPr>
          <a:xfrm>
            <a:off x="42862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8" name="object 28"/>
          <p:cNvSpPr/>
          <p:nvPr/>
        </p:nvSpPr>
        <p:spPr>
          <a:xfrm>
            <a:off x="50863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29" name="object 29"/>
          <p:cNvSpPr/>
          <p:nvPr/>
        </p:nvSpPr>
        <p:spPr>
          <a:xfrm>
            <a:off x="5886450" y="269199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0" name="object 30"/>
          <p:cNvSpPr/>
          <p:nvPr/>
        </p:nvSpPr>
        <p:spPr>
          <a:xfrm>
            <a:off x="6686550" y="269199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1" name="object 31"/>
          <p:cNvSpPr/>
          <p:nvPr/>
        </p:nvSpPr>
        <p:spPr>
          <a:xfrm>
            <a:off x="42862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2" name="object 32"/>
          <p:cNvSpPr/>
          <p:nvPr/>
        </p:nvSpPr>
        <p:spPr>
          <a:xfrm>
            <a:off x="50863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3" name="object 33"/>
          <p:cNvSpPr/>
          <p:nvPr/>
        </p:nvSpPr>
        <p:spPr>
          <a:xfrm>
            <a:off x="5886450" y="3027578"/>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4" name="object 34"/>
          <p:cNvSpPr/>
          <p:nvPr/>
        </p:nvSpPr>
        <p:spPr>
          <a:xfrm>
            <a:off x="6686550" y="3027578"/>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5" name="object 35"/>
          <p:cNvSpPr/>
          <p:nvPr/>
        </p:nvSpPr>
        <p:spPr>
          <a:xfrm>
            <a:off x="42862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6" name="object 36"/>
          <p:cNvSpPr/>
          <p:nvPr/>
        </p:nvSpPr>
        <p:spPr>
          <a:xfrm>
            <a:off x="50863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7" name="object 37"/>
          <p:cNvSpPr/>
          <p:nvPr/>
        </p:nvSpPr>
        <p:spPr>
          <a:xfrm>
            <a:off x="5886450" y="3363163"/>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38" name="object 38"/>
          <p:cNvSpPr/>
          <p:nvPr/>
        </p:nvSpPr>
        <p:spPr>
          <a:xfrm>
            <a:off x="6686550" y="3363163"/>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39" name="object 39"/>
          <p:cNvSpPr/>
          <p:nvPr/>
        </p:nvSpPr>
        <p:spPr>
          <a:xfrm>
            <a:off x="42862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0" name="object 40"/>
          <p:cNvSpPr/>
          <p:nvPr/>
        </p:nvSpPr>
        <p:spPr>
          <a:xfrm>
            <a:off x="50863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1" name="object 41"/>
          <p:cNvSpPr/>
          <p:nvPr/>
        </p:nvSpPr>
        <p:spPr>
          <a:xfrm>
            <a:off x="5886450" y="369874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2" name="object 42"/>
          <p:cNvSpPr/>
          <p:nvPr/>
        </p:nvSpPr>
        <p:spPr>
          <a:xfrm>
            <a:off x="6686550" y="3698747"/>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43" name="object 43"/>
          <p:cNvSpPr/>
          <p:nvPr/>
        </p:nvSpPr>
        <p:spPr>
          <a:xfrm>
            <a:off x="42862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4" name="object 44"/>
          <p:cNvSpPr/>
          <p:nvPr/>
        </p:nvSpPr>
        <p:spPr>
          <a:xfrm>
            <a:off x="50863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5" name="object 45"/>
          <p:cNvSpPr/>
          <p:nvPr/>
        </p:nvSpPr>
        <p:spPr>
          <a:xfrm>
            <a:off x="5886450" y="403433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6" name="object 46"/>
          <p:cNvSpPr/>
          <p:nvPr/>
        </p:nvSpPr>
        <p:spPr>
          <a:xfrm>
            <a:off x="6686550" y="4034332"/>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47" name="object 47"/>
          <p:cNvSpPr/>
          <p:nvPr/>
        </p:nvSpPr>
        <p:spPr>
          <a:xfrm>
            <a:off x="42862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8" name="object 48"/>
          <p:cNvSpPr/>
          <p:nvPr/>
        </p:nvSpPr>
        <p:spPr>
          <a:xfrm>
            <a:off x="50863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49" name="object 49"/>
          <p:cNvSpPr/>
          <p:nvPr/>
        </p:nvSpPr>
        <p:spPr>
          <a:xfrm>
            <a:off x="5886450" y="4369917"/>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0" name="object 50"/>
          <p:cNvSpPr/>
          <p:nvPr/>
        </p:nvSpPr>
        <p:spPr>
          <a:xfrm>
            <a:off x="6686550" y="4369917"/>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51" name="object 51"/>
          <p:cNvSpPr/>
          <p:nvPr/>
        </p:nvSpPr>
        <p:spPr>
          <a:xfrm>
            <a:off x="42862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2" name="object 52"/>
          <p:cNvSpPr/>
          <p:nvPr/>
        </p:nvSpPr>
        <p:spPr>
          <a:xfrm>
            <a:off x="50863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3" name="object 53"/>
          <p:cNvSpPr/>
          <p:nvPr/>
        </p:nvSpPr>
        <p:spPr>
          <a:xfrm>
            <a:off x="5886450" y="4705502"/>
            <a:ext cx="800100" cy="0"/>
          </a:xfrm>
          <a:custGeom>
            <a:avLst/>
            <a:gdLst/>
            <a:ahLst/>
            <a:cxnLst/>
            <a:rect l="l" t="t" r="r" b="b"/>
            <a:pathLst>
              <a:path w="800100">
                <a:moveTo>
                  <a:pt x="0" y="0"/>
                </a:moveTo>
                <a:lnTo>
                  <a:pt x="800100" y="0"/>
                </a:lnTo>
              </a:path>
            </a:pathLst>
          </a:custGeom>
          <a:ln w="6350">
            <a:solidFill>
              <a:srgbClr val="231F20"/>
            </a:solidFill>
          </a:ln>
        </p:spPr>
        <p:txBody>
          <a:bodyPr wrap="square" lIns="0" tIns="0" rIns="0" bIns="0" rtlCol="0"/>
          <a:lstStyle/>
          <a:p>
            <a:endParaRPr dirty="0"/>
          </a:p>
        </p:txBody>
      </p:sp>
      <p:sp>
        <p:nvSpPr>
          <p:cNvPr id="54" name="object 54"/>
          <p:cNvSpPr/>
          <p:nvPr/>
        </p:nvSpPr>
        <p:spPr>
          <a:xfrm>
            <a:off x="6686550" y="4705502"/>
            <a:ext cx="742950" cy="0"/>
          </a:xfrm>
          <a:custGeom>
            <a:avLst/>
            <a:gdLst/>
            <a:ahLst/>
            <a:cxnLst/>
            <a:rect l="l" t="t" r="r" b="b"/>
            <a:pathLst>
              <a:path w="742950">
                <a:moveTo>
                  <a:pt x="0" y="0"/>
                </a:moveTo>
                <a:lnTo>
                  <a:pt x="742950" y="0"/>
                </a:lnTo>
              </a:path>
            </a:pathLst>
          </a:custGeom>
          <a:ln w="6350">
            <a:solidFill>
              <a:srgbClr val="231F20"/>
            </a:solidFill>
          </a:ln>
        </p:spPr>
        <p:txBody>
          <a:bodyPr wrap="square" lIns="0" tIns="0" rIns="0" bIns="0" rtlCol="0"/>
          <a:lstStyle/>
          <a:p>
            <a:endParaRPr dirty="0"/>
          </a:p>
        </p:txBody>
      </p:sp>
      <p:sp>
        <p:nvSpPr>
          <p:cNvPr id="55" name="object 55"/>
          <p:cNvSpPr txBox="1"/>
          <p:nvPr/>
        </p:nvSpPr>
        <p:spPr>
          <a:xfrm>
            <a:off x="4324350" y="333171"/>
            <a:ext cx="1772920" cy="238760"/>
          </a:xfrm>
          <a:prstGeom prst="rect">
            <a:avLst/>
          </a:prstGeom>
        </p:spPr>
        <p:txBody>
          <a:bodyPr vert="horz" wrap="square" lIns="0" tIns="12700" rIns="0" bIns="0" rtlCol="0">
            <a:spAutoFit/>
          </a:bodyPr>
          <a:lstStyle/>
          <a:p>
            <a:pPr marL="12700">
              <a:lnSpc>
                <a:spcPct val="100000"/>
              </a:lnSpc>
              <a:spcBef>
                <a:spcPts val="100"/>
              </a:spcBef>
            </a:pPr>
            <a:r>
              <a:rPr sz="1400" b="1" spc="-65" dirty="0">
                <a:solidFill>
                  <a:srgbClr val="231F20"/>
                </a:solidFill>
                <a:latin typeface="Times New Roman"/>
                <a:cs typeface="Times New Roman"/>
              </a:rPr>
              <a:t>To </a:t>
            </a:r>
            <a:r>
              <a:rPr sz="1400" b="1" spc="-45" dirty="0">
                <a:solidFill>
                  <a:srgbClr val="231F20"/>
                </a:solidFill>
                <a:latin typeface="Times New Roman"/>
                <a:cs typeface="Times New Roman"/>
              </a:rPr>
              <a:t>Do’s </a:t>
            </a:r>
            <a:r>
              <a:rPr sz="1400" b="1" spc="85" dirty="0">
                <a:solidFill>
                  <a:srgbClr val="231F20"/>
                </a:solidFill>
                <a:latin typeface="Times New Roman"/>
                <a:cs typeface="Times New Roman"/>
              </a:rPr>
              <a:t>/ </a:t>
            </a:r>
            <a:r>
              <a:rPr sz="1400" b="1" spc="-55" dirty="0">
                <a:solidFill>
                  <a:srgbClr val="231F20"/>
                </a:solidFill>
                <a:latin typeface="Times New Roman"/>
                <a:cs typeface="Times New Roman"/>
              </a:rPr>
              <a:t>Tasks </a:t>
            </a:r>
            <a:r>
              <a:rPr sz="1400" b="1" spc="85" dirty="0">
                <a:solidFill>
                  <a:srgbClr val="231F20"/>
                </a:solidFill>
                <a:latin typeface="Times New Roman"/>
                <a:cs typeface="Times New Roman"/>
              </a:rPr>
              <a:t>/</a:t>
            </a:r>
            <a:r>
              <a:rPr sz="1400" b="1" spc="90" dirty="0">
                <a:solidFill>
                  <a:srgbClr val="231F20"/>
                </a:solidFill>
                <a:latin typeface="Times New Roman"/>
                <a:cs typeface="Times New Roman"/>
              </a:rPr>
              <a:t> </a:t>
            </a:r>
            <a:r>
              <a:rPr sz="1400" b="1" spc="-30" dirty="0">
                <a:solidFill>
                  <a:srgbClr val="231F20"/>
                </a:solidFill>
                <a:latin typeface="Times New Roman"/>
                <a:cs typeface="Times New Roman"/>
              </a:rPr>
              <a:t>Notes:</a:t>
            </a:r>
            <a:endParaRPr sz="1400" dirty="0">
              <a:latin typeface="Times New Roman"/>
              <a:cs typeface="Times New Roman"/>
            </a:endParaRPr>
          </a:p>
        </p:txBody>
      </p:sp>
      <p:sp>
        <p:nvSpPr>
          <p:cNvPr id="56" name="object 5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57" name="object 5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26857" y="536148"/>
            <a:ext cx="2788343" cy="2588052"/>
          </a:xfrm>
          <a:prstGeom prst="rect">
            <a:avLst/>
          </a:prstGeom>
          <a:solidFill>
            <a:schemeClr val="accent5">
              <a:lumMod val="20000"/>
              <a:lumOff val="80000"/>
              <a:alpha val="0"/>
            </a:schemeClr>
          </a:solidFill>
        </p:spPr>
        <p:txBody>
          <a:bodyPr wrap="square" lIns="0" tIns="0" rIns="0" bIns="0" rtlCol="0"/>
          <a:lstStyle/>
          <a:p>
            <a:r>
              <a:rPr lang="en-US" sz="1000" b="1" dirty="0" smtClean="0"/>
              <a:t>	  Treatment </a:t>
            </a:r>
            <a:r>
              <a:rPr lang="en-US" sz="1000" b="1" dirty="0"/>
              <a:t>Court Team:</a:t>
            </a:r>
          </a:p>
          <a:p>
            <a:r>
              <a:rPr lang="en-US" sz="1000" b="1" dirty="0"/>
              <a:t> </a:t>
            </a:r>
          </a:p>
          <a:p>
            <a:pPr marL="171450" lvl="0" indent="-171450">
              <a:buFont typeface="Arial" panose="020B0604020202020204" pitchFamily="34" charset="0"/>
              <a:buChar char="•"/>
            </a:pPr>
            <a:r>
              <a:rPr lang="en-US" sz="1000" dirty="0"/>
              <a:t>Sauk County Circuit Court Judge </a:t>
            </a:r>
          </a:p>
          <a:p>
            <a:pPr marL="171450" lvl="0" indent="-171450">
              <a:buFont typeface="Arial" panose="020B0604020202020204" pitchFamily="34" charset="0"/>
              <a:buChar char="•"/>
            </a:pPr>
            <a:r>
              <a:rPr lang="en-US" sz="1000" dirty="0" smtClean="0"/>
              <a:t>Sauk </a:t>
            </a:r>
            <a:r>
              <a:rPr lang="en-US" sz="1000" dirty="0"/>
              <a:t>County District Attorney’s Office </a:t>
            </a:r>
          </a:p>
          <a:p>
            <a:pPr marL="171450" lvl="0" indent="-171450">
              <a:buFont typeface="Arial" panose="020B0604020202020204" pitchFamily="34" charset="0"/>
              <a:buChar char="•"/>
            </a:pPr>
            <a:r>
              <a:rPr lang="en-US" sz="1000" dirty="0" smtClean="0"/>
              <a:t>State </a:t>
            </a:r>
            <a:r>
              <a:rPr lang="en-US" sz="1000" dirty="0"/>
              <a:t>Public Defender’s Office </a:t>
            </a:r>
          </a:p>
          <a:p>
            <a:pPr marL="171450" lvl="0" indent="-171450">
              <a:buFont typeface="Arial" panose="020B0604020202020204" pitchFamily="34" charset="0"/>
              <a:buChar char="•"/>
            </a:pPr>
            <a:r>
              <a:rPr lang="en-US" sz="1000" dirty="0"/>
              <a:t>Sauk County Justice, and Support Programs Manager </a:t>
            </a:r>
          </a:p>
          <a:p>
            <a:pPr marL="171450" lvl="0" indent="-171450">
              <a:buFont typeface="Arial" panose="020B0604020202020204" pitchFamily="34" charset="0"/>
              <a:buChar char="•"/>
            </a:pPr>
            <a:r>
              <a:rPr lang="en-US" sz="1000" dirty="0"/>
              <a:t>Treatment Court Case Coordinators </a:t>
            </a:r>
          </a:p>
          <a:p>
            <a:pPr marL="171450" lvl="0" indent="-171450">
              <a:buFont typeface="Arial" panose="020B0604020202020204" pitchFamily="34" charset="0"/>
              <a:buChar char="•"/>
            </a:pPr>
            <a:r>
              <a:rPr lang="en-US" sz="1000" dirty="0"/>
              <a:t>Sauk County Probation and Parole Office </a:t>
            </a:r>
          </a:p>
          <a:p>
            <a:pPr marL="171450" lvl="0" indent="-171450">
              <a:buFont typeface="Arial" panose="020B0604020202020204" pitchFamily="34" charset="0"/>
              <a:buChar char="•"/>
            </a:pPr>
            <a:r>
              <a:rPr lang="en-US" sz="1000" dirty="0"/>
              <a:t>Sauk County Jail </a:t>
            </a:r>
          </a:p>
          <a:p>
            <a:pPr marL="171450" lvl="0" indent="-171450">
              <a:buFont typeface="Arial" panose="020B0604020202020204" pitchFamily="34" charset="0"/>
              <a:buChar char="•"/>
            </a:pPr>
            <a:r>
              <a:rPr lang="en-US" sz="1000" dirty="0"/>
              <a:t>Sauk County Police Chiefs’ Association </a:t>
            </a:r>
          </a:p>
          <a:p>
            <a:pPr marL="171450" lvl="0" indent="-171450">
              <a:buFont typeface="Arial" panose="020B0604020202020204" pitchFamily="34" charset="0"/>
              <a:buChar char="•"/>
            </a:pPr>
            <a:r>
              <a:rPr lang="en-US" sz="1000" dirty="0"/>
              <a:t>Sauk County Drug Task Force </a:t>
            </a:r>
          </a:p>
          <a:p>
            <a:pPr marL="171450" lvl="0" indent="-171450">
              <a:buFont typeface="Arial" panose="020B0604020202020204" pitchFamily="34" charset="0"/>
              <a:buChar char="•"/>
            </a:pPr>
            <a:r>
              <a:rPr lang="en-US" sz="1000" dirty="0"/>
              <a:t>Sauk County Department of Human Services </a:t>
            </a:r>
          </a:p>
          <a:p>
            <a:pPr marL="171450" lvl="0" indent="-171450">
              <a:buFont typeface="Arial" panose="020B0604020202020204" pitchFamily="34" charset="0"/>
              <a:buChar char="•"/>
            </a:pPr>
            <a:r>
              <a:rPr lang="en-US" sz="1000" dirty="0"/>
              <a:t>Sauk County Department of Health</a:t>
            </a:r>
          </a:p>
        </p:txBody>
      </p:sp>
      <p:sp>
        <p:nvSpPr>
          <p:cNvPr id="3" name="object 3"/>
          <p:cNvSpPr/>
          <p:nvPr/>
        </p:nvSpPr>
        <p:spPr>
          <a:xfrm>
            <a:off x="480745" y="1600200"/>
            <a:ext cx="2971800" cy="0"/>
          </a:xfrm>
          <a:custGeom>
            <a:avLst/>
            <a:gdLst/>
            <a:ahLst/>
            <a:cxnLst/>
            <a:rect l="l" t="t" r="r" b="b"/>
            <a:pathLst>
              <a:path w="2971800">
                <a:moveTo>
                  <a:pt x="0" y="0"/>
                </a:moveTo>
                <a:lnTo>
                  <a:pt x="2971800" y="0"/>
                </a:lnTo>
              </a:path>
            </a:pathLst>
          </a:custGeom>
          <a:ln w="6350">
            <a:solidFill>
              <a:srgbClr val="231F20"/>
            </a:solidFill>
          </a:ln>
        </p:spPr>
        <p:txBody>
          <a:bodyPr wrap="square" lIns="0" tIns="0" rIns="0" bIns="0" rtlCol="0"/>
          <a:lstStyle/>
          <a:p>
            <a:endParaRPr dirty="0"/>
          </a:p>
        </p:txBody>
      </p:sp>
      <p:sp>
        <p:nvSpPr>
          <p:cNvPr id="5" name="object 5"/>
          <p:cNvSpPr/>
          <p:nvPr/>
        </p:nvSpPr>
        <p:spPr>
          <a:xfrm>
            <a:off x="452334" y="2362200"/>
            <a:ext cx="2971800" cy="0"/>
          </a:xfrm>
          <a:custGeom>
            <a:avLst/>
            <a:gdLst/>
            <a:ahLst/>
            <a:cxnLst/>
            <a:rect l="l" t="t" r="r" b="b"/>
            <a:pathLst>
              <a:path w="2971800">
                <a:moveTo>
                  <a:pt x="0" y="0"/>
                </a:moveTo>
                <a:lnTo>
                  <a:pt x="2971800" y="0"/>
                </a:lnTo>
              </a:path>
            </a:pathLst>
          </a:custGeom>
          <a:ln w="6350">
            <a:solidFill>
              <a:srgbClr val="231F20"/>
            </a:solidFill>
          </a:ln>
        </p:spPr>
        <p:txBody>
          <a:bodyPr wrap="square" lIns="0" tIns="0" rIns="0" bIns="0" rtlCol="0"/>
          <a:lstStyle/>
          <a:p>
            <a:endParaRPr dirty="0"/>
          </a:p>
        </p:txBody>
      </p:sp>
      <p:sp>
        <p:nvSpPr>
          <p:cNvPr id="7" name="object 7"/>
          <p:cNvSpPr/>
          <p:nvPr/>
        </p:nvSpPr>
        <p:spPr>
          <a:xfrm>
            <a:off x="469532" y="3164440"/>
            <a:ext cx="2971800" cy="0"/>
          </a:xfrm>
          <a:custGeom>
            <a:avLst/>
            <a:gdLst/>
            <a:ahLst/>
            <a:cxnLst/>
            <a:rect l="l" t="t" r="r" b="b"/>
            <a:pathLst>
              <a:path w="2971800">
                <a:moveTo>
                  <a:pt x="0" y="0"/>
                </a:moveTo>
                <a:lnTo>
                  <a:pt x="2971800" y="0"/>
                </a:lnTo>
              </a:path>
            </a:pathLst>
          </a:custGeom>
          <a:ln w="6350">
            <a:solidFill>
              <a:srgbClr val="231F20"/>
            </a:solidFill>
          </a:ln>
        </p:spPr>
        <p:txBody>
          <a:bodyPr wrap="square" lIns="0" tIns="0" rIns="0" bIns="0" rtlCol="0"/>
          <a:lstStyle/>
          <a:p>
            <a:endParaRPr lang="en-US" dirty="0" smtClean="0"/>
          </a:p>
          <a:p>
            <a:endParaRPr dirty="0"/>
          </a:p>
        </p:txBody>
      </p:sp>
      <p:sp>
        <p:nvSpPr>
          <p:cNvPr id="9" name="object 9"/>
          <p:cNvSpPr txBox="1">
            <a:spLocks noGrp="1"/>
          </p:cNvSpPr>
          <p:nvPr>
            <p:ph type="title"/>
          </p:nvPr>
        </p:nvSpPr>
        <p:spPr>
          <a:xfrm>
            <a:off x="872478" y="228600"/>
            <a:ext cx="2141220" cy="638893"/>
          </a:xfrm>
          <a:prstGeom prst="rect">
            <a:avLst/>
          </a:prstGeom>
        </p:spPr>
        <p:txBody>
          <a:bodyPr vert="horz" wrap="square" lIns="0" tIns="12700" rIns="0" bIns="0" rtlCol="0">
            <a:spAutoFit/>
          </a:bodyPr>
          <a:lstStyle/>
          <a:p>
            <a:pPr marL="12700" marR="5080" indent="106680">
              <a:lnSpc>
                <a:spcPct val="112500"/>
              </a:lnSpc>
              <a:spcBef>
                <a:spcPts val="100"/>
              </a:spcBef>
            </a:pPr>
            <a:r>
              <a:rPr sz="1800" spc="290" dirty="0"/>
              <a:t>Things </a:t>
            </a:r>
            <a:r>
              <a:rPr sz="1800" spc="125" dirty="0"/>
              <a:t>I </a:t>
            </a:r>
            <a:r>
              <a:rPr sz="1800" spc="180" dirty="0"/>
              <a:t>May  </a:t>
            </a:r>
            <a:r>
              <a:rPr sz="1800" spc="190" dirty="0"/>
              <a:t>Need </a:t>
            </a:r>
            <a:r>
              <a:rPr sz="1800" spc="254" dirty="0"/>
              <a:t>To</a:t>
            </a:r>
            <a:r>
              <a:rPr sz="1800" spc="-70" dirty="0"/>
              <a:t> </a:t>
            </a:r>
            <a:r>
              <a:rPr sz="1800" spc="315" dirty="0"/>
              <a:t>Know</a:t>
            </a:r>
            <a:endParaRPr sz="1800" dirty="0"/>
          </a:p>
        </p:txBody>
      </p:sp>
      <p:sp>
        <p:nvSpPr>
          <p:cNvPr id="10" name="object 10"/>
          <p:cNvSpPr txBox="1"/>
          <p:nvPr/>
        </p:nvSpPr>
        <p:spPr>
          <a:xfrm>
            <a:off x="685800" y="1106820"/>
            <a:ext cx="2209800" cy="228268"/>
          </a:xfrm>
          <a:prstGeom prst="rect">
            <a:avLst/>
          </a:prstGeom>
        </p:spPr>
        <p:txBody>
          <a:bodyPr vert="horz" wrap="square" lIns="0" tIns="12700" rIns="0" bIns="0" rtlCol="0">
            <a:spAutoFit/>
          </a:bodyPr>
          <a:lstStyle/>
          <a:p>
            <a:pPr marL="12700">
              <a:lnSpc>
                <a:spcPct val="100000"/>
              </a:lnSpc>
              <a:spcBef>
                <a:spcPts val="100"/>
              </a:spcBef>
            </a:pPr>
            <a:r>
              <a:rPr lang="en-US" sz="1400" b="1" spc="-15" dirty="0" smtClean="0">
                <a:solidFill>
                  <a:srgbClr val="231F20"/>
                </a:solidFill>
                <a:latin typeface="Times New Roman"/>
                <a:cs typeface="Times New Roman"/>
              </a:rPr>
              <a:t>	</a:t>
            </a:r>
            <a:r>
              <a:rPr sz="1400" b="1" spc="-15" dirty="0" smtClean="0">
                <a:solidFill>
                  <a:srgbClr val="231F20"/>
                </a:solidFill>
                <a:latin typeface="Garamond" panose="02020404030301010803" pitchFamily="18" charset="0"/>
                <a:cs typeface="Times New Roman"/>
              </a:rPr>
              <a:t>Cour</a:t>
            </a:r>
            <a:r>
              <a:rPr lang="en-US" sz="1400" b="1" spc="-15" dirty="0" smtClean="0">
                <a:solidFill>
                  <a:srgbClr val="231F20"/>
                </a:solidFill>
                <a:latin typeface="Garamond" panose="02020404030301010803" pitchFamily="18" charset="0"/>
                <a:cs typeface="Times New Roman"/>
              </a:rPr>
              <a:t>troom location </a:t>
            </a:r>
            <a:endParaRPr sz="1400" dirty="0">
              <a:latin typeface="Garamond" panose="02020404030301010803" pitchFamily="18" charset="0"/>
              <a:cs typeface="Times New Roman"/>
            </a:endParaRPr>
          </a:p>
        </p:txBody>
      </p:sp>
      <p:sp>
        <p:nvSpPr>
          <p:cNvPr id="12" name="object 12"/>
          <p:cNvSpPr txBox="1"/>
          <p:nvPr/>
        </p:nvSpPr>
        <p:spPr>
          <a:xfrm>
            <a:off x="706278" y="3382810"/>
            <a:ext cx="2539265" cy="228268"/>
          </a:xfrm>
          <a:prstGeom prst="rect">
            <a:avLst/>
          </a:prstGeom>
        </p:spPr>
        <p:txBody>
          <a:bodyPr vert="horz" wrap="square" lIns="0" tIns="12700" rIns="0" bIns="0" rtlCol="0">
            <a:spAutoFit/>
          </a:bodyPr>
          <a:lstStyle/>
          <a:p>
            <a:pPr marL="12700" algn="ctr">
              <a:lnSpc>
                <a:spcPct val="100000"/>
              </a:lnSpc>
              <a:spcBef>
                <a:spcPts val="100"/>
              </a:spcBef>
            </a:pPr>
            <a:r>
              <a:rPr sz="1400" b="1" dirty="0" smtClean="0">
                <a:solidFill>
                  <a:srgbClr val="231F20"/>
                </a:solidFill>
                <a:latin typeface="Garamond" panose="02020404030301010803" pitchFamily="18" charset="0"/>
                <a:cs typeface="Times New Roman"/>
              </a:rPr>
              <a:t>Drug</a:t>
            </a:r>
            <a:r>
              <a:rPr sz="1400" b="1" spc="-20" dirty="0" smtClean="0">
                <a:solidFill>
                  <a:srgbClr val="231F20"/>
                </a:solidFill>
                <a:latin typeface="Garamond" panose="02020404030301010803" pitchFamily="18" charset="0"/>
                <a:cs typeface="Times New Roman"/>
              </a:rPr>
              <a:t> </a:t>
            </a:r>
            <a:r>
              <a:rPr sz="1400" b="1" spc="-25" dirty="0" smtClean="0">
                <a:solidFill>
                  <a:srgbClr val="231F20"/>
                </a:solidFill>
                <a:latin typeface="Garamond" panose="02020404030301010803" pitchFamily="18" charset="0"/>
                <a:cs typeface="Times New Roman"/>
              </a:rPr>
              <a:t>Testing</a:t>
            </a:r>
            <a:r>
              <a:rPr lang="en-US" sz="1400" b="1" spc="-25" dirty="0" smtClean="0">
                <a:solidFill>
                  <a:srgbClr val="231F20"/>
                </a:solidFill>
                <a:latin typeface="Garamond" panose="02020404030301010803" pitchFamily="18" charset="0"/>
                <a:cs typeface="Times New Roman"/>
              </a:rPr>
              <a:t> Information</a:t>
            </a:r>
            <a:r>
              <a:rPr sz="1400" b="1" spc="-25" dirty="0" smtClean="0">
                <a:solidFill>
                  <a:srgbClr val="231F20"/>
                </a:solidFill>
                <a:latin typeface="Garamond" panose="02020404030301010803" pitchFamily="18" charset="0"/>
                <a:cs typeface="Times New Roman"/>
              </a:rPr>
              <a:t>:</a:t>
            </a:r>
            <a:endParaRPr sz="1400" dirty="0">
              <a:latin typeface="Garamond" panose="02020404030301010803" pitchFamily="18" charset="0"/>
              <a:cs typeface="Times New Roman"/>
            </a:endParaRPr>
          </a:p>
        </p:txBody>
      </p:sp>
      <p:sp>
        <p:nvSpPr>
          <p:cNvPr id="13" name="object 13"/>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998"/>
            </a:srgbClr>
          </a:solidFill>
        </p:spPr>
        <p:txBody>
          <a:bodyPr wrap="square" lIns="0" tIns="0" rIns="0" bIns="0" rtlCol="0"/>
          <a:lstStyle/>
          <a:p>
            <a:endParaRPr dirty="0"/>
          </a:p>
        </p:txBody>
      </p:sp>
      <p:sp>
        <p:nvSpPr>
          <p:cNvPr id="14" name="object 14"/>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43998"/>
            </a:srgbClr>
          </a:solidFill>
        </p:spPr>
        <p:txBody>
          <a:bodyPr wrap="square" lIns="0" tIns="0" rIns="0" bIns="0" rtlCol="0"/>
          <a:lstStyle/>
          <a:p>
            <a:endParaRPr dirty="0"/>
          </a:p>
        </p:txBody>
      </p:sp>
      <p:sp>
        <p:nvSpPr>
          <p:cNvPr id="15" name="TextBox 14"/>
          <p:cNvSpPr txBox="1"/>
          <p:nvPr/>
        </p:nvSpPr>
        <p:spPr>
          <a:xfrm>
            <a:off x="685800" y="1788983"/>
            <a:ext cx="2612226" cy="307777"/>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r>
              <a:rPr lang="en-US" sz="1400" b="1" dirty="0" smtClean="0">
                <a:latin typeface="Garamond" panose="02020404030301010803" pitchFamily="18" charset="0"/>
                <a:cs typeface="Times New Roman" panose="02020603050405020304" pitchFamily="18" charset="0"/>
              </a:rPr>
              <a:t>Case Coordinator’s Information</a:t>
            </a:r>
            <a:endParaRPr lang="en-US" sz="1400" b="1" dirty="0">
              <a:latin typeface="Garamond" panose="02020404030301010803" pitchFamily="18" charset="0"/>
              <a:cs typeface="Times New Roman" panose="02020603050405020304" pitchFamily="18" charset="0"/>
            </a:endParaRPr>
          </a:p>
        </p:txBody>
      </p:sp>
      <p:sp>
        <p:nvSpPr>
          <p:cNvPr id="16" name="TextBox 15"/>
          <p:cNvSpPr txBox="1"/>
          <p:nvPr/>
        </p:nvSpPr>
        <p:spPr>
          <a:xfrm>
            <a:off x="679814" y="2573435"/>
            <a:ext cx="2573661" cy="307777"/>
          </a:xfrm>
          <a:prstGeom prst="rect">
            <a:avLst/>
          </a:prstGeom>
          <a:noFill/>
        </p:spPr>
        <p:txBody>
          <a:bodyPr wrap="square" rtlCol="0">
            <a:spAutoFit/>
          </a:bodyPr>
          <a:lstStyle/>
          <a:p>
            <a:r>
              <a:rPr lang="en-US" sz="1400" b="1" dirty="0" smtClean="0">
                <a:latin typeface="Garamond" panose="02020404030301010803" pitchFamily="18" charset="0"/>
                <a:cs typeface="Times New Roman" panose="02020603050405020304" pitchFamily="18" charset="0"/>
              </a:rPr>
              <a:t>Probation Agent’s Information</a:t>
            </a:r>
            <a:endParaRPr lang="en-US" sz="1400" b="1" dirty="0">
              <a:latin typeface="Garamond" panose="02020404030301010803" pitchFamily="18" charset="0"/>
              <a:cs typeface="Times New Roman" panose="02020603050405020304" pitchFamily="18" charset="0"/>
            </a:endParaRPr>
          </a:p>
        </p:txBody>
      </p:sp>
      <p:cxnSp>
        <p:nvCxnSpPr>
          <p:cNvPr id="6" name="Straight Connector 5"/>
          <p:cNvCxnSpPr/>
          <p:nvPr/>
        </p:nvCxnSpPr>
        <p:spPr>
          <a:xfrm>
            <a:off x="469532" y="3962400"/>
            <a:ext cx="2971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3984" y="3278221"/>
            <a:ext cx="2319232" cy="873760"/>
          </a:xfrm>
          <a:prstGeom prst="rect">
            <a:avLst/>
          </a:prstGeom>
        </p:spPr>
      </p:pic>
      <p:sp>
        <p:nvSpPr>
          <p:cNvPr id="4" name="Rectangle 3"/>
          <p:cNvSpPr/>
          <p:nvPr/>
        </p:nvSpPr>
        <p:spPr>
          <a:xfrm>
            <a:off x="562381" y="4161482"/>
            <a:ext cx="2808526" cy="307777"/>
          </a:xfrm>
          <a:prstGeom prst="rect">
            <a:avLst/>
          </a:prstGeom>
        </p:spPr>
        <p:txBody>
          <a:bodyPr wrap="none">
            <a:spAutoFit/>
          </a:bodyPr>
          <a:lstStyle/>
          <a:p>
            <a:r>
              <a:rPr lang="en-US" sz="1400" b="1" dirty="0">
                <a:latin typeface="Garamond" panose="02020404030301010803" pitchFamily="18" charset="0"/>
              </a:rPr>
              <a:t>Treatment Provider’s </a:t>
            </a:r>
            <a:r>
              <a:rPr lang="en-US" sz="1400" b="1" dirty="0" smtClean="0">
                <a:latin typeface="Garamond" panose="02020404030301010803" pitchFamily="18" charset="0"/>
              </a:rPr>
              <a:t>Information:</a:t>
            </a:r>
            <a:endParaRPr lang="en-US" sz="1400" dirty="0"/>
          </a:p>
        </p:txBody>
      </p:sp>
      <p:cxnSp>
        <p:nvCxnSpPr>
          <p:cNvPr id="17" name="Straight Connector 16"/>
          <p:cNvCxnSpPr/>
          <p:nvPr/>
        </p:nvCxnSpPr>
        <p:spPr>
          <a:xfrm>
            <a:off x="480745" y="4724400"/>
            <a:ext cx="30135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5085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950962" y="1131332"/>
            <a:ext cx="1938788" cy="45719"/>
          </a:xfrm>
          <a:custGeom>
            <a:avLst/>
            <a:gdLst/>
            <a:ahLst/>
            <a:cxnLst/>
            <a:rect l="l" t="t" r="r" b="b"/>
            <a:pathLst>
              <a:path w="1820545">
                <a:moveTo>
                  <a:pt x="0" y="0"/>
                </a:moveTo>
                <a:lnTo>
                  <a:pt x="1820176" y="0"/>
                </a:lnTo>
              </a:path>
            </a:pathLst>
          </a:custGeom>
          <a:ln w="12700">
            <a:solidFill>
              <a:srgbClr val="231F20"/>
            </a:solidFill>
          </a:ln>
        </p:spPr>
        <p:txBody>
          <a:bodyPr wrap="square" lIns="0" tIns="0" rIns="0" bIns="0" rtlCol="0"/>
          <a:lstStyle/>
          <a:p>
            <a:endParaRPr dirty="0"/>
          </a:p>
        </p:txBody>
      </p:sp>
      <p:sp>
        <p:nvSpPr>
          <p:cNvPr id="5" name="object 5"/>
          <p:cNvSpPr/>
          <p:nvPr/>
        </p:nvSpPr>
        <p:spPr>
          <a:xfrm>
            <a:off x="0" y="0"/>
            <a:ext cx="3886200" cy="5029200"/>
          </a:xfrm>
          <a:custGeom>
            <a:avLst/>
            <a:gdLst/>
            <a:ahLst/>
            <a:cxnLst/>
            <a:rect l="l" t="t" r="r" b="b"/>
            <a:pathLst>
              <a:path w="3886200" h="5029200">
                <a:moveTo>
                  <a:pt x="0" y="5029200"/>
                </a:moveTo>
                <a:lnTo>
                  <a:pt x="3886200" y="5029200"/>
                </a:lnTo>
                <a:lnTo>
                  <a:pt x="3886200" y="0"/>
                </a:lnTo>
                <a:lnTo>
                  <a:pt x="0" y="0"/>
                </a:lnTo>
                <a:lnTo>
                  <a:pt x="0" y="5029200"/>
                </a:lnTo>
                <a:close/>
              </a:path>
            </a:pathLst>
          </a:custGeom>
          <a:solidFill>
            <a:schemeClr val="bg2">
              <a:alpha val="0"/>
            </a:schemeClr>
          </a:solidFill>
        </p:spPr>
        <p:txBody>
          <a:bodyPr wrap="square" lIns="0" tIns="0" rIns="0" bIns="0" rtlCol="0"/>
          <a:lstStyle/>
          <a:p>
            <a:endParaRPr dirty="0"/>
          </a:p>
        </p:txBody>
      </p:sp>
      <p:sp>
        <p:nvSpPr>
          <p:cNvPr id="6" name="object 6"/>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998"/>
            </a:srgbClr>
          </a:solidFill>
        </p:spPr>
        <p:txBody>
          <a:bodyPr wrap="square" lIns="0" tIns="0" rIns="0" bIns="0" rtlCol="0"/>
          <a:lstStyle/>
          <a:p>
            <a:endParaRPr dirty="0"/>
          </a:p>
        </p:txBody>
      </p:sp>
      <p:sp>
        <p:nvSpPr>
          <p:cNvPr id="7" name="object 7"/>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43998"/>
            </a:srgbClr>
          </a:solidFill>
        </p:spPr>
        <p:txBody>
          <a:bodyPr wrap="square" lIns="0" tIns="0" rIns="0" bIns="0" rtlCol="0"/>
          <a:lstStyle/>
          <a:p>
            <a:endParaRPr dirty="0"/>
          </a:p>
        </p:txBody>
      </p:sp>
      <p:sp>
        <p:nvSpPr>
          <p:cNvPr id="9" name="TextBox 8"/>
          <p:cNvSpPr txBox="1"/>
          <p:nvPr/>
        </p:nvSpPr>
        <p:spPr>
          <a:xfrm>
            <a:off x="4777356" y="1905000"/>
            <a:ext cx="2286000" cy="830997"/>
          </a:xfrm>
          <a:prstGeom prst="rect">
            <a:avLst/>
          </a:prstGeom>
          <a:noFill/>
        </p:spPr>
        <p:txBody>
          <a:bodyPr wrap="square" rtlCol="0">
            <a:spAutoFit/>
          </a:bodyPr>
          <a:lstStyle/>
          <a:p>
            <a:pPr algn="ctr"/>
            <a:r>
              <a:rPr lang="en-US" sz="2400" dirty="0" smtClean="0">
                <a:latin typeface="Garamond" panose="02020404030301010803" pitchFamily="18" charset="0"/>
              </a:rPr>
              <a:t>Case </a:t>
            </a:r>
            <a:r>
              <a:rPr lang="en-US" sz="2400" dirty="0" smtClean="0">
                <a:latin typeface="Garamond" panose="02020404030301010803" pitchFamily="18" charset="0"/>
              </a:rPr>
              <a:t>Coordinator</a:t>
            </a:r>
            <a:r>
              <a:rPr lang="en-US" sz="2400" dirty="0" smtClean="0">
                <a:latin typeface="Garamond" panose="02020404030301010803" pitchFamily="18" charset="0"/>
              </a:rPr>
              <a:t> </a:t>
            </a:r>
            <a:r>
              <a:rPr lang="en-US" sz="2400" dirty="0" smtClean="0">
                <a:latin typeface="Garamond" panose="02020404030301010803" pitchFamily="18" charset="0"/>
              </a:rPr>
              <a:t>Meetings</a:t>
            </a:r>
            <a:endParaRPr lang="en-US" sz="2000" dirty="0">
              <a:latin typeface="Garamond" panose="02020404030301010803" pitchFamily="18" charset="0"/>
            </a:endParaRPr>
          </a:p>
        </p:txBody>
      </p:sp>
      <p:sp>
        <p:nvSpPr>
          <p:cNvPr id="10" name="TextBox 9"/>
          <p:cNvSpPr txBox="1"/>
          <p:nvPr/>
        </p:nvSpPr>
        <p:spPr>
          <a:xfrm>
            <a:off x="4848284" y="762000"/>
            <a:ext cx="2144144" cy="461665"/>
          </a:xfrm>
          <a:prstGeom prst="rect">
            <a:avLst/>
          </a:prstGeom>
          <a:noFill/>
        </p:spPr>
        <p:txBody>
          <a:bodyPr wrap="square" rtlCol="0">
            <a:spAutoFit/>
          </a:bodyPr>
          <a:lstStyle/>
          <a:p>
            <a:pPr algn="ctr"/>
            <a:r>
              <a:rPr lang="en-US" sz="2400" dirty="0" smtClean="0">
                <a:latin typeface="Garamond" panose="02020404030301010803" pitchFamily="18" charset="0"/>
              </a:rPr>
              <a:t>Phase 1: Chance</a:t>
            </a:r>
            <a:endParaRPr lang="en-US" sz="2400" dirty="0">
              <a:latin typeface="Garamond" panose="02020404030301010803" pitchFamily="18" charset="0"/>
            </a:endParaRPr>
          </a:p>
        </p:txBody>
      </p:sp>
      <p:sp>
        <p:nvSpPr>
          <p:cNvPr id="11" name="TextBox 10"/>
          <p:cNvSpPr txBox="1"/>
          <p:nvPr/>
        </p:nvSpPr>
        <p:spPr>
          <a:xfrm>
            <a:off x="978741" y="1489501"/>
            <a:ext cx="2209800" cy="1661993"/>
          </a:xfrm>
          <a:prstGeom prst="rect">
            <a:avLst/>
          </a:prstGeom>
          <a:noFill/>
        </p:spPr>
        <p:txBody>
          <a:bodyPr wrap="square" rtlCol="0">
            <a:spAutoFit/>
          </a:bodyPr>
          <a:lstStyle/>
          <a:p>
            <a:r>
              <a:rPr lang="en-US" sz="2400" dirty="0" smtClean="0">
                <a:latin typeface="Garamond" panose="02020404030301010803" pitchFamily="18" charset="0"/>
              </a:rPr>
              <a:t>“Strive for progress not perfection.”</a:t>
            </a:r>
          </a:p>
          <a:p>
            <a:endParaRPr lang="en-US" dirty="0" smtClean="0">
              <a:latin typeface="Garamond" panose="02020404030301010803" pitchFamily="18" charset="0"/>
            </a:endParaRPr>
          </a:p>
          <a:p>
            <a:r>
              <a:rPr lang="en-US" sz="1200" dirty="0">
                <a:latin typeface="Garamond" panose="02020404030301010803" pitchFamily="18" charset="0"/>
              </a:rPr>
              <a:t>-</a:t>
            </a:r>
            <a:r>
              <a:rPr lang="en-US" sz="1200" dirty="0" smtClean="0">
                <a:latin typeface="Garamond" panose="02020404030301010803" pitchFamily="18" charset="0"/>
              </a:rPr>
              <a:t>Unknown</a:t>
            </a:r>
            <a:endParaRPr lang="en-US" sz="1200" dirty="0">
              <a:latin typeface="Garamond" panose="02020404030301010803"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177644386"/>
              </p:ext>
            </p:extLst>
          </p:nvPr>
        </p:nvGraphicFramePr>
        <p:xfrm>
          <a:off x="304800" y="304800"/>
          <a:ext cx="3238500" cy="1723336"/>
        </p:xfrm>
        <a:graphic>
          <a:graphicData uri="http://schemas.openxmlformats.org/drawingml/2006/table">
            <a:tbl>
              <a:tblPr firstRow="1" bandRow="1">
                <a:tableStyleId>{2D5ABB26-0587-4C30-8999-92F81FD0307C}</a:tableStyleId>
              </a:tblPr>
              <a:tblGrid>
                <a:gridCol w="78105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tblGrid>
              <a:tr h="381000">
                <a:tc>
                  <a:txBody>
                    <a:bodyPr/>
                    <a:lstStyle/>
                    <a:p>
                      <a:pPr marL="233679">
                        <a:lnSpc>
                          <a:spcPct val="100000"/>
                        </a:lnSpc>
                        <a:spcBef>
                          <a:spcPts val="650"/>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ct val="100000"/>
                        </a:lnSpc>
                        <a:spcBef>
                          <a:spcPts val="650"/>
                        </a:spcBef>
                      </a:pPr>
                      <a:r>
                        <a:rPr lang="en-US" sz="1100" b="1" spc="-75" dirty="0" smtClean="0">
                          <a:solidFill>
                            <a:srgbClr val="231F20"/>
                          </a:solidFill>
                          <a:latin typeface="Book Antiqua"/>
                          <a:cs typeface="Book Antiqua"/>
                        </a:rPr>
                        <a:t>Smart </a:t>
                      </a:r>
                      <a:r>
                        <a:rPr sz="1100" b="1" spc="-75" dirty="0" smtClean="0">
                          <a:solidFill>
                            <a:srgbClr val="231F20"/>
                          </a:solidFill>
                          <a:latin typeface="Book Antiqua"/>
                          <a:cs typeface="Book Antiqua"/>
                        </a:rPr>
                        <a:t>Goals</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97790">
                        <a:lnSpc>
                          <a:spcPct val="100000"/>
                        </a:lnSpc>
                        <a:spcBef>
                          <a:spcPts val="650"/>
                        </a:spcBef>
                      </a:pPr>
                      <a:r>
                        <a:rPr sz="1100" b="1" spc="-85" dirty="0">
                          <a:solidFill>
                            <a:srgbClr val="231F20"/>
                          </a:solidFill>
                          <a:latin typeface="Book Antiqua"/>
                          <a:cs typeface="Book Antiqua"/>
                        </a:rPr>
                        <a:t>Due</a:t>
                      </a:r>
                      <a:r>
                        <a:rPr sz="1100" b="1" spc="-20" dirty="0">
                          <a:solidFill>
                            <a:srgbClr val="231F20"/>
                          </a:solidFill>
                          <a:latin typeface="Book Antiqua"/>
                          <a:cs typeface="Book Antiqua"/>
                        </a:rPr>
                        <a:t> </a:t>
                      </a:r>
                      <a:r>
                        <a:rPr sz="1100" b="1" spc="-7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12"/>
                  </a:ext>
                </a:extLst>
              </a:tr>
            </a:tbl>
          </a:graphicData>
        </a:graphic>
      </p:graphicFrame>
      <p:sp>
        <p:nvSpPr>
          <p:cNvPr id="4" name="object 4"/>
          <p:cNvSpPr/>
          <p:nvPr/>
        </p:nvSpPr>
        <p:spPr>
          <a:xfrm>
            <a:off x="3886200" y="0"/>
            <a:ext cx="228600" cy="5029200"/>
          </a:xfrm>
          <a:custGeom>
            <a:avLst/>
            <a:gdLst/>
            <a:ahLst/>
            <a:cxnLst/>
            <a:rect l="l" t="t" r="r" b="b"/>
            <a:pathLst>
              <a:path w="228600" h="5029200">
                <a:moveTo>
                  <a:pt x="0" y="5029200"/>
                </a:moveTo>
                <a:lnTo>
                  <a:pt x="228600" y="5029200"/>
                </a:lnTo>
                <a:lnTo>
                  <a:pt x="228600" y="0"/>
                </a:lnTo>
                <a:lnTo>
                  <a:pt x="0" y="0"/>
                </a:lnTo>
                <a:lnTo>
                  <a:pt x="0" y="5029200"/>
                </a:lnTo>
                <a:close/>
              </a:path>
            </a:pathLst>
          </a:custGeom>
          <a:solidFill>
            <a:srgbClr val="949CA1">
              <a:alpha val="33000"/>
            </a:srgbClr>
          </a:solidFill>
        </p:spPr>
        <p:txBody>
          <a:bodyPr wrap="square" lIns="0" tIns="0" rIns="0" bIns="0" rtlCol="0"/>
          <a:lstStyle/>
          <a:p>
            <a:endParaRPr dirty="0"/>
          </a:p>
        </p:txBody>
      </p:sp>
      <p:sp>
        <p:nvSpPr>
          <p:cNvPr id="5" name="object 5"/>
          <p:cNvSpPr/>
          <p:nvPr/>
        </p:nvSpPr>
        <p:spPr>
          <a:xfrm>
            <a:off x="3657600" y="0"/>
            <a:ext cx="228600" cy="5029200"/>
          </a:xfrm>
          <a:custGeom>
            <a:avLst/>
            <a:gdLst/>
            <a:ahLst/>
            <a:cxnLst/>
            <a:rect l="l" t="t" r="r" b="b"/>
            <a:pathLst>
              <a:path w="228600" h="5029200">
                <a:moveTo>
                  <a:pt x="228600" y="5029200"/>
                </a:moveTo>
                <a:lnTo>
                  <a:pt x="0" y="5029200"/>
                </a:lnTo>
                <a:lnTo>
                  <a:pt x="0" y="0"/>
                </a:lnTo>
                <a:lnTo>
                  <a:pt x="228600" y="0"/>
                </a:lnTo>
                <a:lnTo>
                  <a:pt x="228600" y="5029200"/>
                </a:lnTo>
                <a:close/>
              </a:path>
            </a:pathLst>
          </a:custGeom>
          <a:solidFill>
            <a:srgbClr val="949CA1">
              <a:alpha val="33000"/>
            </a:srgbClr>
          </a:solidFill>
        </p:spPr>
        <p:txBody>
          <a:bodyPr wrap="square" lIns="0" tIns="0" rIns="0" bIns="0" rtlCol="0"/>
          <a:lstStyle/>
          <a:p>
            <a:endParaRPr dirty="0"/>
          </a:p>
        </p:txBody>
      </p:sp>
      <p:graphicFrame>
        <p:nvGraphicFramePr>
          <p:cNvPr id="7" name="object 2"/>
          <p:cNvGraphicFramePr>
            <a:graphicFrameLocks noGrp="1"/>
          </p:cNvGraphicFramePr>
          <p:nvPr>
            <p:extLst>
              <p:ext uri="{D42A27DB-BD31-4B8C-83A1-F6EECF244321}">
                <p14:modId xmlns:p14="http://schemas.microsoft.com/office/powerpoint/2010/main" val="1171095829"/>
              </p:ext>
            </p:extLst>
          </p:nvPr>
        </p:nvGraphicFramePr>
        <p:xfrm>
          <a:off x="304800" y="2318304"/>
          <a:ext cx="3238500" cy="2356404"/>
        </p:xfrm>
        <a:graphic>
          <a:graphicData uri="http://schemas.openxmlformats.org/drawingml/2006/table">
            <a:tbl>
              <a:tblPr firstRow="1" bandRow="1">
                <a:tableStyleId>{2D5ABB26-0587-4C30-8999-92F81FD0307C}</a:tableStyleId>
              </a:tblPr>
              <a:tblGrid>
                <a:gridCol w="78105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tblGrid>
              <a:tr h="342900">
                <a:tc>
                  <a:txBody>
                    <a:bodyPr/>
                    <a:lstStyle/>
                    <a:p>
                      <a:pPr marL="233679">
                        <a:lnSpc>
                          <a:spcPct val="100000"/>
                        </a:lnSpc>
                        <a:spcBef>
                          <a:spcPts val="650"/>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ct val="100000"/>
                        </a:lnSpc>
                        <a:spcBef>
                          <a:spcPts val="650"/>
                        </a:spcBef>
                      </a:pPr>
                      <a:r>
                        <a:rPr lang="en-US" sz="1100" b="1" spc="-75" dirty="0" smtClean="0">
                          <a:solidFill>
                            <a:srgbClr val="231F20"/>
                          </a:solidFill>
                          <a:latin typeface="Book Antiqua"/>
                          <a:cs typeface="Book Antiqua"/>
                        </a:rPr>
                        <a:t>Tasks</a:t>
                      </a:r>
                      <a:r>
                        <a:rPr lang="en-US" sz="1100" b="1" spc="-75" baseline="0" dirty="0" smtClean="0">
                          <a:solidFill>
                            <a:srgbClr val="231F20"/>
                          </a:solidFill>
                          <a:latin typeface="Book Antiqua"/>
                          <a:cs typeface="Book Antiqua"/>
                        </a:rPr>
                        <a:t> and Activities</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97790">
                        <a:lnSpc>
                          <a:spcPct val="100000"/>
                        </a:lnSpc>
                        <a:spcBef>
                          <a:spcPts val="650"/>
                        </a:spcBef>
                      </a:pPr>
                      <a:r>
                        <a:rPr sz="1100" b="1" spc="-85" dirty="0">
                          <a:solidFill>
                            <a:srgbClr val="231F20"/>
                          </a:solidFill>
                          <a:latin typeface="Book Antiqua"/>
                          <a:cs typeface="Book Antiqua"/>
                        </a:rPr>
                        <a:t>Due</a:t>
                      </a:r>
                      <a:r>
                        <a:rPr sz="1100" b="1" spc="-20" dirty="0">
                          <a:solidFill>
                            <a:srgbClr val="231F20"/>
                          </a:solidFill>
                          <a:latin typeface="Book Antiqua"/>
                          <a:cs typeface="Book Antiqua"/>
                        </a:rPr>
                        <a:t> </a:t>
                      </a:r>
                      <a:r>
                        <a:rPr sz="1100" b="1" spc="-7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725512681"/>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488678703"/>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12"/>
                  </a:ext>
                </a:extLst>
              </a:tr>
            </a:tbl>
          </a:graphicData>
        </a:graphic>
      </p:graphicFrame>
      <p:graphicFrame>
        <p:nvGraphicFramePr>
          <p:cNvPr id="8" name="object 2"/>
          <p:cNvGraphicFramePr>
            <a:graphicFrameLocks noGrp="1"/>
          </p:cNvGraphicFramePr>
          <p:nvPr>
            <p:extLst>
              <p:ext uri="{D42A27DB-BD31-4B8C-83A1-F6EECF244321}">
                <p14:modId xmlns:p14="http://schemas.microsoft.com/office/powerpoint/2010/main" val="648629628"/>
              </p:ext>
            </p:extLst>
          </p:nvPr>
        </p:nvGraphicFramePr>
        <p:xfrm>
          <a:off x="4335294" y="304800"/>
          <a:ext cx="3238500" cy="4369908"/>
        </p:xfrm>
        <a:graphic>
          <a:graphicData uri="http://schemas.openxmlformats.org/drawingml/2006/table">
            <a:tbl>
              <a:tblPr firstRow="1" bandRow="1">
                <a:tableStyleId>{2D5ABB26-0587-4C30-8999-92F81FD0307C}</a:tableStyleId>
              </a:tblPr>
              <a:tblGrid>
                <a:gridCol w="78105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tblGrid>
              <a:tr h="342900">
                <a:tc>
                  <a:txBody>
                    <a:bodyPr/>
                    <a:lstStyle/>
                    <a:p>
                      <a:pPr marL="233679">
                        <a:lnSpc>
                          <a:spcPct val="100000"/>
                        </a:lnSpc>
                        <a:spcBef>
                          <a:spcPts val="650"/>
                        </a:spcBef>
                      </a:pPr>
                      <a:r>
                        <a:rPr sz="1100" b="1" spc="-6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algn="ctr">
                        <a:lnSpc>
                          <a:spcPct val="100000"/>
                        </a:lnSpc>
                        <a:spcBef>
                          <a:spcPts val="650"/>
                        </a:spcBef>
                      </a:pPr>
                      <a:r>
                        <a:rPr lang="en-US" sz="1100" b="1" spc="-75" dirty="0" smtClean="0">
                          <a:solidFill>
                            <a:srgbClr val="231F20"/>
                          </a:solidFill>
                          <a:latin typeface="Book Antiqua"/>
                          <a:cs typeface="Book Antiqua"/>
                        </a:rPr>
                        <a:t>Tasks and Activities</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tc>
                  <a:txBody>
                    <a:bodyPr/>
                    <a:lstStyle/>
                    <a:p>
                      <a:pPr marL="97790">
                        <a:lnSpc>
                          <a:spcPct val="100000"/>
                        </a:lnSpc>
                        <a:spcBef>
                          <a:spcPts val="650"/>
                        </a:spcBef>
                      </a:pPr>
                      <a:r>
                        <a:rPr sz="1100" b="1" spc="-85" dirty="0">
                          <a:solidFill>
                            <a:srgbClr val="231F20"/>
                          </a:solidFill>
                          <a:latin typeface="Book Antiqua"/>
                          <a:cs typeface="Book Antiqua"/>
                        </a:rPr>
                        <a:t>Due</a:t>
                      </a:r>
                      <a:r>
                        <a:rPr sz="1100" b="1" spc="-20" dirty="0">
                          <a:solidFill>
                            <a:srgbClr val="231F20"/>
                          </a:solidFill>
                          <a:latin typeface="Book Antiqua"/>
                          <a:cs typeface="Book Antiqua"/>
                        </a:rPr>
                        <a:t> </a:t>
                      </a:r>
                      <a:r>
                        <a:rPr sz="1100" b="1" spc="-70" dirty="0">
                          <a:solidFill>
                            <a:srgbClr val="231F20"/>
                          </a:solidFill>
                          <a:latin typeface="Book Antiqua"/>
                          <a:cs typeface="Book Antiqua"/>
                        </a:rPr>
                        <a:t>Date</a:t>
                      </a:r>
                      <a:endParaRPr sz="1100" dirty="0">
                        <a:latin typeface="Book Antiqua"/>
                        <a:cs typeface="Book Antiqua"/>
                      </a:endParaRPr>
                    </a:p>
                  </a:txBody>
                  <a:tcPr marL="0" marR="0" marT="8255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C5CBCF"/>
                    </a:solidFill>
                  </a:tcPr>
                </a:tc>
                <a:extLst>
                  <a:ext uri="{0D108BD9-81ED-4DB2-BD59-A6C34878D82A}">
                    <a16:rowId xmlns:a16="http://schemas.microsoft.com/office/drawing/2014/main" val="10000"/>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1"/>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extLst>
                  <a:ext uri="{0D108BD9-81ED-4DB2-BD59-A6C34878D82A}">
                    <a16:rowId xmlns:a16="http://schemas.microsoft.com/office/drawing/2014/main" val="1000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473310405"/>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953580978"/>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2277953605"/>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3106733516"/>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51978989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4185380470"/>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350115852"/>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4016418696"/>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04"/>
                  </a:ext>
                </a:extLst>
              </a:tr>
              <a:tr h="335584">
                <a:tc>
                  <a:txBody>
                    <a:bodyPr/>
                    <a:lstStyle/>
                    <a:p>
                      <a:pPr>
                        <a:lnSpc>
                          <a:spcPct val="100000"/>
                        </a:lnSpc>
                      </a:pPr>
                      <a:endParaRPr sz="1100" dirty="0">
                        <a:latin typeface="Times New Roman"/>
                        <a:cs typeface="Times New Roman"/>
                      </a:endParaRPr>
                    </a:p>
                  </a:txBody>
                  <a:tcPr marL="0" marR="0" marT="0" marB="0">
                    <a:lnL w="6350">
                      <a:solidFill>
                        <a:srgbClr val="231F20"/>
                      </a:solidFill>
                      <a:prstDash val="soli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231F20"/>
                      </a:solidFill>
                      <a:prstDash val="solid"/>
                    </a:lnB>
                  </a:tcPr>
                </a:tc>
                <a:tc>
                  <a:txBody>
                    <a:bodyPr/>
                    <a:lstStyle/>
                    <a:p>
                      <a:pPr>
                        <a:lnSpc>
                          <a:spcPct val="100000"/>
                        </a:lnSpc>
                      </a:pPr>
                      <a:endParaRPr sz="1100" dirty="0">
                        <a:latin typeface="Times New Roman"/>
                        <a:cs typeface="Times New Roman"/>
                      </a:endParaRPr>
                    </a:p>
                  </a:txBody>
                  <a:tcPr marL="0" marR="0" marT="0" marB="0">
                    <a:lnL w="6350" cap="flat" cmpd="sng" algn="ctr">
                      <a:solidFill>
                        <a:srgbClr val="231F20"/>
                      </a:solidFill>
                      <a:prstDash val="solid"/>
                      <a:round/>
                      <a:headEnd type="none" w="med" len="med"/>
                      <a:tailEnd type="none" w="med" len="med"/>
                    </a:lnL>
                    <a:lnR w="6350">
                      <a:solidFill>
                        <a:srgbClr val="231F20"/>
                      </a:solidFill>
                      <a:prstDash val="solid"/>
                    </a:lnR>
                    <a:lnT w="6350" cap="flat" cmpd="sng" algn="ctr">
                      <a:solidFill>
                        <a:srgbClr val="231F20"/>
                      </a:solidFill>
                      <a:prstDash val="solid"/>
                      <a:round/>
                      <a:headEnd type="none" w="med" len="med"/>
                      <a:tailEnd type="none" w="med" len="med"/>
                    </a:lnT>
                    <a:lnB w="6350">
                      <a:solidFill>
                        <a:srgbClr val="231F20"/>
                      </a:solidFill>
                      <a:prstDash val="solid"/>
                    </a:lnB>
                  </a:tcPr>
                </a:tc>
                <a:extLst>
                  <a:ext uri="{0D108BD9-81ED-4DB2-BD59-A6C34878D82A}">
                    <a16:rowId xmlns:a16="http://schemas.microsoft.com/office/drawing/2014/main" val="10012"/>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txDef>
      <a:spPr>
        <a:noFill/>
      </a:spPr>
      <a:bodyPr wrap="square" rtlCol="0">
        <a:spAutoFit/>
      </a:bodyPr>
      <a:lstStyle>
        <a:defPPr>
          <a:defRPr dirty="0"/>
        </a:defPPr>
      </a:lstStyle>
    </a:txDef>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919</TotalTime>
  <Words>5362</Words>
  <Application>Microsoft Office PowerPoint</Application>
  <PresentationFormat>Custom</PresentationFormat>
  <Paragraphs>837</Paragraphs>
  <Slides>70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70</vt:i4>
      </vt:variant>
    </vt:vector>
  </HeadingPairs>
  <TitlesOfParts>
    <vt:vector size="80" baseType="lpstr">
      <vt:lpstr>Arial</vt:lpstr>
      <vt:lpstr>Book Antiqua</vt:lpstr>
      <vt:lpstr>Calibri</vt:lpstr>
      <vt:lpstr>Century Gothic</vt:lpstr>
      <vt:lpstr>Garamond</vt:lpstr>
      <vt:lpstr>Maiandra GD</vt:lpstr>
      <vt:lpstr>Symbol</vt:lpstr>
      <vt:lpstr>Times New Roman</vt:lpstr>
      <vt:lpstr>Wingdings 3</vt:lpstr>
      <vt:lpstr>Wisp</vt:lpstr>
      <vt:lpstr>PowerPoint Presentation</vt:lpstr>
      <vt:lpstr>Phase 1  Participant  Handbook</vt:lpstr>
      <vt:lpstr>Chance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Things I May  Need To Know</vt:lpstr>
      <vt:lpstr>PowerPoint Presentation</vt:lpstr>
      <vt:lpstr>Phase 2  Participant  Handbook</vt:lpstr>
      <vt:lpstr>Balance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Things I May  Need To Know</vt:lpstr>
      <vt:lpstr>PowerPoint Presentation</vt:lpstr>
      <vt:lpstr>Phase 3  Participant  Handbook</vt:lpstr>
      <vt:lpstr>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Things I May  Need To Know</vt:lpstr>
      <vt:lpstr>PowerPoint Presentation</vt:lpstr>
      <vt:lpstr>Phase 4  Participant  Handbook</vt:lpstr>
      <vt:lpstr>Change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Things I May  Need To Know</vt:lpstr>
      <vt:lpstr>PowerPoint Presentation</vt:lpstr>
      <vt:lpstr>Phase 5  Participant  Handbook</vt:lpstr>
      <vt:lpstr>Choice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Things I May  Need To Know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Participant  Handbook</dc:title>
  <dc:creator>Amanda Hanson</dc:creator>
  <cp:lastModifiedBy>Amanda Hanson</cp:lastModifiedBy>
  <cp:revision>90</cp:revision>
  <cp:lastPrinted>2021-06-04T17:14:11Z</cp:lastPrinted>
  <dcterms:created xsi:type="dcterms:W3CDTF">2020-01-24T16:15:12Z</dcterms:created>
  <dcterms:modified xsi:type="dcterms:W3CDTF">2021-06-15T21:10:22Z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2018-10-30T00:00:00Z</vt:filetime>
  </property>
  <property fmtid="{D5CDD505-2E9C-101B-9397-08002B2CF9AE}" pid="3" name="Creator">
    <vt:lpwstr>Adobe InDesign CS5.5 (7.5)</vt:lpwstr>
  </property>
  <property fmtid="{D5CDD505-2E9C-101B-9397-08002B2CF9AE}" pid="4" name="LastSaved">
    <vt:filetime>2020-01-24T00:00:00Z</vt:filetime>
  </property>
</Properties>
</file>