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charts/chart39.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charts/chart28.xml" ContentType="application/vnd.openxmlformats-officedocument.drawingml.char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notesSlides/notesSlide27.xml" ContentType="application/vnd.openxmlformats-officedocument.presentationml.notesSlide+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notesSlides/notesSlide16.xml" ContentType="application/vnd.openxmlformats-officedocument.presentationml.notesSlide+xml"/>
  <Override PartName="/ppt/charts/chart24.xml" ContentType="application/vnd.openxmlformats-officedocument.drawingml.char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harts/chart31.xml" ContentType="application/vnd.openxmlformats-officedocument.drawingml.chart+xml"/>
  <Override PartName="/ppt/charts/chart7.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Override PartName="/ppt/notesSlides/notesSlide3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charts/chart29.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charts/chart36.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charts/chart25.xml" ContentType="application/vnd.openxmlformats-officedocument.drawingml.chart+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charts/chart14.xml" ContentType="application/vnd.openxmlformats-officedocument.drawingml.chart+xml"/>
  <Override PartName="/ppt/notesSlides/notesSlide24.xml" ContentType="application/vnd.openxmlformats-officedocument.presentationml.notesSlide+xml"/>
  <Override PartName="/ppt/charts/chart32.xml" ContentType="application/vnd.openxmlformats-officedocument.drawingml.char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notesSlides/notesSlide29.xml" ContentType="application/vnd.openxmlformats-officedocument.presentationml.notesSlide+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xls" ContentType="application/vnd.ms-excel"/>
  <Default Extension="wmf" ContentType="image/x-wmf"/>
  <Override PartName="/ppt/notesSlides/notesSlide18.xml" ContentType="application/vnd.openxmlformats-officedocument.presentationml.notesSlide+xml"/>
  <Override PartName="/ppt/charts/chart26.xml" ContentType="application/vnd.openxmlformats-officedocument.drawingml.chart+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notesSlides/notesSlide25.xml" ContentType="application/vnd.openxmlformats-officedocument.presentationml.notesSlide+xml"/>
  <Override PartName="/ppt/charts/chart33.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22.xml" ContentType="application/vnd.openxmlformats-officedocument.drawingml.chart+xml"/>
  <Override PartName="/ppt/notesSlides/notesSlide32.xml" ContentType="application/vnd.openxmlformats-officedocument.presentationml.notesSlide+xml"/>
  <Override PartName="/ppt/charts/chart40.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charts/chart27.xml" ContentType="application/vnd.openxmlformats-officedocument.drawingml.chart+xml"/>
  <Override PartName="/ppt/charts/chart38.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charts/chart16.xml" ContentType="application/vnd.openxmlformats-officedocument.drawingml.chart+xml"/>
  <Override PartName="/ppt/charts/chart34.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charts/chart23.xml" ContentType="application/vnd.openxmlformats-officedocument.drawingml.chart+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notesSlides/notesSlide22.xml" ContentType="application/vnd.openxmlformats-officedocument.presentationml.notesSlide+xml"/>
  <Override PartName="/ppt/charts/chart30.xml" ContentType="application/vnd.openxmlformats-officedocument.drawingml.chart+xml"/>
  <Override PartName="/ppt/notesSlides/notesSlide33.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68"/>
  </p:notesMasterIdLst>
  <p:handoutMasterIdLst>
    <p:handoutMasterId r:id="rId69"/>
  </p:handoutMasterIdLst>
  <p:sldIdLst>
    <p:sldId id="727" r:id="rId2"/>
    <p:sldId id="728" r:id="rId3"/>
    <p:sldId id="1093" r:id="rId4"/>
    <p:sldId id="1043" r:id="rId5"/>
    <p:sldId id="1104" r:id="rId6"/>
    <p:sldId id="1042" r:id="rId7"/>
    <p:sldId id="1105" r:id="rId8"/>
    <p:sldId id="1095" r:id="rId9"/>
    <p:sldId id="1130" r:id="rId10"/>
    <p:sldId id="1096" r:id="rId11"/>
    <p:sldId id="1158" r:id="rId12"/>
    <p:sldId id="1097" r:id="rId13"/>
    <p:sldId id="1106" r:id="rId14"/>
    <p:sldId id="1114" r:id="rId15"/>
    <p:sldId id="1124" r:id="rId16"/>
    <p:sldId id="1140" r:id="rId17"/>
    <p:sldId id="1125" r:id="rId18"/>
    <p:sldId id="1128" r:id="rId19"/>
    <p:sldId id="1083" r:id="rId20"/>
    <p:sldId id="1126" r:id="rId21"/>
    <p:sldId id="1137" r:id="rId22"/>
    <p:sldId id="1111" r:id="rId23"/>
    <p:sldId id="1108" r:id="rId24"/>
    <p:sldId id="1107" r:id="rId25"/>
    <p:sldId id="1109" r:id="rId26"/>
    <p:sldId id="1113" r:id="rId27"/>
    <p:sldId id="1116" r:id="rId28"/>
    <p:sldId id="1110" r:id="rId29"/>
    <p:sldId id="1074" r:id="rId30"/>
    <p:sldId id="1070" r:id="rId31"/>
    <p:sldId id="1068" r:id="rId32"/>
    <p:sldId id="1138" r:id="rId33"/>
    <p:sldId id="1069" r:id="rId34"/>
    <p:sldId id="1157" r:id="rId35"/>
    <p:sldId id="1142" r:id="rId36"/>
    <p:sldId id="1143" r:id="rId37"/>
    <p:sldId id="1122" r:id="rId38"/>
    <p:sldId id="1077" r:id="rId39"/>
    <p:sldId id="1075" r:id="rId40"/>
    <p:sldId id="1133" r:id="rId41"/>
    <p:sldId id="1117" r:id="rId42"/>
    <p:sldId id="1119" r:id="rId43"/>
    <p:sldId id="1120" r:id="rId44"/>
    <p:sldId id="740" r:id="rId45"/>
    <p:sldId id="1136" r:id="rId46"/>
    <p:sldId id="942" r:id="rId47"/>
    <p:sldId id="1016" r:id="rId48"/>
    <p:sldId id="1127" r:id="rId49"/>
    <p:sldId id="1139" r:id="rId50"/>
    <p:sldId id="1032" r:id="rId51"/>
    <p:sldId id="1091" r:id="rId52"/>
    <p:sldId id="1031" r:id="rId53"/>
    <p:sldId id="1131" r:id="rId54"/>
    <p:sldId id="1155" r:id="rId55"/>
    <p:sldId id="1156" r:id="rId56"/>
    <p:sldId id="1028" r:id="rId57"/>
    <p:sldId id="1030" r:id="rId58"/>
    <p:sldId id="1144" r:id="rId59"/>
    <p:sldId id="1145" r:id="rId60"/>
    <p:sldId id="1148" r:id="rId61"/>
    <p:sldId id="1147" r:id="rId62"/>
    <p:sldId id="1149" r:id="rId63"/>
    <p:sldId id="1150" r:id="rId64"/>
    <p:sldId id="1141" r:id="rId65"/>
    <p:sldId id="1152" r:id="rId66"/>
    <p:sldId id="1153" r:id="rId6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33CC33"/>
    <a:srgbClr val="0033CC"/>
    <a:srgbClr val="00CC00"/>
    <a:srgbClr val="99FF33"/>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82" autoAdjust="0"/>
    <p:restoredTop sz="94660" autoAdjust="0"/>
  </p:normalViewPr>
  <p:slideViewPr>
    <p:cSldViewPr snapToGrid="0">
      <p:cViewPr>
        <p:scale>
          <a:sx n="75" d="100"/>
          <a:sy n="75" d="100"/>
        </p:scale>
        <p:origin x="-13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33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Office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Office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Office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Office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Office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Office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Office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Office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Office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Office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Office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Office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Office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Office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Office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Office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Office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Office_Excel_Worksheet40.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
  <c:chart>
    <c:title>
      <c:tx>
        <c:rich>
          <a:bodyPr/>
          <a:lstStyle/>
          <a:p>
            <a:pPr>
              <a:defRPr sz="1800" b="0"/>
            </a:pPr>
            <a:r>
              <a:rPr lang="en-US" sz="1800" b="0" dirty="0" smtClean="0"/>
              <a:t>Change in Real GDP From</a:t>
            </a:r>
            <a:r>
              <a:rPr lang="en-US" sz="1800" b="0" baseline="0" dirty="0" smtClean="0"/>
              <a:t> 2007 Q4</a:t>
            </a:r>
            <a:endParaRPr lang="en-US" sz="1800" b="0" dirty="0"/>
          </a:p>
        </c:rich>
      </c:tx>
      <c:layout/>
      <c:overlay val="1"/>
    </c:title>
    <c:plotArea>
      <c:layout>
        <c:manualLayout>
          <c:layoutTarget val="inner"/>
          <c:xMode val="edge"/>
          <c:yMode val="edge"/>
          <c:x val="9.8086541265675162E-2"/>
          <c:y val="9.2093991930557118E-2"/>
          <c:w val="0.85816224360843785"/>
          <c:h val="0.76215028713226329"/>
        </c:manualLayout>
      </c:layout>
      <c:lineChart>
        <c:grouping val="stacked"/>
        <c:ser>
          <c:idx val="0"/>
          <c:order val="0"/>
          <c:tx>
            <c:strRef>
              <c:f>Sheet1!$B$1</c:f>
              <c:strCache>
                <c:ptCount val="1"/>
                <c:pt idx="0">
                  <c:v>Real GDP</c:v>
                </c:pt>
              </c:strCache>
            </c:strRef>
          </c:tx>
          <c:spPr>
            <a:ln w="63504">
              <a:solidFill>
                <a:srgbClr val="C00000"/>
              </a:solidFill>
            </a:ln>
          </c:spPr>
          <c:marker>
            <c:symbol val="none"/>
          </c:marker>
          <c:cat>
            <c:strRef>
              <c:f>Sheet1!$A$2:$A$18</c:f>
              <c:strCache>
                <c:ptCount val="17"/>
                <c:pt idx="0">
                  <c:v>2007q4</c:v>
                </c:pt>
                <c:pt idx="1">
                  <c:v>2008q1</c:v>
                </c:pt>
                <c:pt idx="2">
                  <c:v>2008q2</c:v>
                </c:pt>
                <c:pt idx="3">
                  <c:v>2008q3</c:v>
                </c:pt>
                <c:pt idx="4">
                  <c:v>2008q4</c:v>
                </c:pt>
                <c:pt idx="5">
                  <c:v>2009q1</c:v>
                </c:pt>
                <c:pt idx="6">
                  <c:v>2009q2</c:v>
                </c:pt>
                <c:pt idx="7">
                  <c:v>2009q3</c:v>
                </c:pt>
                <c:pt idx="8">
                  <c:v>2009q4</c:v>
                </c:pt>
                <c:pt idx="9">
                  <c:v>2010q1</c:v>
                </c:pt>
                <c:pt idx="10">
                  <c:v>2010q2</c:v>
                </c:pt>
                <c:pt idx="11">
                  <c:v>2010q3</c:v>
                </c:pt>
                <c:pt idx="12">
                  <c:v>2010q4</c:v>
                </c:pt>
                <c:pt idx="13">
                  <c:v>2011q1</c:v>
                </c:pt>
                <c:pt idx="14">
                  <c:v>2011q2</c:v>
                </c:pt>
                <c:pt idx="15">
                  <c:v>2011q3</c:v>
                </c:pt>
                <c:pt idx="16">
                  <c:v>2011q4</c:v>
                </c:pt>
              </c:strCache>
            </c:strRef>
          </c:cat>
          <c:val>
            <c:numRef>
              <c:f>Sheet1!$B$2:$B$18</c:f>
              <c:numCache>
                <c:formatCode>General</c:formatCode>
                <c:ptCount val="17"/>
                <c:pt idx="0">
                  <c:v>0</c:v>
                </c:pt>
                <c:pt idx="1">
                  <c:v>-59.200000000000735</c:v>
                </c:pt>
                <c:pt idx="2">
                  <c:v>-15.5</c:v>
                </c:pt>
                <c:pt idx="3">
                  <c:v>-139.10000000000036</c:v>
                </c:pt>
                <c:pt idx="4">
                  <c:v>-442.5</c:v>
                </c:pt>
                <c:pt idx="5">
                  <c:v>-662.79999999999939</c:v>
                </c:pt>
                <c:pt idx="6">
                  <c:v>-684.70000000000073</c:v>
                </c:pt>
                <c:pt idx="7">
                  <c:v>-631.5</c:v>
                </c:pt>
                <c:pt idx="8">
                  <c:v>-512.5</c:v>
                </c:pt>
                <c:pt idx="9">
                  <c:v>-388.29999999999922</c:v>
                </c:pt>
                <c:pt idx="10">
                  <c:v>-267.5</c:v>
                </c:pt>
                <c:pt idx="11">
                  <c:v>-186.39999999999964</c:v>
                </c:pt>
                <c:pt idx="12">
                  <c:v>-109.89999999999965</c:v>
                </c:pt>
                <c:pt idx="13">
                  <c:v>-98.10000000000035</c:v>
                </c:pt>
                <c:pt idx="14">
                  <c:v>-54.200000000000735</c:v>
                </c:pt>
                <c:pt idx="15">
                  <c:v>5.6000000000003638</c:v>
                </c:pt>
                <c:pt idx="16">
                  <c:v>96.399999999999636</c:v>
                </c:pt>
              </c:numCache>
            </c:numRef>
          </c:val>
        </c:ser>
        <c:dLbls/>
        <c:marker val="1"/>
        <c:axId val="51757056"/>
        <c:axId val="51758976"/>
      </c:lineChart>
      <c:catAx>
        <c:axId val="51757056"/>
        <c:scaling>
          <c:orientation val="minMax"/>
        </c:scaling>
        <c:axPos val="b"/>
        <c:title>
          <c:tx>
            <c:rich>
              <a:bodyPr/>
              <a:lstStyle/>
              <a:p>
                <a:pPr>
                  <a:defRPr sz="1400" b="0" i="0" u="none" strike="noStrike" baseline="0">
                    <a:solidFill>
                      <a:srgbClr val="000000"/>
                    </a:solidFill>
                    <a:latin typeface="Calibri"/>
                    <a:ea typeface="Calibri"/>
                    <a:cs typeface="Calibri"/>
                  </a:defRPr>
                </a:pPr>
                <a:r>
                  <a:rPr lang="en-US"/>
                  <a:t>Year and Quarter</a:t>
                </a:r>
              </a:p>
            </c:rich>
          </c:tx>
          <c:layout/>
        </c:title>
        <c:numFmt formatCode="General" sourceLinked="1"/>
        <c:tickLblPos val="low"/>
        <c:txPr>
          <a:bodyPr rot="2520000"/>
          <a:lstStyle/>
          <a:p>
            <a:pPr>
              <a:defRPr sz="1100"/>
            </a:pPr>
            <a:endParaRPr lang="en-US"/>
          </a:p>
        </c:txPr>
        <c:crossAx val="51758976"/>
        <c:crosses val="autoZero"/>
        <c:auto val="1"/>
        <c:lblAlgn val="ctr"/>
        <c:lblOffset val="100"/>
      </c:catAx>
      <c:valAx>
        <c:axId val="51758976"/>
        <c:scaling>
          <c:orientation val="minMax"/>
        </c:scaling>
        <c:axPos val="l"/>
        <c:title>
          <c:tx>
            <c:rich>
              <a:bodyPr/>
              <a:lstStyle/>
              <a:p>
                <a:pPr>
                  <a:defRPr sz="1400" b="0" i="0" u="none" strike="noStrike" baseline="0">
                    <a:solidFill>
                      <a:srgbClr val="000000"/>
                    </a:solidFill>
                    <a:latin typeface="Calibri"/>
                    <a:ea typeface="Calibri"/>
                    <a:cs typeface="Calibri"/>
                  </a:defRPr>
                </a:pPr>
                <a:r>
                  <a:rPr lang="en-US"/>
                  <a:t>Amount in Billions 2005 $
</a:t>
                </a:r>
              </a:p>
            </c:rich>
          </c:tx>
          <c:layout/>
        </c:title>
        <c:numFmt formatCode="General" sourceLinked="1"/>
        <c:tickLblPos val="nextTo"/>
        <c:txPr>
          <a:bodyPr/>
          <a:lstStyle/>
          <a:p>
            <a:pPr>
              <a:defRPr sz="1400"/>
            </a:pPr>
            <a:endParaRPr lang="en-US"/>
          </a:p>
        </c:txPr>
        <c:crossAx val="51757056"/>
        <c:crosses val="autoZero"/>
        <c:crossBetween val="between"/>
      </c:valAx>
    </c:plotArea>
    <c:plotVisOnly val="1"/>
    <c:dispBlanksAs val="zero"/>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style val="1"/>
  <c:chart>
    <c:title>
      <c:tx>
        <c:rich>
          <a:bodyPr/>
          <a:lstStyle/>
          <a:p>
            <a:pPr>
              <a:defRPr sz="1800"/>
            </a:pPr>
            <a:r>
              <a:rPr lang="en-US" sz="1600" b="0" dirty="0" smtClean="0"/>
              <a:t>National State and Local Income</a:t>
            </a:r>
            <a:r>
              <a:rPr lang="en-US" sz="1600" b="0" baseline="0" dirty="0" smtClean="0"/>
              <a:t> and Sales Tax Collections</a:t>
            </a:r>
            <a:endParaRPr lang="en-US" sz="1600" b="0" dirty="0"/>
          </a:p>
        </c:rich>
      </c:tx>
    </c:title>
    <c:plotArea>
      <c:layout/>
      <c:barChart>
        <c:barDir val="col"/>
        <c:grouping val="clustered"/>
        <c:ser>
          <c:idx val="0"/>
          <c:order val="0"/>
          <c:tx>
            <c:strRef>
              <c:f>Sheet1!$B$1</c:f>
              <c:strCache>
                <c:ptCount val="1"/>
                <c:pt idx="0">
                  <c:v>Series 1</c:v>
                </c:pt>
              </c:strCache>
            </c:strRef>
          </c:tx>
          <c:spPr>
            <a:solidFill>
              <a:srgbClr val="FF0000"/>
            </a:solidFill>
          </c:spPr>
          <c:cat>
            <c:strRef>
              <c:f>Sheet1!$A$2:$A$25</c:f>
              <c:strCache>
                <c:ptCount val="24"/>
                <c:pt idx="0">
                  <c:v> 2006-I </c:v>
                </c:pt>
                <c:pt idx="1">
                  <c:v> 2006-II </c:v>
                </c:pt>
                <c:pt idx="2">
                  <c:v> 2006-III </c:v>
                </c:pt>
                <c:pt idx="3">
                  <c:v> 2006-IV </c:v>
                </c:pt>
                <c:pt idx="4">
                  <c:v> 2007-I </c:v>
                </c:pt>
                <c:pt idx="5">
                  <c:v> 2007-II </c:v>
                </c:pt>
                <c:pt idx="6">
                  <c:v> 2007-III </c:v>
                </c:pt>
                <c:pt idx="7">
                  <c:v> 2007-IV </c:v>
                </c:pt>
                <c:pt idx="8">
                  <c:v> 2008-I </c:v>
                </c:pt>
                <c:pt idx="9">
                  <c:v> 2008-II </c:v>
                </c:pt>
                <c:pt idx="10">
                  <c:v> 2008-III </c:v>
                </c:pt>
                <c:pt idx="11">
                  <c:v> 2008-IV </c:v>
                </c:pt>
                <c:pt idx="12">
                  <c:v> 2009-I </c:v>
                </c:pt>
                <c:pt idx="13">
                  <c:v> 2009-II </c:v>
                </c:pt>
                <c:pt idx="14">
                  <c:v> 2009-III </c:v>
                </c:pt>
                <c:pt idx="15">
                  <c:v> 2009-IV </c:v>
                </c:pt>
                <c:pt idx="16">
                  <c:v> 2010-I </c:v>
                </c:pt>
                <c:pt idx="17">
                  <c:v> 2010-II </c:v>
                </c:pt>
                <c:pt idx="18">
                  <c:v> 2010-III </c:v>
                </c:pt>
                <c:pt idx="19">
                  <c:v> 2010-IV </c:v>
                </c:pt>
                <c:pt idx="20">
                  <c:v>2011-I</c:v>
                </c:pt>
                <c:pt idx="21">
                  <c:v>2011-II</c:v>
                </c:pt>
                <c:pt idx="22">
                  <c:v>2011-III</c:v>
                </c:pt>
                <c:pt idx="23">
                  <c:v>2011-IV</c:v>
                </c:pt>
              </c:strCache>
            </c:strRef>
          </c:cat>
          <c:val>
            <c:numRef>
              <c:f>Sheet1!$B$2:$B$25</c:f>
              <c:numCache>
                <c:formatCode>General</c:formatCode>
                <c:ptCount val="24"/>
                <c:pt idx="0">
                  <c:v>696.1</c:v>
                </c:pt>
                <c:pt idx="1">
                  <c:v>708.7</c:v>
                </c:pt>
                <c:pt idx="2">
                  <c:v>706.8</c:v>
                </c:pt>
                <c:pt idx="3">
                  <c:v>714.3</c:v>
                </c:pt>
                <c:pt idx="4">
                  <c:v>737.7</c:v>
                </c:pt>
                <c:pt idx="5">
                  <c:v>745.3</c:v>
                </c:pt>
                <c:pt idx="6">
                  <c:v>744.5</c:v>
                </c:pt>
                <c:pt idx="7">
                  <c:v>744.4</c:v>
                </c:pt>
                <c:pt idx="8">
                  <c:v>757.8</c:v>
                </c:pt>
                <c:pt idx="9">
                  <c:v>789.5</c:v>
                </c:pt>
                <c:pt idx="10">
                  <c:v>745.3</c:v>
                </c:pt>
                <c:pt idx="11">
                  <c:v>714</c:v>
                </c:pt>
                <c:pt idx="12">
                  <c:v>679.5</c:v>
                </c:pt>
                <c:pt idx="13">
                  <c:v>664.7</c:v>
                </c:pt>
                <c:pt idx="14">
                  <c:v>683.4</c:v>
                </c:pt>
                <c:pt idx="15">
                  <c:v>686</c:v>
                </c:pt>
                <c:pt idx="16">
                  <c:v>689.5</c:v>
                </c:pt>
                <c:pt idx="17">
                  <c:v>690.8</c:v>
                </c:pt>
                <c:pt idx="18">
                  <c:v>711.8</c:v>
                </c:pt>
                <c:pt idx="19">
                  <c:v>728.9</c:v>
                </c:pt>
                <c:pt idx="20">
                  <c:v>740.8</c:v>
                </c:pt>
                <c:pt idx="21">
                  <c:v>759</c:v>
                </c:pt>
                <c:pt idx="22">
                  <c:v>754.4</c:v>
                </c:pt>
                <c:pt idx="23">
                  <c:v>766.7</c:v>
                </c:pt>
              </c:numCache>
            </c:numRef>
          </c:val>
        </c:ser>
        <c:dLbls/>
        <c:axId val="84241408"/>
        <c:axId val="83432192"/>
      </c:barChart>
      <c:catAx>
        <c:axId val="84241408"/>
        <c:scaling>
          <c:orientation val="minMax"/>
        </c:scaling>
        <c:axPos val="b"/>
        <c:tickLblPos val="nextTo"/>
        <c:txPr>
          <a:bodyPr/>
          <a:lstStyle/>
          <a:p>
            <a:pPr>
              <a:defRPr sz="1400"/>
            </a:pPr>
            <a:endParaRPr lang="en-US"/>
          </a:p>
        </c:txPr>
        <c:crossAx val="83432192"/>
        <c:crosses val="autoZero"/>
        <c:auto val="1"/>
        <c:lblAlgn val="ctr"/>
        <c:lblOffset val="100"/>
      </c:catAx>
      <c:valAx>
        <c:axId val="83432192"/>
        <c:scaling>
          <c:orientation val="minMax"/>
        </c:scaling>
        <c:axPos val="l"/>
        <c:title>
          <c:tx>
            <c:rich>
              <a:bodyPr rot="-5400000" vert="horz"/>
              <a:lstStyle/>
              <a:p>
                <a:pPr>
                  <a:defRPr b="0"/>
                </a:pPr>
                <a:r>
                  <a:rPr lang="en-US" b="0" dirty="0" smtClean="0"/>
                  <a:t>Billions</a:t>
                </a:r>
                <a:r>
                  <a:rPr lang="en-US" b="0" baseline="0" dirty="0" smtClean="0"/>
                  <a:t> of Dollars</a:t>
                </a:r>
                <a:endParaRPr lang="en-US" b="0" dirty="0"/>
              </a:p>
            </c:rich>
          </c:tx>
        </c:title>
        <c:numFmt formatCode="General" sourceLinked="1"/>
        <c:tickLblPos val="nextTo"/>
        <c:crossAx val="84241408"/>
        <c:crosses val="autoZero"/>
        <c:crossBetween val="between"/>
      </c:valAx>
    </c:plotArea>
    <c:plotVisOnly val="1"/>
    <c:dispBlanksAs val="zero"/>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800" b="0" dirty="0" smtClean="0"/>
              <a:t>Wisconsin GPR Tax Collections</a:t>
            </a:r>
            <a:endParaRPr lang="en-US" sz="1800" b="0" dirty="0"/>
          </a:p>
        </c:rich>
      </c:tx>
      <c:overlay val="1"/>
    </c:title>
    <c:plotArea>
      <c:layout/>
      <c:barChart>
        <c:barDir val="col"/>
        <c:grouping val="clustered"/>
        <c:ser>
          <c:idx val="0"/>
          <c:order val="0"/>
          <c:tx>
            <c:strRef>
              <c:f>Sheet1!$B$1</c:f>
              <c:strCache>
                <c:ptCount val="1"/>
                <c:pt idx="0">
                  <c:v>GPR Tax Revenue</c:v>
                </c:pt>
              </c:strCache>
            </c:strRef>
          </c:tx>
          <c:spPr>
            <a:solidFill>
              <a:srgbClr val="FF0000"/>
            </a:solidFill>
          </c:spPr>
          <c:cat>
            <c:strRef>
              <c:f>Sheet1!$A$2:$A$8</c:f>
              <c:strCache>
                <c:ptCount val="7"/>
                <c:pt idx="0">
                  <c:v>FY07</c:v>
                </c:pt>
                <c:pt idx="1">
                  <c:v>FY08</c:v>
                </c:pt>
                <c:pt idx="2">
                  <c:v>FY09</c:v>
                </c:pt>
                <c:pt idx="3">
                  <c:v>FY10</c:v>
                </c:pt>
                <c:pt idx="4">
                  <c:v>FY11</c:v>
                </c:pt>
                <c:pt idx="5">
                  <c:v>FY12</c:v>
                </c:pt>
                <c:pt idx="6">
                  <c:v>FY13</c:v>
                </c:pt>
              </c:strCache>
            </c:strRef>
          </c:cat>
          <c:val>
            <c:numRef>
              <c:f>Sheet1!$B$2:$B$8</c:f>
              <c:numCache>
                <c:formatCode>General</c:formatCode>
                <c:ptCount val="7"/>
                <c:pt idx="0">
                  <c:v>12617</c:v>
                </c:pt>
                <c:pt idx="1">
                  <c:v>13043</c:v>
                </c:pt>
                <c:pt idx="2">
                  <c:v>12113</c:v>
                </c:pt>
                <c:pt idx="3">
                  <c:v>12131</c:v>
                </c:pt>
                <c:pt idx="4">
                  <c:v>12911</c:v>
                </c:pt>
                <c:pt idx="5">
                  <c:v>13195</c:v>
                </c:pt>
                <c:pt idx="6">
                  <c:v>13603</c:v>
                </c:pt>
              </c:numCache>
            </c:numRef>
          </c:val>
        </c:ser>
        <c:ser>
          <c:idx val="1"/>
          <c:order val="1"/>
          <c:tx>
            <c:strRef>
              <c:f>Sheet1!$C$1</c:f>
              <c:strCache>
                <c:ptCount val="1"/>
                <c:pt idx="0">
                  <c:v>W/O 2009 Tax Increases</c:v>
                </c:pt>
              </c:strCache>
            </c:strRef>
          </c:tx>
          <c:spPr>
            <a:solidFill>
              <a:srgbClr val="0070C0"/>
            </a:solidFill>
          </c:spPr>
          <c:cat>
            <c:strRef>
              <c:f>Sheet1!$A$2:$A$8</c:f>
              <c:strCache>
                <c:ptCount val="7"/>
                <c:pt idx="0">
                  <c:v>FY07</c:v>
                </c:pt>
                <c:pt idx="1">
                  <c:v>FY08</c:v>
                </c:pt>
                <c:pt idx="2">
                  <c:v>FY09</c:v>
                </c:pt>
                <c:pt idx="3">
                  <c:v>FY10</c:v>
                </c:pt>
                <c:pt idx="4">
                  <c:v>FY11</c:v>
                </c:pt>
                <c:pt idx="5">
                  <c:v>FY12</c:v>
                </c:pt>
                <c:pt idx="6">
                  <c:v>FY13</c:v>
                </c:pt>
              </c:strCache>
            </c:strRef>
          </c:cat>
          <c:val>
            <c:numRef>
              <c:f>Sheet1!$C$2:$C$8</c:f>
              <c:numCache>
                <c:formatCode>General</c:formatCode>
                <c:ptCount val="7"/>
                <c:pt idx="0">
                  <c:v>12617</c:v>
                </c:pt>
                <c:pt idx="1">
                  <c:v>13043</c:v>
                </c:pt>
                <c:pt idx="2">
                  <c:v>12076</c:v>
                </c:pt>
                <c:pt idx="3">
                  <c:v>11727</c:v>
                </c:pt>
                <c:pt idx="4">
                  <c:v>12465</c:v>
                </c:pt>
                <c:pt idx="5">
                  <c:v>12729</c:v>
                </c:pt>
                <c:pt idx="6">
                  <c:v>13123</c:v>
                </c:pt>
              </c:numCache>
            </c:numRef>
          </c:val>
        </c:ser>
        <c:dLbls/>
        <c:axId val="84166528"/>
        <c:axId val="84168064"/>
      </c:barChart>
      <c:catAx>
        <c:axId val="84166528"/>
        <c:scaling>
          <c:orientation val="minMax"/>
        </c:scaling>
        <c:axPos val="b"/>
        <c:tickLblPos val="nextTo"/>
        <c:crossAx val="84168064"/>
        <c:crosses val="autoZero"/>
        <c:auto val="1"/>
        <c:lblAlgn val="ctr"/>
        <c:lblOffset val="100"/>
      </c:catAx>
      <c:valAx>
        <c:axId val="84168064"/>
        <c:scaling>
          <c:orientation val="minMax"/>
        </c:scaling>
        <c:axPos val="l"/>
        <c:numFmt formatCode="General" sourceLinked="1"/>
        <c:tickLblPos val="nextTo"/>
        <c:crossAx val="84166528"/>
        <c:crosses val="autoZero"/>
        <c:crossBetween val="between"/>
      </c:valAx>
    </c:plotArea>
    <c:legend>
      <c:legendPos val="r"/>
      <c:layout>
        <c:manualLayout>
          <c:xMode val="edge"/>
          <c:yMode val="edge"/>
          <c:x val="0.14018652182366093"/>
          <c:y val="8.5218328121551168E-2"/>
          <c:w val="0.23272334013803833"/>
          <c:h val="0.10817764086891565"/>
        </c:manualLayout>
      </c:layout>
      <c:overlay val="1"/>
      <c:txPr>
        <a:bodyPr/>
        <a:lstStyle/>
        <a:p>
          <a:pPr>
            <a:defRPr sz="1200"/>
          </a:pPr>
          <a:endParaRPr lang="en-US"/>
        </a:p>
      </c:txPr>
    </c:legend>
    <c:plotVisOnly val="1"/>
    <c:dispBlanksAs val="gap"/>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2000" b="0" dirty="0" smtClean="0"/>
              <a:t>State and Local Purchases, NIPA</a:t>
            </a:r>
            <a:endParaRPr lang="en-US" b="0" dirty="0"/>
          </a:p>
        </c:rich>
      </c:tx>
    </c:title>
    <c:plotArea>
      <c:layout/>
      <c:lineChart>
        <c:grouping val="stacked"/>
        <c:ser>
          <c:idx val="0"/>
          <c:order val="0"/>
          <c:tx>
            <c:strRef>
              <c:f>Sheet1!$B$1</c:f>
              <c:strCache>
                <c:ptCount val="1"/>
                <c:pt idx="0">
                  <c:v>Series 1</c:v>
                </c:pt>
              </c:strCache>
            </c:strRef>
          </c:tx>
          <c:spPr>
            <a:ln w="50800">
              <a:solidFill>
                <a:srgbClr val="0033CC"/>
              </a:solidFill>
            </a:ln>
          </c:spPr>
          <c:marker>
            <c:symbol val="none"/>
          </c:marker>
          <c:cat>
            <c:strRef>
              <c:f>Sheet1!$A$2:$A$45</c:f>
              <c:strCache>
                <c:ptCount val="44"/>
                <c:pt idx="0">
                  <c:v>2001q1</c:v>
                </c:pt>
                <c:pt idx="1">
                  <c:v>2001q2</c:v>
                </c:pt>
                <c:pt idx="2">
                  <c:v>2001q3</c:v>
                </c:pt>
                <c:pt idx="3">
                  <c:v>2001q4</c:v>
                </c:pt>
                <c:pt idx="4">
                  <c:v>2002q1</c:v>
                </c:pt>
                <c:pt idx="5">
                  <c:v>2002q2</c:v>
                </c:pt>
                <c:pt idx="6">
                  <c:v>2002q3</c:v>
                </c:pt>
                <c:pt idx="7">
                  <c:v>2002q4</c:v>
                </c:pt>
                <c:pt idx="8">
                  <c:v>2003q1</c:v>
                </c:pt>
                <c:pt idx="9">
                  <c:v>2003q2</c:v>
                </c:pt>
                <c:pt idx="10">
                  <c:v>2003q3</c:v>
                </c:pt>
                <c:pt idx="11">
                  <c:v>2003q4</c:v>
                </c:pt>
                <c:pt idx="12">
                  <c:v>2004q1</c:v>
                </c:pt>
                <c:pt idx="13">
                  <c:v>2004q2</c:v>
                </c:pt>
                <c:pt idx="14">
                  <c:v>2004q3</c:v>
                </c:pt>
                <c:pt idx="15">
                  <c:v>2004q4</c:v>
                </c:pt>
                <c:pt idx="16">
                  <c:v>2005q1</c:v>
                </c:pt>
                <c:pt idx="17">
                  <c:v>2005q2</c:v>
                </c:pt>
                <c:pt idx="18">
                  <c:v>2005q3</c:v>
                </c:pt>
                <c:pt idx="19">
                  <c:v>2005q4</c:v>
                </c:pt>
                <c:pt idx="20">
                  <c:v>2006q1</c:v>
                </c:pt>
                <c:pt idx="21">
                  <c:v>2006q2</c:v>
                </c:pt>
                <c:pt idx="22">
                  <c:v>2006q3</c:v>
                </c:pt>
                <c:pt idx="23">
                  <c:v>2006q4</c:v>
                </c:pt>
                <c:pt idx="24">
                  <c:v>2007q1</c:v>
                </c:pt>
                <c:pt idx="25">
                  <c:v>2007q2</c:v>
                </c:pt>
                <c:pt idx="26">
                  <c:v>2007q3</c:v>
                </c:pt>
                <c:pt idx="27">
                  <c:v>2007q4</c:v>
                </c:pt>
                <c:pt idx="28">
                  <c:v>2008q1</c:v>
                </c:pt>
                <c:pt idx="29">
                  <c:v>2008q2</c:v>
                </c:pt>
                <c:pt idx="30">
                  <c:v>2008q3</c:v>
                </c:pt>
                <c:pt idx="31">
                  <c:v>2008q4</c:v>
                </c:pt>
                <c:pt idx="32">
                  <c:v>2009q1</c:v>
                </c:pt>
                <c:pt idx="33">
                  <c:v>2009q2</c:v>
                </c:pt>
                <c:pt idx="34">
                  <c:v>2009q3</c:v>
                </c:pt>
                <c:pt idx="35">
                  <c:v>2009q4</c:v>
                </c:pt>
                <c:pt idx="36">
                  <c:v>2010q1</c:v>
                </c:pt>
                <c:pt idx="37">
                  <c:v>2010q2</c:v>
                </c:pt>
                <c:pt idx="38">
                  <c:v>2010q3</c:v>
                </c:pt>
                <c:pt idx="39">
                  <c:v>2010q4</c:v>
                </c:pt>
                <c:pt idx="40">
                  <c:v>2011q1</c:v>
                </c:pt>
                <c:pt idx="41">
                  <c:v>2011q2</c:v>
                </c:pt>
                <c:pt idx="42">
                  <c:v>2011q3</c:v>
                </c:pt>
                <c:pt idx="43">
                  <c:v>2011q4</c:v>
                </c:pt>
              </c:strCache>
            </c:strRef>
          </c:cat>
          <c:val>
            <c:numRef>
              <c:f>Sheet1!$B$2:$B$45</c:f>
              <c:numCache>
                <c:formatCode>General</c:formatCode>
                <c:ptCount val="44"/>
                <c:pt idx="0">
                  <c:v>1427.3</c:v>
                </c:pt>
                <c:pt idx="1">
                  <c:v>1456.5</c:v>
                </c:pt>
                <c:pt idx="2">
                  <c:v>1447.7</c:v>
                </c:pt>
                <c:pt idx="3">
                  <c:v>1477.6</c:v>
                </c:pt>
                <c:pt idx="4">
                  <c:v>1494</c:v>
                </c:pt>
                <c:pt idx="5">
                  <c:v>1498.1</c:v>
                </c:pt>
                <c:pt idx="6">
                  <c:v>1504.2</c:v>
                </c:pt>
                <c:pt idx="7">
                  <c:v>1506.3</c:v>
                </c:pt>
                <c:pt idx="8">
                  <c:v>1501.2</c:v>
                </c:pt>
                <c:pt idx="9">
                  <c:v>1496.6</c:v>
                </c:pt>
                <c:pt idx="10">
                  <c:v>1502.7</c:v>
                </c:pt>
                <c:pt idx="11">
                  <c:v>1498.2</c:v>
                </c:pt>
                <c:pt idx="12">
                  <c:v>1498.4</c:v>
                </c:pt>
                <c:pt idx="13">
                  <c:v>1502.2</c:v>
                </c:pt>
                <c:pt idx="14">
                  <c:v>1495.7</c:v>
                </c:pt>
                <c:pt idx="15">
                  <c:v>1492</c:v>
                </c:pt>
                <c:pt idx="16">
                  <c:v>1490.7</c:v>
                </c:pt>
                <c:pt idx="17">
                  <c:v>1492.4</c:v>
                </c:pt>
                <c:pt idx="18">
                  <c:v>1493.5</c:v>
                </c:pt>
                <c:pt idx="19">
                  <c:v>1497.7</c:v>
                </c:pt>
                <c:pt idx="20">
                  <c:v>1496.6</c:v>
                </c:pt>
                <c:pt idx="21">
                  <c:v>1506.3</c:v>
                </c:pt>
                <c:pt idx="22">
                  <c:v>1510.8</c:v>
                </c:pt>
                <c:pt idx="23">
                  <c:v>1515</c:v>
                </c:pt>
                <c:pt idx="24">
                  <c:v>1522.9</c:v>
                </c:pt>
                <c:pt idx="25">
                  <c:v>1527.8</c:v>
                </c:pt>
                <c:pt idx="26">
                  <c:v>1528.4</c:v>
                </c:pt>
                <c:pt idx="27">
                  <c:v>1533.3</c:v>
                </c:pt>
                <c:pt idx="28">
                  <c:v>1530.9</c:v>
                </c:pt>
                <c:pt idx="29">
                  <c:v>1530.5</c:v>
                </c:pt>
                <c:pt idx="30">
                  <c:v>1530.8</c:v>
                </c:pt>
                <c:pt idx="31">
                  <c:v>1520.1</c:v>
                </c:pt>
                <c:pt idx="32">
                  <c:v>1517.2</c:v>
                </c:pt>
                <c:pt idx="33">
                  <c:v>1520.7</c:v>
                </c:pt>
                <c:pt idx="34">
                  <c:v>1514.9</c:v>
                </c:pt>
                <c:pt idx="35">
                  <c:v>1503.9</c:v>
                </c:pt>
                <c:pt idx="36">
                  <c:v>1489.2</c:v>
                </c:pt>
                <c:pt idx="37">
                  <c:v>1490.8</c:v>
                </c:pt>
                <c:pt idx="38">
                  <c:v>1488.9</c:v>
                </c:pt>
                <c:pt idx="39">
                  <c:v>1478.9</c:v>
                </c:pt>
                <c:pt idx="40">
                  <c:v>1466.4</c:v>
                </c:pt>
                <c:pt idx="41">
                  <c:v>1456.1</c:v>
                </c:pt>
                <c:pt idx="42">
                  <c:v>1451.2</c:v>
                </c:pt>
                <c:pt idx="43">
                  <c:v>1440.7</c:v>
                </c:pt>
              </c:numCache>
            </c:numRef>
          </c:val>
        </c:ser>
        <c:dLbls/>
        <c:marker val="1"/>
        <c:axId val="84205952"/>
        <c:axId val="84207488"/>
      </c:lineChart>
      <c:catAx>
        <c:axId val="84205952"/>
        <c:scaling>
          <c:orientation val="minMax"/>
        </c:scaling>
        <c:axPos val="b"/>
        <c:tickLblPos val="nextTo"/>
        <c:txPr>
          <a:bodyPr rot="2700000"/>
          <a:lstStyle/>
          <a:p>
            <a:pPr>
              <a:defRPr sz="1200"/>
            </a:pPr>
            <a:endParaRPr lang="en-US"/>
          </a:p>
        </c:txPr>
        <c:crossAx val="84207488"/>
        <c:crosses val="autoZero"/>
        <c:auto val="1"/>
        <c:lblAlgn val="ctr"/>
        <c:lblOffset val="100"/>
      </c:catAx>
      <c:valAx>
        <c:axId val="84207488"/>
        <c:scaling>
          <c:orientation val="minMax"/>
        </c:scaling>
        <c:axPos val="l"/>
        <c:title>
          <c:tx>
            <c:rich>
              <a:bodyPr rot="-5400000" vert="horz"/>
              <a:lstStyle/>
              <a:p>
                <a:pPr>
                  <a:defRPr/>
                </a:pPr>
                <a:r>
                  <a:rPr lang="en-US" dirty="0" smtClean="0"/>
                  <a:t>Constant 2005 Dollars</a:t>
                </a:r>
                <a:endParaRPr lang="en-US" dirty="0"/>
              </a:p>
            </c:rich>
          </c:tx>
        </c:title>
        <c:numFmt formatCode="General" sourceLinked="1"/>
        <c:tickLblPos val="nextTo"/>
        <c:crossAx val="84205952"/>
        <c:crosses val="autoZero"/>
        <c:crossBetween val="between"/>
      </c:valAx>
    </c:plotArea>
    <c:plotVisOnly val="1"/>
    <c:dispBlanksAs val="zero"/>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Sheet1!$B$1</c:f>
              <c:strCache>
                <c:ptCount val="1"/>
                <c:pt idx="0">
                  <c:v>Total</c:v>
                </c:pt>
              </c:strCache>
            </c:strRef>
          </c:tx>
          <c:spPr>
            <a:ln w="50800">
              <a:solidFill>
                <a:srgbClr val="0033CC"/>
              </a:solidFill>
            </a:ln>
          </c:spPr>
          <c:marker>
            <c:symbol val="none"/>
          </c:marker>
          <c:cat>
            <c:numRef>
              <c:f>Sheet1!$A$2:$A$32</c:f>
              <c:numCache>
                <c:formatCode>General</c:formatCod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numCache>
            </c:numRef>
          </c:cat>
          <c:val>
            <c:numRef>
              <c:f>Sheet1!$B$2:$B$32</c:f>
              <c:numCache>
                <c:formatCode>0.0%</c:formatCode>
                <c:ptCount val="31"/>
                <c:pt idx="0">
                  <c:v>-5.0161269137027689E-2</c:v>
                </c:pt>
                <c:pt idx="1">
                  <c:v>-4.9947354566991294E-2</c:v>
                </c:pt>
                <c:pt idx="2">
                  <c:v>-4.8396561335563144E-2</c:v>
                </c:pt>
                <c:pt idx="3">
                  <c:v>-4.645804347666059E-2</c:v>
                </c:pt>
                <c:pt idx="4">
                  <c:v>-4.1098933649289078E-2</c:v>
                </c:pt>
                <c:pt idx="5">
                  <c:v>-3.7654693069601682E-2</c:v>
                </c:pt>
                <c:pt idx="6">
                  <c:v>-3.2060257110983044E-2</c:v>
                </c:pt>
                <c:pt idx="7">
                  <c:v>-2.704818687564459E-2</c:v>
                </c:pt>
                <c:pt idx="8">
                  <c:v>-1.9729168875626701E-2</c:v>
                </c:pt>
                <c:pt idx="9">
                  <c:v>-1.2744963683705592E-2</c:v>
                </c:pt>
                <c:pt idx="10">
                  <c:v>-6.0846661831507349E-3</c:v>
                </c:pt>
                <c:pt idx="11">
                  <c:v>-3.6934016842524739E-3</c:v>
                </c:pt>
                <c:pt idx="12">
                  <c:v>-1.5442057711809733E-3</c:v>
                </c:pt>
                <c:pt idx="13">
                  <c:v>-1.6162175890654945E-4</c:v>
                </c:pt>
                <c:pt idx="14">
                  <c:v>1.1639200209658809E-3</c:v>
                </c:pt>
                <c:pt idx="15">
                  <c:v>4.4236173300806775E-3</c:v>
                </c:pt>
                <c:pt idx="16">
                  <c:v>5.6838365896980667E-3</c:v>
                </c:pt>
                <c:pt idx="17">
                  <c:v>7.9416017754545577E-3</c:v>
                </c:pt>
                <c:pt idx="18">
                  <c:v>9.1043402254040728E-3</c:v>
                </c:pt>
                <c:pt idx="19">
                  <c:v>1.1079818018631341E-2</c:v>
                </c:pt>
                <c:pt idx="20">
                  <c:v>1.1504021385581712E-2</c:v>
                </c:pt>
                <c:pt idx="21">
                  <c:v>1.1575359368252163E-2</c:v>
                </c:pt>
                <c:pt idx="22">
                  <c:v>7.9807662764617166E-3</c:v>
                </c:pt>
                <c:pt idx="23">
                  <c:v>9.9214742233946236E-3</c:v>
                </c:pt>
                <c:pt idx="24">
                  <c:v>1.1110854627855552E-2</c:v>
                </c:pt>
                <c:pt idx="25">
                  <c:v>1.2162078945747947E-2</c:v>
                </c:pt>
                <c:pt idx="26">
                  <c:v>1.3927705277745785E-2</c:v>
                </c:pt>
                <c:pt idx="27">
                  <c:v>1.3074055570500677E-2</c:v>
                </c:pt>
                <c:pt idx="28">
                  <c:v>1.3338350252637635E-2</c:v>
                </c:pt>
                <c:pt idx="29">
                  <c:v>1.3962837371304106E-2</c:v>
                </c:pt>
                <c:pt idx="30">
                  <c:v>1.4970564788127751E-2</c:v>
                </c:pt>
              </c:numCache>
            </c:numRef>
          </c:val>
        </c:ser>
        <c:ser>
          <c:idx val="1"/>
          <c:order val="1"/>
          <c:tx>
            <c:strRef>
              <c:f>Sheet1!$C$1</c:f>
              <c:strCache>
                <c:ptCount val="1"/>
                <c:pt idx="0">
                  <c:v>State Govt</c:v>
                </c:pt>
              </c:strCache>
            </c:strRef>
          </c:tx>
          <c:spPr>
            <a:ln w="50800">
              <a:solidFill>
                <a:srgbClr val="FF0000"/>
              </a:solidFill>
            </a:ln>
          </c:spPr>
          <c:marker>
            <c:symbol val="none"/>
          </c:marker>
          <c:cat>
            <c:numRef>
              <c:f>Sheet1!$A$2:$A$32</c:f>
              <c:numCache>
                <c:formatCode>General</c:formatCod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numCache>
            </c:numRef>
          </c:cat>
          <c:val>
            <c:numRef>
              <c:f>Sheet1!$C$2:$C$32</c:f>
              <c:numCache>
                <c:formatCode>0.0%</c:formatCode>
                <c:ptCount val="31"/>
                <c:pt idx="0">
                  <c:v>-9.8246965902523166E-3</c:v>
                </c:pt>
                <c:pt idx="1">
                  <c:v>-8.8342615709621191E-3</c:v>
                </c:pt>
                <c:pt idx="2">
                  <c:v>-8.2724124663332566E-3</c:v>
                </c:pt>
                <c:pt idx="3">
                  <c:v>-5.591978403393762E-3</c:v>
                </c:pt>
                <c:pt idx="4">
                  <c:v>-7.8998073217726467E-3</c:v>
                </c:pt>
                <c:pt idx="5">
                  <c:v>-7.9013297359800151E-3</c:v>
                </c:pt>
                <c:pt idx="6">
                  <c:v>-1.2697191227395101E-2</c:v>
                </c:pt>
                <c:pt idx="7">
                  <c:v>-8.095605242868122E-3</c:v>
                </c:pt>
                <c:pt idx="8">
                  <c:v>-7.3330760324199504E-3</c:v>
                </c:pt>
                <c:pt idx="9">
                  <c:v>-8.1081081081081346E-3</c:v>
                </c:pt>
                <c:pt idx="10">
                  <c:v>-1.0017337699865127E-2</c:v>
                </c:pt>
                <c:pt idx="11">
                  <c:v>-7.5376884422110333E-3</c:v>
                </c:pt>
                <c:pt idx="12">
                  <c:v>2.5291828793774238E-3</c:v>
                </c:pt>
                <c:pt idx="13">
                  <c:v>-7.7504359620228502E-3</c:v>
                </c:pt>
                <c:pt idx="14">
                  <c:v>-6.401551891367597E-3</c:v>
                </c:pt>
                <c:pt idx="15">
                  <c:v>-3.4904013961605251E-3</c:v>
                </c:pt>
                <c:pt idx="16">
                  <c:v>-2.71897455816661E-3</c:v>
                </c:pt>
                <c:pt idx="17">
                  <c:v>-3.8850038850039015E-3</c:v>
                </c:pt>
                <c:pt idx="18">
                  <c:v>-1.3639906469212761E-3</c:v>
                </c:pt>
                <c:pt idx="19">
                  <c:v>-7.5787019043918082E-3</c:v>
                </c:pt>
                <c:pt idx="20">
                  <c:v>-7.7760497667185317E-3</c:v>
                </c:pt>
                <c:pt idx="21">
                  <c:v>-7.7851304009342046E-3</c:v>
                </c:pt>
                <c:pt idx="22">
                  <c:v>-1.0118700136213301E-2</c:v>
                </c:pt>
                <c:pt idx="23">
                  <c:v>-1.051606621226875E-2</c:v>
                </c:pt>
                <c:pt idx="24">
                  <c:v>-1.9212109450805318E-2</c:v>
                </c:pt>
                <c:pt idx="25">
                  <c:v>-8.9826205819175664E-3</c:v>
                </c:pt>
                <c:pt idx="26">
                  <c:v>-7.4189769621241259E-3</c:v>
                </c:pt>
                <c:pt idx="27">
                  <c:v>-1.4788869429850141E-2</c:v>
                </c:pt>
                <c:pt idx="28">
                  <c:v>-1.5384615384615333E-2</c:v>
                </c:pt>
                <c:pt idx="29">
                  <c:v>-1.5015600624024957E-2</c:v>
                </c:pt>
                <c:pt idx="30">
                  <c:v>-1.3853658536585382E-2</c:v>
                </c:pt>
              </c:numCache>
            </c:numRef>
          </c:val>
        </c:ser>
        <c:dLbls/>
        <c:marker val="1"/>
        <c:axId val="84569472"/>
        <c:axId val="84579456"/>
      </c:lineChart>
      <c:catAx>
        <c:axId val="84569472"/>
        <c:scaling>
          <c:orientation val="minMax"/>
        </c:scaling>
        <c:axPos val="b"/>
        <c:numFmt formatCode="General" sourceLinked="1"/>
        <c:tickLblPos val="nextTo"/>
        <c:crossAx val="84579456"/>
        <c:crosses val="autoZero"/>
        <c:auto val="1"/>
        <c:lblAlgn val="ctr"/>
        <c:lblOffset val="100"/>
      </c:catAx>
      <c:valAx>
        <c:axId val="84579456"/>
        <c:scaling>
          <c:orientation val="minMax"/>
        </c:scaling>
        <c:axPos val="l"/>
        <c:numFmt formatCode="0.0%" sourceLinked="1"/>
        <c:tickLblPos val="nextTo"/>
        <c:crossAx val="84569472"/>
        <c:crosses val="autoZero"/>
        <c:crossBetween val="between"/>
      </c:valAx>
    </c:plotArea>
    <c:legend>
      <c:legendPos val="r"/>
    </c:legend>
    <c:plotVisOnly val="1"/>
    <c:dispBlanksAs val="gap"/>
  </c:chart>
  <c:txPr>
    <a:bodyPr/>
    <a:lstStyle/>
    <a:p>
      <a:pPr>
        <a:defRPr sz="18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799" b="0" i="0" u="none" strike="noStrike" baseline="0">
                <a:solidFill>
                  <a:schemeClr val="tx1"/>
                </a:solidFill>
                <a:latin typeface="Arial"/>
                <a:ea typeface="Arial"/>
                <a:cs typeface="Arial"/>
              </a:defRPr>
            </a:pPr>
            <a:r>
              <a:rPr lang="en-US"/>
              <a:t>State Government Employment, Pct Change Over Prior Year</a:t>
            </a:r>
          </a:p>
        </c:rich>
      </c:tx>
      <c:layout>
        <c:manualLayout>
          <c:xMode val="edge"/>
          <c:yMode val="edge"/>
          <c:x val="0.11475409836065574"/>
          <c:y val="1.9354838709677424E-2"/>
        </c:manualLayout>
      </c:layout>
      <c:spPr>
        <a:noFill/>
        <a:ln w="25391">
          <a:noFill/>
        </a:ln>
      </c:spPr>
    </c:title>
    <c:plotArea>
      <c:layout>
        <c:manualLayout>
          <c:layoutTarget val="inner"/>
          <c:xMode val="edge"/>
          <c:yMode val="edge"/>
          <c:x val="9.0163934426229511E-2"/>
          <c:y val="0.2021505376344086"/>
          <c:w val="0.73185011709601888"/>
          <c:h val="0.6860215053763441"/>
        </c:manualLayout>
      </c:layout>
      <c:lineChart>
        <c:grouping val="standard"/>
        <c:ser>
          <c:idx val="0"/>
          <c:order val="0"/>
          <c:tx>
            <c:strRef>
              <c:f>Sheet1!$B$1</c:f>
              <c:strCache>
                <c:ptCount val="1"/>
                <c:pt idx="0">
                  <c:v>1990-91</c:v>
                </c:pt>
              </c:strCache>
            </c:strRef>
          </c:tx>
          <c:spPr>
            <a:ln w="38087">
              <a:solidFill>
                <a:srgbClr val="00FF00"/>
              </a:solidFill>
              <a:prstDash val="solid"/>
            </a:ln>
          </c:spPr>
          <c:marker>
            <c:symbol val="none"/>
          </c:marker>
          <c:cat>
            <c:numRef>
              <c:f>Sheet1!$A$2:$A$28</c:f>
              <c:numCache>
                <c:formatCode>General</c:formatCode>
                <c:ptCount val="2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numCache>
            </c:numRef>
          </c:cat>
          <c:val>
            <c:numRef>
              <c:f>Sheet1!$B$2:$B$28</c:f>
              <c:numCache>
                <c:formatCode>General</c:formatCode>
                <c:ptCount val="27"/>
                <c:pt idx="0">
                  <c:v>2.1321461999999996E-2</c:v>
                </c:pt>
                <c:pt idx="1">
                  <c:v>1.8960674000000004E-2</c:v>
                </c:pt>
                <c:pt idx="2">
                  <c:v>1.6098926999999999E-2</c:v>
                </c:pt>
                <c:pt idx="3">
                  <c:v>1.1550012E-2</c:v>
                </c:pt>
                <c:pt idx="4">
                  <c:v>6.944444000000001E-3</c:v>
                </c:pt>
                <c:pt idx="5">
                  <c:v>5.7856980000000006E-3</c:v>
                </c:pt>
                <c:pt idx="6">
                  <c:v>2.7732840000000009E-3</c:v>
                </c:pt>
                <c:pt idx="7">
                  <c:v>1.8445930000000003E-3</c:v>
                </c:pt>
                <c:pt idx="8">
                  <c:v>3.4538340000000002E-3</c:v>
                </c:pt>
                <c:pt idx="9">
                  <c:v>2.7598900000000005E-3</c:v>
                </c:pt>
                <c:pt idx="10">
                  <c:v>2.065168E-3</c:v>
                </c:pt>
                <c:pt idx="11">
                  <c:v>3.672252E-3</c:v>
                </c:pt>
                <c:pt idx="12">
                  <c:v>3.8999770000000002E-3</c:v>
                </c:pt>
                <c:pt idx="13">
                  <c:v>7.1215250000000001E-3</c:v>
                </c:pt>
                <c:pt idx="14">
                  <c:v>9.6440870000000008E-3</c:v>
                </c:pt>
                <c:pt idx="15">
                  <c:v>6.1657910000000003E-3</c:v>
                </c:pt>
                <c:pt idx="16">
                  <c:v>1.5172414E-2</c:v>
                </c:pt>
                <c:pt idx="17">
                  <c:v>1.8407731000000004E-2</c:v>
                </c:pt>
                <c:pt idx="18">
                  <c:v>2.1894446000000001E-2</c:v>
                </c:pt>
                <c:pt idx="19">
                  <c:v>2.0713463999999997E-2</c:v>
                </c:pt>
                <c:pt idx="20">
                  <c:v>1.7898118000000001E-2</c:v>
                </c:pt>
                <c:pt idx="21">
                  <c:v>1.9036697000000002E-2</c:v>
                </c:pt>
                <c:pt idx="22">
                  <c:v>1.9464163000000003E-2</c:v>
                </c:pt>
                <c:pt idx="23">
                  <c:v>1.8751429000000003E-2</c:v>
                </c:pt>
                <c:pt idx="24">
                  <c:v>1.9424132000000004E-2</c:v>
                </c:pt>
                <c:pt idx="25">
                  <c:v>2.0301095000000002E-2</c:v>
                </c:pt>
                <c:pt idx="26">
                  <c:v>1.9103934999999999E-2</c:v>
                </c:pt>
              </c:numCache>
            </c:numRef>
          </c:val>
        </c:ser>
        <c:ser>
          <c:idx val="1"/>
          <c:order val="1"/>
          <c:tx>
            <c:strRef>
              <c:f>Sheet1!$C$1</c:f>
              <c:strCache>
                <c:ptCount val="1"/>
                <c:pt idx="0">
                  <c:v>2001</c:v>
                </c:pt>
              </c:strCache>
            </c:strRef>
          </c:tx>
          <c:spPr>
            <a:ln w="38087">
              <a:solidFill>
                <a:srgbClr val="0000FF"/>
              </a:solidFill>
              <a:prstDash val="solid"/>
            </a:ln>
          </c:spPr>
          <c:marker>
            <c:symbol val="none"/>
          </c:marker>
          <c:cat>
            <c:numRef>
              <c:f>Sheet1!$A$2:$A$28</c:f>
              <c:numCache>
                <c:formatCode>General</c:formatCode>
                <c:ptCount val="2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numCache>
            </c:numRef>
          </c:cat>
          <c:val>
            <c:numRef>
              <c:f>Sheet1!$C$2:$C$28</c:f>
              <c:numCache>
                <c:formatCode>General</c:formatCode>
                <c:ptCount val="27"/>
                <c:pt idx="0">
                  <c:v>3.4934498000000001E-2</c:v>
                </c:pt>
                <c:pt idx="1">
                  <c:v>3.7183216000000005E-2</c:v>
                </c:pt>
                <c:pt idx="2">
                  <c:v>4.1623308999999983E-2</c:v>
                </c:pt>
                <c:pt idx="3">
                  <c:v>3.2651374000000011E-2</c:v>
                </c:pt>
                <c:pt idx="4">
                  <c:v>3.2769991999999998E-2</c:v>
                </c:pt>
                <c:pt idx="5">
                  <c:v>3.2948929000000002E-2</c:v>
                </c:pt>
                <c:pt idx="6">
                  <c:v>3.3435896999999999E-2</c:v>
                </c:pt>
                <c:pt idx="7">
                  <c:v>3.2843737000000005E-2</c:v>
                </c:pt>
                <c:pt idx="8">
                  <c:v>2.9668766999999999E-2</c:v>
                </c:pt>
                <c:pt idx="9">
                  <c:v>2.7361166999999999E-2</c:v>
                </c:pt>
                <c:pt idx="10">
                  <c:v>1.3521695000000002E-2</c:v>
                </c:pt>
                <c:pt idx="11">
                  <c:v>1.0278114E-2</c:v>
                </c:pt>
                <c:pt idx="12">
                  <c:v>9.242516000000001E-3</c:v>
                </c:pt>
                <c:pt idx="13">
                  <c:v>6.6092530000000007E-3</c:v>
                </c:pt>
                <c:pt idx="14">
                  <c:v>5.7942059999999997E-3</c:v>
                </c:pt>
                <c:pt idx="15">
                  <c:v>7.0042030000000005E-3</c:v>
                </c:pt>
                <c:pt idx="16">
                  <c:v>2.1951710000000005E-3</c:v>
                </c:pt>
                <c:pt idx="17">
                  <c:v>1.9936200000000005E-4</c:v>
                </c:pt>
                <c:pt idx="18">
                  <c:v>-5.7562520000000008E-3</c:v>
                </c:pt>
                <c:pt idx="19">
                  <c:v>-1.303575E-2</c:v>
                </c:pt>
                <c:pt idx="20">
                  <c:v>-1.6972568000000004E-2</c:v>
                </c:pt>
                <c:pt idx="21">
                  <c:v>-1.8544092000000002E-2</c:v>
                </c:pt>
                <c:pt idx="22">
                  <c:v>-8.3632020000000019E-3</c:v>
                </c:pt>
                <c:pt idx="23">
                  <c:v>-5.186515E-3</c:v>
                </c:pt>
                <c:pt idx="24">
                  <c:v>-6.9679470000000012E-3</c:v>
                </c:pt>
                <c:pt idx="25">
                  <c:v>-8.9534420000000042E-3</c:v>
                </c:pt>
                <c:pt idx="26">
                  <c:v>-1.3706794000000001E-2</c:v>
                </c:pt>
              </c:numCache>
            </c:numRef>
          </c:val>
        </c:ser>
        <c:ser>
          <c:idx val="2"/>
          <c:order val="2"/>
          <c:tx>
            <c:strRef>
              <c:f>Sheet1!$D$1</c:f>
              <c:strCache>
                <c:ptCount val="1"/>
                <c:pt idx="0">
                  <c:v>2007-09</c:v>
                </c:pt>
              </c:strCache>
            </c:strRef>
          </c:tx>
          <c:spPr>
            <a:ln w="38087">
              <a:solidFill>
                <a:srgbClr val="FF0000"/>
              </a:solidFill>
              <a:prstDash val="solid"/>
            </a:ln>
          </c:spPr>
          <c:marker>
            <c:symbol val="none"/>
          </c:marker>
          <c:cat>
            <c:numRef>
              <c:f>Sheet1!$A$2:$A$28</c:f>
              <c:numCache>
                <c:formatCode>General</c:formatCode>
                <c:ptCount val="2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numCache>
            </c:numRef>
          </c:cat>
          <c:val>
            <c:numRef>
              <c:f>Sheet1!$D$2:$D$28</c:f>
              <c:numCache>
                <c:formatCode>General</c:formatCode>
                <c:ptCount val="27"/>
                <c:pt idx="0">
                  <c:v>-1.1589720000000003E-3</c:v>
                </c:pt>
                <c:pt idx="1">
                  <c:v>-9.6376250000000004E-3</c:v>
                </c:pt>
                <c:pt idx="2">
                  <c:v>-8.4469190000000006E-3</c:v>
                </c:pt>
                <c:pt idx="3">
                  <c:v>-7.3147259999999997E-3</c:v>
                </c:pt>
                <c:pt idx="4">
                  <c:v>-5.7848049999999996E-3</c:v>
                </c:pt>
                <c:pt idx="5">
                  <c:v>-7.8982849999999997E-3</c:v>
                </c:pt>
                <c:pt idx="6">
                  <c:v>-7.8982849999999997E-3</c:v>
                </c:pt>
                <c:pt idx="7">
                  <c:v>-1.2298231999999997E-2</c:v>
                </c:pt>
                <c:pt idx="8">
                  <c:v>-8.2915540000000013E-3</c:v>
                </c:pt>
                <c:pt idx="9">
                  <c:v>-7.527504E-3</c:v>
                </c:pt>
                <c:pt idx="10">
                  <c:v>-7.9165859999999998E-3</c:v>
                </c:pt>
                <c:pt idx="11">
                  <c:v>-1.0025062999999999E-2</c:v>
                </c:pt>
                <c:pt idx="12">
                  <c:v>-7.1552890000000004E-3</c:v>
                </c:pt>
                <c:pt idx="13">
                  <c:v>3.114052E-3</c:v>
                </c:pt>
                <c:pt idx="14">
                  <c:v>-6.3891580000000007E-3</c:v>
                </c:pt>
                <c:pt idx="15">
                  <c:v>-3.6843130000000007E-3</c:v>
                </c:pt>
                <c:pt idx="16">
                  <c:v>-1.9394880000000005E-3</c:v>
                </c:pt>
                <c:pt idx="17">
                  <c:v>-1.1650490000000002E-3</c:v>
                </c:pt>
                <c:pt idx="18">
                  <c:v>-1.9417480000000003E-3</c:v>
                </c:pt>
                <c:pt idx="19">
                  <c:v>-7.782100000000001E-4</c:v>
                </c:pt>
                <c:pt idx="20">
                  <c:v>-4.2776590000000005E-3</c:v>
                </c:pt>
                <c:pt idx="21">
                  <c:v>-4.4729680000000008E-3</c:v>
                </c:pt>
                <c:pt idx="22">
                  <c:v>-5.644220000000001E-3</c:v>
                </c:pt>
                <c:pt idx="23">
                  <c:v>-8.1791630000000014E-3</c:v>
                </c:pt>
                <c:pt idx="24">
                  <c:v>-8.3755360000000046E-3</c:v>
                </c:pt>
                <c:pt idx="25">
                  <c:v>-1.5521925000000002E-2</c:v>
                </c:pt>
                <c:pt idx="26">
                  <c:v>-1.0327358000000002E-2</c:v>
                </c:pt>
              </c:numCache>
            </c:numRef>
          </c:val>
        </c:ser>
        <c:dLbls/>
        <c:marker val="1"/>
        <c:axId val="84872576"/>
        <c:axId val="84882560"/>
      </c:lineChart>
      <c:catAx>
        <c:axId val="84872576"/>
        <c:scaling>
          <c:orientation val="minMax"/>
        </c:scaling>
        <c:axPos val="b"/>
        <c:numFmt formatCode="General" sourceLinked="1"/>
        <c:tickLblPos val="low"/>
        <c:spPr>
          <a:ln w="3174">
            <a:solidFill>
              <a:schemeClr val="tx1"/>
            </a:solidFill>
            <a:prstDash val="solid"/>
          </a:ln>
        </c:spPr>
        <c:txPr>
          <a:bodyPr rot="-2700000" vert="horz"/>
          <a:lstStyle/>
          <a:p>
            <a:pPr>
              <a:defRPr sz="1200" b="0" i="0" u="none" strike="noStrike" baseline="0">
                <a:solidFill>
                  <a:schemeClr val="tx1"/>
                </a:solidFill>
                <a:latin typeface="Arial"/>
                <a:ea typeface="Arial"/>
                <a:cs typeface="Arial"/>
              </a:defRPr>
            </a:pPr>
            <a:endParaRPr lang="en-US"/>
          </a:p>
        </c:txPr>
        <c:crossAx val="84882560"/>
        <c:crosses val="autoZero"/>
        <c:auto val="1"/>
        <c:lblAlgn val="ctr"/>
        <c:lblOffset val="100"/>
        <c:tickLblSkip val="2"/>
        <c:tickMarkSkip val="1"/>
      </c:catAx>
      <c:valAx>
        <c:axId val="84882560"/>
        <c:scaling>
          <c:orientation val="minMax"/>
        </c:scaling>
        <c:axPos val="l"/>
        <c:numFmt formatCode="0%" sourceLinked="0"/>
        <c:tickLblPos val="nextTo"/>
        <c:spPr>
          <a:ln w="3174">
            <a:solidFill>
              <a:schemeClr val="tx1"/>
            </a:solidFill>
            <a:prstDash val="solid"/>
          </a:ln>
        </c:spPr>
        <c:txPr>
          <a:bodyPr rot="0" vert="horz"/>
          <a:lstStyle/>
          <a:p>
            <a:pPr>
              <a:defRPr sz="1799" b="0" i="0" u="none" strike="noStrike" baseline="0">
                <a:solidFill>
                  <a:schemeClr val="tx1"/>
                </a:solidFill>
                <a:latin typeface="Arial"/>
                <a:ea typeface="Arial"/>
                <a:cs typeface="Arial"/>
              </a:defRPr>
            </a:pPr>
            <a:endParaRPr lang="en-US"/>
          </a:p>
        </c:txPr>
        <c:crossAx val="84872576"/>
        <c:crosses val="autoZero"/>
        <c:crossBetween val="between"/>
      </c:valAx>
      <c:spPr>
        <a:noFill/>
        <a:ln w="12696">
          <a:solidFill>
            <a:schemeClr val="tx1"/>
          </a:solidFill>
          <a:prstDash val="solid"/>
        </a:ln>
      </c:spPr>
    </c:plotArea>
    <c:legend>
      <c:legendPos val="r"/>
      <c:layout>
        <c:manualLayout>
          <c:xMode val="edge"/>
          <c:yMode val="edge"/>
          <c:x val="0.83372365339578491"/>
          <c:y val="0.43010752688172044"/>
          <c:w val="0.16159250585480095"/>
          <c:h val="0.22795698924731186"/>
        </c:manualLayout>
      </c:layout>
      <c:spPr>
        <a:noFill/>
        <a:ln w="3174">
          <a:solidFill>
            <a:schemeClr val="tx1"/>
          </a:solidFill>
          <a:prstDash val="solid"/>
        </a:ln>
      </c:spPr>
      <c:txPr>
        <a:bodyPr/>
        <a:lstStyle/>
        <a:p>
          <a:pPr>
            <a:defRPr sz="1654"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799" b="1" i="0" u="none" strike="noStrike" baseline="0">
          <a:solidFill>
            <a:schemeClr val="tx1"/>
          </a:solidFill>
          <a:latin typeface="Arial"/>
          <a:ea typeface="Arial"/>
          <a:cs typeface="Arial"/>
        </a:defRPr>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US"/>
  <c:chart>
    <c:autoTitleDeleted val="1"/>
    <c:plotArea>
      <c:layout/>
      <c:lineChart>
        <c:grouping val="standard"/>
        <c:ser>
          <c:idx val="0"/>
          <c:order val="0"/>
          <c:tx>
            <c:strRef>
              <c:f>Sheet1!$B$2</c:f>
              <c:strCache>
                <c:ptCount val="1"/>
                <c:pt idx="0">
                  <c:v>Column2</c:v>
                </c:pt>
              </c:strCache>
            </c:strRef>
          </c:tx>
          <c:spPr>
            <a:ln w="50800">
              <a:solidFill>
                <a:srgbClr val="FF0000"/>
              </a:solidFill>
            </a:ln>
          </c:spPr>
          <c:marker>
            <c:symbol val="none"/>
          </c:marker>
          <c:cat>
            <c:numRef>
              <c:f>Sheet1!$A$3:$A$267</c:f>
              <c:numCache>
                <c:formatCode>mmm\ yy</c:formatCode>
                <c:ptCount val="265"/>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numCache>
            </c:numRef>
          </c:cat>
          <c:val>
            <c:numRef>
              <c:f>Sheet1!$B$3:$B$267</c:f>
              <c:numCache>
                <c:formatCode>#0.0</c:formatCode>
                <c:ptCount val="265"/>
                <c:pt idx="0">
                  <c:v>85.5</c:v>
                </c:pt>
                <c:pt idx="1">
                  <c:v>86.8</c:v>
                </c:pt>
                <c:pt idx="2">
                  <c:v>87.2</c:v>
                </c:pt>
                <c:pt idx="3">
                  <c:v>87.5</c:v>
                </c:pt>
                <c:pt idx="4">
                  <c:v>87.4</c:v>
                </c:pt>
                <c:pt idx="5">
                  <c:v>88.7</c:v>
                </c:pt>
                <c:pt idx="6">
                  <c:v>87.5</c:v>
                </c:pt>
                <c:pt idx="7">
                  <c:v>86.2</c:v>
                </c:pt>
                <c:pt idx="8">
                  <c:v>88.7</c:v>
                </c:pt>
                <c:pt idx="9">
                  <c:v>89.2</c:v>
                </c:pt>
                <c:pt idx="10">
                  <c:v>88.9</c:v>
                </c:pt>
                <c:pt idx="11">
                  <c:v>88.6</c:v>
                </c:pt>
                <c:pt idx="12">
                  <c:v>86.7</c:v>
                </c:pt>
                <c:pt idx="13">
                  <c:v>88.6</c:v>
                </c:pt>
                <c:pt idx="14">
                  <c:v>89</c:v>
                </c:pt>
                <c:pt idx="15">
                  <c:v>89</c:v>
                </c:pt>
                <c:pt idx="16">
                  <c:v>89.1</c:v>
                </c:pt>
                <c:pt idx="17">
                  <c:v>89.4</c:v>
                </c:pt>
                <c:pt idx="18">
                  <c:v>88.9</c:v>
                </c:pt>
                <c:pt idx="19">
                  <c:v>89</c:v>
                </c:pt>
                <c:pt idx="20">
                  <c:v>89.8</c:v>
                </c:pt>
                <c:pt idx="21">
                  <c:v>89.5</c:v>
                </c:pt>
                <c:pt idx="22">
                  <c:v>89.7</c:v>
                </c:pt>
                <c:pt idx="23">
                  <c:v>90.1</c:v>
                </c:pt>
                <c:pt idx="24">
                  <c:v>91</c:v>
                </c:pt>
                <c:pt idx="25">
                  <c:v>91.5</c:v>
                </c:pt>
                <c:pt idx="26">
                  <c:v>90.9</c:v>
                </c:pt>
                <c:pt idx="27">
                  <c:v>90.9</c:v>
                </c:pt>
                <c:pt idx="28">
                  <c:v>91.4</c:v>
                </c:pt>
                <c:pt idx="29">
                  <c:v>91.6</c:v>
                </c:pt>
                <c:pt idx="30">
                  <c:v>92</c:v>
                </c:pt>
                <c:pt idx="31">
                  <c:v>92.3</c:v>
                </c:pt>
                <c:pt idx="32">
                  <c:v>92.2</c:v>
                </c:pt>
                <c:pt idx="33">
                  <c:v>92.5</c:v>
                </c:pt>
                <c:pt idx="34">
                  <c:v>92.6</c:v>
                </c:pt>
                <c:pt idx="35">
                  <c:v>92.8</c:v>
                </c:pt>
                <c:pt idx="36">
                  <c:v>96.4</c:v>
                </c:pt>
                <c:pt idx="37">
                  <c:v>92.4</c:v>
                </c:pt>
                <c:pt idx="38">
                  <c:v>91.2</c:v>
                </c:pt>
                <c:pt idx="39">
                  <c:v>92.1</c:v>
                </c:pt>
                <c:pt idx="40">
                  <c:v>93.3</c:v>
                </c:pt>
                <c:pt idx="41">
                  <c:v>92.9</c:v>
                </c:pt>
                <c:pt idx="42">
                  <c:v>93</c:v>
                </c:pt>
                <c:pt idx="43">
                  <c:v>93.9</c:v>
                </c:pt>
                <c:pt idx="44">
                  <c:v>94.1</c:v>
                </c:pt>
                <c:pt idx="45">
                  <c:v>94</c:v>
                </c:pt>
                <c:pt idx="46">
                  <c:v>93.9</c:v>
                </c:pt>
                <c:pt idx="47">
                  <c:v>93.9</c:v>
                </c:pt>
                <c:pt idx="48">
                  <c:v>92</c:v>
                </c:pt>
                <c:pt idx="49">
                  <c:v>93.9</c:v>
                </c:pt>
                <c:pt idx="50">
                  <c:v>94.7</c:v>
                </c:pt>
                <c:pt idx="51">
                  <c:v>94.7</c:v>
                </c:pt>
                <c:pt idx="52">
                  <c:v>95.2</c:v>
                </c:pt>
                <c:pt idx="53">
                  <c:v>93.9</c:v>
                </c:pt>
                <c:pt idx="54">
                  <c:v>94.4</c:v>
                </c:pt>
                <c:pt idx="55">
                  <c:v>93.7</c:v>
                </c:pt>
                <c:pt idx="56">
                  <c:v>92.8</c:v>
                </c:pt>
                <c:pt idx="57">
                  <c:v>93.1</c:v>
                </c:pt>
                <c:pt idx="58">
                  <c:v>93.2</c:v>
                </c:pt>
                <c:pt idx="59">
                  <c:v>94.1</c:v>
                </c:pt>
                <c:pt idx="60">
                  <c:v>94.2</c:v>
                </c:pt>
                <c:pt idx="61">
                  <c:v>92</c:v>
                </c:pt>
                <c:pt idx="62">
                  <c:v>91.9</c:v>
                </c:pt>
                <c:pt idx="63">
                  <c:v>92</c:v>
                </c:pt>
                <c:pt idx="64">
                  <c:v>91.6</c:v>
                </c:pt>
                <c:pt idx="65">
                  <c:v>91.9</c:v>
                </c:pt>
                <c:pt idx="66">
                  <c:v>92.3</c:v>
                </c:pt>
                <c:pt idx="67">
                  <c:v>91.5</c:v>
                </c:pt>
                <c:pt idx="68">
                  <c:v>91.9</c:v>
                </c:pt>
                <c:pt idx="69">
                  <c:v>92.1</c:v>
                </c:pt>
                <c:pt idx="70">
                  <c:v>91.7</c:v>
                </c:pt>
                <c:pt idx="71">
                  <c:v>91.6</c:v>
                </c:pt>
                <c:pt idx="72">
                  <c:v>97.3</c:v>
                </c:pt>
                <c:pt idx="73">
                  <c:v>91.7</c:v>
                </c:pt>
                <c:pt idx="74">
                  <c:v>91.6</c:v>
                </c:pt>
                <c:pt idx="75">
                  <c:v>92.4</c:v>
                </c:pt>
                <c:pt idx="76">
                  <c:v>92.7</c:v>
                </c:pt>
                <c:pt idx="77">
                  <c:v>94.7</c:v>
                </c:pt>
                <c:pt idx="78">
                  <c:v>92.9</c:v>
                </c:pt>
                <c:pt idx="79">
                  <c:v>93.2</c:v>
                </c:pt>
                <c:pt idx="80">
                  <c:v>94</c:v>
                </c:pt>
                <c:pt idx="81">
                  <c:v>94.6</c:v>
                </c:pt>
                <c:pt idx="82">
                  <c:v>95.1</c:v>
                </c:pt>
                <c:pt idx="83">
                  <c:v>94.8</c:v>
                </c:pt>
                <c:pt idx="84">
                  <c:v>95.4</c:v>
                </c:pt>
                <c:pt idx="85">
                  <c:v>95.1</c:v>
                </c:pt>
                <c:pt idx="86">
                  <c:v>95.8</c:v>
                </c:pt>
                <c:pt idx="87">
                  <c:v>94.9</c:v>
                </c:pt>
                <c:pt idx="88">
                  <c:v>94.9</c:v>
                </c:pt>
                <c:pt idx="89">
                  <c:v>95.2</c:v>
                </c:pt>
                <c:pt idx="90">
                  <c:v>95.5</c:v>
                </c:pt>
                <c:pt idx="91">
                  <c:v>95.5</c:v>
                </c:pt>
                <c:pt idx="92">
                  <c:v>95.4</c:v>
                </c:pt>
                <c:pt idx="93">
                  <c:v>96.2</c:v>
                </c:pt>
                <c:pt idx="94">
                  <c:v>96.7</c:v>
                </c:pt>
                <c:pt idx="95">
                  <c:v>95.9</c:v>
                </c:pt>
                <c:pt idx="96">
                  <c:v>96.5</c:v>
                </c:pt>
                <c:pt idx="97">
                  <c:v>97.1</c:v>
                </c:pt>
                <c:pt idx="98">
                  <c:v>97.4</c:v>
                </c:pt>
                <c:pt idx="99">
                  <c:v>97.5</c:v>
                </c:pt>
                <c:pt idx="100">
                  <c:v>97.8</c:v>
                </c:pt>
                <c:pt idx="101">
                  <c:v>97.8</c:v>
                </c:pt>
                <c:pt idx="102">
                  <c:v>98.1</c:v>
                </c:pt>
                <c:pt idx="103">
                  <c:v>98.4</c:v>
                </c:pt>
                <c:pt idx="104">
                  <c:v>98.4</c:v>
                </c:pt>
                <c:pt idx="105">
                  <c:v>97.6</c:v>
                </c:pt>
                <c:pt idx="106">
                  <c:v>98</c:v>
                </c:pt>
                <c:pt idx="107">
                  <c:v>99.3</c:v>
                </c:pt>
                <c:pt idx="108">
                  <c:v>99.2</c:v>
                </c:pt>
                <c:pt idx="109">
                  <c:v>99</c:v>
                </c:pt>
                <c:pt idx="110">
                  <c:v>98.4</c:v>
                </c:pt>
                <c:pt idx="111">
                  <c:v>99.6</c:v>
                </c:pt>
                <c:pt idx="112">
                  <c:v>99.3</c:v>
                </c:pt>
                <c:pt idx="113">
                  <c:v>101</c:v>
                </c:pt>
                <c:pt idx="114">
                  <c:v>100.1</c:v>
                </c:pt>
                <c:pt idx="115">
                  <c:v>99.7</c:v>
                </c:pt>
                <c:pt idx="116">
                  <c:v>99</c:v>
                </c:pt>
                <c:pt idx="117">
                  <c:v>100</c:v>
                </c:pt>
                <c:pt idx="118">
                  <c:v>99.3</c:v>
                </c:pt>
                <c:pt idx="119">
                  <c:v>99.4</c:v>
                </c:pt>
                <c:pt idx="120">
                  <c:v>100.3</c:v>
                </c:pt>
                <c:pt idx="121">
                  <c:v>99.5</c:v>
                </c:pt>
                <c:pt idx="122">
                  <c:v>99.6</c:v>
                </c:pt>
                <c:pt idx="123">
                  <c:v>99.8</c:v>
                </c:pt>
                <c:pt idx="124">
                  <c:v>98.1</c:v>
                </c:pt>
                <c:pt idx="125">
                  <c:v>100.9</c:v>
                </c:pt>
                <c:pt idx="126">
                  <c:v>97.4</c:v>
                </c:pt>
                <c:pt idx="127">
                  <c:v>96.3</c:v>
                </c:pt>
                <c:pt idx="128">
                  <c:v>94.3</c:v>
                </c:pt>
                <c:pt idx="129">
                  <c:v>95.5</c:v>
                </c:pt>
                <c:pt idx="130">
                  <c:v>96.2</c:v>
                </c:pt>
                <c:pt idx="131">
                  <c:v>96</c:v>
                </c:pt>
                <c:pt idx="132">
                  <c:v>94.9</c:v>
                </c:pt>
                <c:pt idx="133">
                  <c:v>101.4</c:v>
                </c:pt>
                <c:pt idx="134">
                  <c:v>101</c:v>
                </c:pt>
                <c:pt idx="135">
                  <c:v>100.3</c:v>
                </c:pt>
                <c:pt idx="136">
                  <c:v>101.4</c:v>
                </c:pt>
                <c:pt idx="137">
                  <c:v>101.8</c:v>
                </c:pt>
                <c:pt idx="138">
                  <c:v>102.6</c:v>
                </c:pt>
                <c:pt idx="139">
                  <c:v>101</c:v>
                </c:pt>
                <c:pt idx="140">
                  <c:v>101.6</c:v>
                </c:pt>
                <c:pt idx="141">
                  <c:v>101.1</c:v>
                </c:pt>
                <c:pt idx="142">
                  <c:v>100.5</c:v>
                </c:pt>
                <c:pt idx="143">
                  <c:v>100</c:v>
                </c:pt>
                <c:pt idx="144">
                  <c:v>95.7</c:v>
                </c:pt>
                <c:pt idx="145">
                  <c:v>99.3</c:v>
                </c:pt>
                <c:pt idx="146">
                  <c:v>100.1</c:v>
                </c:pt>
                <c:pt idx="147">
                  <c:v>100.6</c:v>
                </c:pt>
                <c:pt idx="148">
                  <c:v>99.3</c:v>
                </c:pt>
                <c:pt idx="149">
                  <c:v>99.5</c:v>
                </c:pt>
                <c:pt idx="150">
                  <c:v>97.8</c:v>
                </c:pt>
                <c:pt idx="151">
                  <c:v>100</c:v>
                </c:pt>
                <c:pt idx="152">
                  <c:v>99</c:v>
                </c:pt>
                <c:pt idx="153">
                  <c:v>101.5</c:v>
                </c:pt>
                <c:pt idx="154">
                  <c:v>102.9</c:v>
                </c:pt>
                <c:pt idx="155">
                  <c:v>100.8</c:v>
                </c:pt>
                <c:pt idx="156">
                  <c:v>95.3</c:v>
                </c:pt>
                <c:pt idx="157">
                  <c:v>100.8</c:v>
                </c:pt>
                <c:pt idx="158">
                  <c:v>101.2</c:v>
                </c:pt>
                <c:pt idx="159">
                  <c:v>101.5</c:v>
                </c:pt>
                <c:pt idx="160">
                  <c:v>100.7</c:v>
                </c:pt>
                <c:pt idx="161">
                  <c:v>104.3</c:v>
                </c:pt>
                <c:pt idx="162">
                  <c:v>98.6</c:v>
                </c:pt>
                <c:pt idx="163">
                  <c:v>100.2</c:v>
                </c:pt>
                <c:pt idx="164">
                  <c:v>100.1</c:v>
                </c:pt>
                <c:pt idx="165">
                  <c:v>100.1</c:v>
                </c:pt>
                <c:pt idx="166">
                  <c:v>100.3</c:v>
                </c:pt>
                <c:pt idx="167">
                  <c:v>99.6</c:v>
                </c:pt>
                <c:pt idx="168">
                  <c:v>99.4</c:v>
                </c:pt>
                <c:pt idx="169">
                  <c:v>99.9</c:v>
                </c:pt>
                <c:pt idx="170">
                  <c:v>99.8</c:v>
                </c:pt>
                <c:pt idx="171">
                  <c:v>99.8</c:v>
                </c:pt>
                <c:pt idx="172">
                  <c:v>99.3</c:v>
                </c:pt>
                <c:pt idx="173">
                  <c:v>102</c:v>
                </c:pt>
                <c:pt idx="174">
                  <c:v>102.1</c:v>
                </c:pt>
                <c:pt idx="175">
                  <c:v>102.7</c:v>
                </c:pt>
                <c:pt idx="176">
                  <c:v>104.1</c:v>
                </c:pt>
                <c:pt idx="177">
                  <c:v>102.9</c:v>
                </c:pt>
                <c:pt idx="178">
                  <c:v>102.8</c:v>
                </c:pt>
                <c:pt idx="179">
                  <c:v>102.7</c:v>
                </c:pt>
                <c:pt idx="180">
                  <c:v>104.6</c:v>
                </c:pt>
                <c:pt idx="181">
                  <c:v>101.9</c:v>
                </c:pt>
                <c:pt idx="182">
                  <c:v>101.3</c:v>
                </c:pt>
                <c:pt idx="183">
                  <c:v>100.9</c:v>
                </c:pt>
                <c:pt idx="184">
                  <c:v>101</c:v>
                </c:pt>
                <c:pt idx="185">
                  <c:v>100.5</c:v>
                </c:pt>
                <c:pt idx="186">
                  <c:v>101.6</c:v>
                </c:pt>
                <c:pt idx="187">
                  <c:v>100.7</c:v>
                </c:pt>
                <c:pt idx="188">
                  <c:v>104.4</c:v>
                </c:pt>
                <c:pt idx="189">
                  <c:v>102.1</c:v>
                </c:pt>
                <c:pt idx="190">
                  <c:v>101.9</c:v>
                </c:pt>
                <c:pt idx="191">
                  <c:v>103.3</c:v>
                </c:pt>
                <c:pt idx="192">
                  <c:v>103.8</c:v>
                </c:pt>
                <c:pt idx="193">
                  <c:v>102.6</c:v>
                </c:pt>
                <c:pt idx="194">
                  <c:v>102</c:v>
                </c:pt>
                <c:pt idx="195">
                  <c:v>102</c:v>
                </c:pt>
                <c:pt idx="196">
                  <c:v>101.4</c:v>
                </c:pt>
                <c:pt idx="197">
                  <c:v>104.1</c:v>
                </c:pt>
                <c:pt idx="198">
                  <c:v>103.7</c:v>
                </c:pt>
                <c:pt idx="199">
                  <c:v>103.9</c:v>
                </c:pt>
                <c:pt idx="200">
                  <c:v>105.6</c:v>
                </c:pt>
                <c:pt idx="201">
                  <c:v>103.5</c:v>
                </c:pt>
                <c:pt idx="202">
                  <c:v>102.5</c:v>
                </c:pt>
                <c:pt idx="203">
                  <c:v>103.2</c:v>
                </c:pt>
                <c:pt idx="204">
                  <c:v>102.8</c:v>
                </c:pt>
                <c:pt idx="205">
                  <c:v>103.2</c:v>
                </c:pt>
                <c:pt idx="206">
                  <c:v>103.8</c:v>
                </c:pt>
                <c:pt idx="207">
                  <c:v>102.8</c:v>
                </c:pt>
                <c:pt idx="208">
                  <c:v>103.7</c:v>
                </c:pt>
                <c:pt idx="209">
                  <c:v>104.4</c:v>
                </c:pt>
                <c:pt idx="210">
                  <c:v>103.4</c:v>
                </c:pt>
                <c:pt idx="211">
                  <c:v>104</c:v>
                </c:pt>
                <c:pt idx="212">
                  <c:v>104.3</c:v>
                </c:pt>
                <c:pt idx="213">
                  <c:v>102.6</c:v>
                </c:pt>
                <c:pt idx="214">
                  <c:v>102.5</c:v>
                </c:pt>
                <c:pt idx="215">
                  <c:v>103.5</c:v>
                </c:pt>
                <c:pt idx="216">
                  <c:v>105.2</c:v>
                </c:pt>
                <c:pt idx="217">
                  <c:v>103.5</c:v>
                </c:pt>
                <c:pt idx="218">
                  <c:v>103.3</c:v>
                </c:pt>
                <c:pt idx="219">
                  <c:v>102.5</c:v>
                </c:pt>
                <c:pt idx="220">
                  <c:v>104.7</c:v>
                </c:pt>
                <c:pt idx="221">
                  <c:v>103</c:v>
                </c:pt>
                <c:pt idx="222">
                  <c:v>103.6</c:v>
                </c:pt>
                <c:pt idx="223">
                  <c:v>103.5</c:v>
                </c:pt>
                <c:pt idx="224">
                  <c:v>103.7</c:v>
                </c:pt>
                <c:pt idx="225">
                  <c:v>104.9</c:v>
                </c:pt>
                <c:pt idx="226">
                  <c:v>104.6</c:v>
                </c:pt>
                <c:pt idx="227">
                  <c:v>104.3</c:v>
                </c:pt>
                <c:pt idx="228">
                  <c:v>104.5</c:v>
                </c:pt>
                <c:pt idx="229">
                  <c:v>104.2</c:v>
                </c:pt>
                <c:pt idx="230">
                  <c:v>104.1</c:v>
                </c:pt>
                <c:pt idx="231">
                  <c:v>99</c:v>
                </c:pt>
                <c:pt idx="232">
                  <c:v>101.3</c:v>
                </c:pt>
                <c:pt idx="233">
                  <c:v>98.6</c:v>
                </c:pt>
                <c:pt idx="234">
                  <c:v>98.3</c:v>
                </c:pt>
                <c:pt idx="235">
                  <c:v>98.5</c:v>
                </c:pt>
                <c:pt idx="236">
                  <c:v>97.7</c:v>
                </c:pt>
                <c:pt idx="237">
                  <c:v>97.5</c:v>
                </c:pt>
                <c:pt idx="238">
                  <c:v>98.8</c:v>
                </c:pt>
                <c:pt idx="239">
                  <c:v>100</c:v>
                </c:pt>
                <c:pt idx="240">
                  <c:v>99.2</c:v>
                </c:pt>
                <c:pt idx="241">
                  <c:v>99.2</c:v>
                </c:pt>
                <c:pt idx="242">
                  <c:v>98.8</c:v>
                </c:pt>
                <c:pt idx="243">
                  <c:v>99.8</c:v>
                </c:pt>
                <c:pt idx="244">
                  <c:v>99.5</c:v>
                </c:pt>
                <c:pt idx="245">
                  <c:v>98.8</c:v>
                </c:pt>
                <c:pt idx="246">
                  <c:v>98.6</c:v>
                </c:pt>
                <c:pt idx="247">
                  <c:v>98.7</c:v>
                </c:pt>
                <c:pt idx="248">
                  <c:v>99.4</c:v>
                </c:pt>
                <c:pt idx="249">
                  <c:v>99.8</c:v>
                </c:pt>
                <c:pt idx="250">
                  <c:v>99.6</c:v>
                </c:pt>
                <c:pt idx="251">
                  <c:v>98.5</c:v>
                </c:pt>
                <c:pt idx="252">
                  <c:v>97.3</c:v>
                </c:pt>
                <c:pt idx="253">
                  <c:v>98.8</c:v>
                </c:pt>
                <c:pt idx="254">
                  <c:v>99.2</c:v>
                </c:pt>
                <c:pt idx="255">
                  <c:v>99.7</c:v>
                </c:pt>
                <c:pt idx="256">
                  <c:v>98.6</c:v>
                </c:pt>
                <c:pt idx="257">
                  <c:v>90.3</c:v>
                </c:pt>
                <c:pt idx="258">
                  <c:v>93.6</c:v>
                </c:pt>
                <c:pt idx="259">
                  <c:v>88.3</c:v>
                </c:pt>
                <c:pt idx="260">
                  <c:v>97.5</c:v>
                </c:pt>
                <c:pt idx="261">
                  <c:v>97.6</c:v>
                </c:pt>
                <c:pt idx="262">
                  <c:v>97.2</c:v>
                </c:pt>
                <c:pt idx="263">
                  <c:v>97.1</c:v>
                </c:pt>
                <c:pt idx="264">
                  <c:v>93.4</c:v>
                </c:pt>
              </c:numCache>
            </c:numRef>
          </c:val>
        </c:ser>
        <c:ser>
          <c:idx val="1"/>
          <c:order val="1"/>
          <c:tx>
            <c:strRef>
              <c:f>Sheet1!$C$2</c:f>
              <c:strCache>
                <c:ptCount val="1"/>
                <c:pt idx="0">
                  <c:v>Column3</c:v>
                </c:pt>
              </c:strCache>
            </c:strRef>
          </c:tx>
          <c:marker>
            <c:symbol val="none"/>
          </c:marker>
          <c:cat>
            <c:numRef>
              <c:f>Sheet1!$A$3:$A$267</c:f>
              <c:numCache>
                <c:formatCode>mmm\ yy</c:formatCode>
                <c:ptCount val="265"/>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numCache>
            </c:numRef>
          </c:cat>
          <c:val>
            <c:numRef>
              <c:f>Sheet1!$C$3:$C$267</c:f>
              <c:numCache>
                <c:formatCode>General</c:formatCode>
                <c:ptCount val="265"/>
                <c:pt idx="0">
                  <c:v>93.4</c:v>
                </c:pt>
                <c:pt idx="1">
                  <c:v>93.4</c:v>
                </c:pt>
                <c:pt idx="2">
                  <c:v>93.4</c:v>
                </c:pt>
                <c:pt idx="3">
                  <c:v>93.4</c:v>
                </c:pt>
                <c:pt idx="4">
                  <c:v>93.4</c:v>
                </c:pt>
                <c:pt idx="5">
                  <c:v>93.4</c:v>
                </c:pt>
                <c:pt idx="6">
                  <c:v>93.4</c:v>
                </c:pt>
                <c:pt idx="7">
                  <c:v>93.4</c:v>
                </c:pt>
                <c:pt idx="8">
                  <c:v>93.4</c:v>
                </c:pt>
                <c:pt idx="9">
                  <c:v>93.4</c:v>
                </c:pt>
                <c:pt idx="10">
                  <c:v>93.4</c:v>
                </c:pt>
                <c:pt idx="11">
                  <c:v>93.4</c:v>
                </c:pt>
                <c:pt idx="12">
                  <c:v>93.4</c:v>
                </c:pt>
                <c:pt idx="13">
                  <c:v>93.4</c:v>
                </c:pt>
                <c:pt idx="14">
                  <c:v>93.4</c:v>
                </c:pt>
                <c:pt idx="15">
                  <c:v>93.4</c:v>
                </c:pt>
                <c:pt idx="16">
                  <c:v>93.4</c:v>
                </c:pt>
                <c:pt idx="17">
                  <c:v>93.4</c:v>
                </c:pt>
                <c:pt idx="18">
                  <c:v>93.4</c:v>
                </c:pt>
                <c:pt idx="19">
                  <c:v>93.4</c:v>
                </c:pt>
                <c:pt idx="20">
                  <c:v>93.4</c:v>
                </c:pt>
                <c:pt idx="21">
                  <c:v>93.4</c:v>
                </c:pt>
                <c:pt idx="22">
                  <c:v>93.4</c:v>
                </c:pt>
                <c:pt idx="23">
                  <c:v>93.4</c:v>
                </c:pt>
                <c:pt idx="24">
                  <c:v>93.4</c:v>
                </c:pt>
                <c:pt idx="25">
                  <c:v>93.4</c:v>
                </c:pt>
                <c:pt idx="26">
                  <c:v>93.4</c:v>
                </c:pt>
                <c:pt idx="27">
                  <c:v>93.4</c:v>
                </c:pt>
                <c:pt idx="28">
                  <c:v>93.4</c:v>
                </c:pt>
                <c:pt idx="29">
                  <c:v>93.4</c:v>
                </c:pt>
                <c:pt idx="30">
                  <c:v>93.4</c:v>
                </c:pt>
                <c:pt idx="31">
                  <c:v>93.4</c:v>
                </c:pt>
                <c:pt idx="32">
                  <c:v>93.4</c:v>
                </c:pt>
                <c:pt idx="33">
                  <c:v>93.4</c:v>
                </c:pt>
                <c:pt idx="34">
                  <c:v>93.4</c:v>
                </c:pt>
                <c:pt idx="35">
                  <c:v>93.4</c:v>
                </c:pt>
                <c:pt idx="36">
                  <c:v>93.4</c:v>
                </c:pt>
                <c:pt idx="37">
                  <c:v>93.4</c:v>
                </c:pt>
                <c:pt idx="38">
                  <c:v>93.4</c:v>
                </c:pt>
                <c:pt idx="39">
                  <c:v>93.4</c:v>
                </c:pt>
                <c:pt idx="40">
                  <c:v>93.4</c:v>
                </c:pt>
                <c:pt idx="41">
                  <c:v>93.4</c:v>
                </c:pt>
                <c:pt idx="42">
                  <c:v>93.4</c:v>
                </c:pt>
                <c:pt idx="43">
                  <c:v>93.4</c:v>
                </c:pt>
                <c:pt idx="44">
                  <c:v>93.4</c:v>
                </c:pt>
                <c:pt idx="45">
                  <c:v>93.4</c:v>
                </c:pt>
                <c:pt idx="46">
                  <c:v>93.4</c:v>
                </c:pt>
                <c:pt idx="47">
                  <c:v>93.4</c:v>
                </c:pt>
                <c:pt idx="48">
                  <c:v>93.4</c:v>
                </c:pt>
                <c:pt idx="49">
                  <c:v>93.4</c:v>
                </c:pt>
                <c:pt idx="50">
                  <c:v>93.4</c:v>
                </c:pt>
                <c:pt idx="51">
                  <c:v>93.4</c:v>
                </c:pt>
                <c:pt idx="52">
                  <c:v>93.4</c:v>
                </c:pt>
                <c:pt idx="53">
                  <c:v>93.4</c:v>
                </c:pt>
                <c:pt idx="54">
                  <c:v>93.4</c:v>
                </c:pt>
                <c:pt idx="55">
                  <c:v>93.4</c:v>
                </c:pt>
                <c:pt idx="56">
                  <c:v>93.4</c:v>
                </c:pt>
                <c:pt idx="57">
                  <c:v>93.4</c:v>
                </c:pt>
                <c:pt idx="58">
                  <c:v>93.4</c:v>
                </c:pt>
                <c:pt idx="59">
                  <c:v>93.4</c:v>
                </c:pt>
                <c:pt idx="60">
                  <c:v>93.4</c:v>
                </c:pt>
                <c:pt idx="61">
                  <c:v>93.4</c:v>
                </c:pt>
                <c:pt idx="62">
                  <c:v>93.4</c:v>
                </c:pt>
                <c:pt idx="63">
                  <c:v>93.4</c:v>
                </c:pt>
                <c:pt idx="64">
                  <c:v>93.4</c:v>
                </c:pt>
                <c:pt idx="65">
                  <c:v>93.4</c:v>
                </c:pt>
                <c:pt idx="66">
                  <c:v>93.4</c:v>
                </c:pt>
                <c:pt idx="67">
                  <c:v>93.4</c:v>
                </c:pt>
                <c:pt idx="68">
                  <c:v>93.4</c:v>
                </c:pt>
                <c:pt idx="69">
                  <c:v>93.4</c:v>
                </c:pt>
                <c:pt idx="70">
                  <c:v>93.4</c:v>
                </c:pt>
                <c:pt idx="71">
                  <c:v>93.4</c:v>
                </c:pt>
                <c:pt idx="72">
                  <c:v>93.4</c:v>
                </c:pt>
                <c:pt idx="73">
                  <c:v>93.4</c:v>
                </c:pt>
                <c:pt idx="74">
                  <c:v>93.4</c:v>
                </c:pt>
                <c:pt idx="75">
                  <c:v>93.4</c:v>
                </c:pt>
                <c:pt idx="76">
                  <c:v>93.4</c:v>
                </c:pt>
                <c:pt idx="77">
                  <c:v>93.4</c:v>
                </c:pt>
                <c:pt idx="78">
                  <c:v>93.4</c:v>
                </c:pt>
                <c:pt idx="79">
                  <c:v>93.4</c:v>
                </c:pt>
                <c:pt idx="80">
                  <c:v>93.4</c:v>
                </c:pt>
                <c:pt idx="81">
                  <c:v>93.4</c:v>
                </c:pt>
                <c:pt idx="82">
                  <c:v>93.4</c:v>
                </c:pt>
                <c:pt idx="83">
                  <c:v>93.4</c:v>
                </c:pt>
                <c:pt idx="84">
                  <c:v>93.4</c:v>
                </c:pt>
                <c:pt idx="85">
                  <c:v>93.4</c:v>
                </c:pt>
                <c:pt idx="86">
                  <c:v>93.4</c:v>
                </c:pt>
                <c:pt idx="87">
                  <c:v>93.4</c:v>
                </c:pt>
                <c:pt idx="88">
                  <c:v>93.4</c:v>
                </c:pt>
                <c:pt idx="89">
                  <c:v>93.4</c:v>
                </c:pt>
                <c:pt idx="90">
                  <c:v>93.4</c:v>
                </c:pt>
                <c:pt idx="91">
                  <c:v>93.4</c:v>
                </c:pt>
                <c:pt idx="92">
                  <c:v>93.4</c:v>
                </c:pt>
                <c:pt idx="93">
                  <c:v>93.4</c:v>
                </c:pt>
                <c:pt idx="94">
                  <c:v>93.4</c:v>
                </c:pt>
                <c:pt idx="95">
                  <c:v>93.4</c:v>
                </c:pt>
                <c:pt idx="96">
                  <c:v>93.4</c:v>
                </c:pt>
                <c:pt idx="97">
                  <c:v>93.4</c:v>
                </c:pt>
                <c:pt idx="98">
                  <c:v>93.4</c:v>
                </c:pt>
                <c:pt idx="99">
                  <c:v>93.4</c:v>
                </c:pt>
                <c:pt idx="100">
                  <c:v>93.4</c:v>
                </c:pt>
                <c:pt idx="101">
                  <c:v>93.4</c:v>
                </c:pt>
                <c:pt idx="102">
                  <c:v>93.4</c:v>
                </c:pt>
                <c:pt idx="103">
                  <c:v>93.4</c:v>
                </c:pt>
                <c:pt idx="104">
                  <c:v>93.4</c:v>
                </c:pt>
                <c:pt idx="105">
                  <c:v>93.4</c:v>
                </c:pt>
                <c:pt idx="106">
                  <c:v>93.4</c:v>
                </c:pt>
                <c:pt idx="107">
                  <c:v>93.4</c:v>
                </c:pt>
                <c:pt idx="108">
                  <c:v>93.4</c:v>
                </c:pt>
                <c:pt idx="109">
                  <c:v>93.4</c:v>
                </c:pt>
                <c:pt idx="110">
                  <c:v>93.4</c:v>
                </c:pt>
                <c:pt idx="111">
                  <c:v>93.4</c:v>
                </c:pt>
                <c:pt idx="112">
                  <c:v>93.4</c:v>
                </c:pt>
                <c:pt idx="113">
                  <c:v>93.4</c:v>
                </c:pt>
                <c:pt idx="114">
                  <c:v>93.4</c:v>
                </c:pt>
                <c:pt idx="115">
                  <c:v>93.4</c:v>
                </c:pt>
                <c:pt idx="116">
                  <c:v>93.4</c:v>
                </c:pt>
                <c:pt idx="117">
                  <c:v>93.4</c:v>
                </c:pt>
                <c:pt idx="118">
                  <c:v>93.4</c:v>
                </c:pt>
                <c:pt idx="119">
                  <c:v>93.4</c:v>
                </c:pt>
                <c:pt idx="120">
                  <c:v>93.4</c:v>
                </c:pt>
                <c:pt idx="121">
                  <c:v>93.4</c:v>
                </c:pt>
                <c:pt idx="122">
                  <c:v>93.4</c:v>
                </c:pt>
                <c:pt idx="123">
                  <c:v>93.4</c:v>
                </c:pt>
                <c:pt idx="124">
                  <c:v>93.4</c:v>
                </c:pt>
                <c:pt idx="125">
                  <c:v>93.4</c:v>
                </c:pt>
                <c:pt idx="126">
                  <c:v>93.4</c:v>
                </c:pt>
                <c:pt idx="127">
                  <c:v>93.4</c:v>
                </c:pt>
                <c:pt idx="128">
                  <c:v>93.4</c:v>
                </c:pt>
                <c:pt idx="129">
                  <c:v>93.4</c:v>
                </c:pt>
                <c:pt idx="130">
                  <c:v>93.4</c:v>
                </c:pt>
                <c:pt idx="131">
                  <c:v>93.4</c:v>
                </c:pt>
                <c:pt idx="132">
                  <c:v>93.4</c:v>
                </c:pt>
                <c:pt idx="133">
                  <c:v>93.4</c:v>
                </c:pt>
                <c:pt idx="134">
                  <c:v>93.4</c:v>
                </c:pt>
                <c:pt idx="135">
                  <c:v>93.4</c:v>
                </c:pt>
                <c:pt idx="136">
                  <c:v>93.4</c:v>
                </c:pt>
                <c:pt idx="137">
                  <c:v>93.4</c:v>
                </c:pt>
                <c:pt idx="138">
                  <c:v>93.4</c:v>
                </c:pt>
                <c:pt idx="139">
                  <c:v>93.4</c:v>
                </c:pt>
                <c:pt idx="140">
                  <c:v>93.4</c:v>
                </c:pt>
                <c:pt idx="141">
                  <c:v>93.4</c:v>
                </c:pt>
                <c:pt idx="142">
                  <c:v>93.4</c:v>
                </c:pt>
                <c:pt idx="143">
                  <c:v>93.4</c:v>
                </c:pt>
                <c:pt idx="144">
                  <c:v>93.4</c:v>
                </c:pt>
                <c:pt idx="145">
                  <c:v>93.4</c:v>
                </c:pt>
                <c:pt idx="146">
                  <c:v>93.4</c:v>
                </c:pt>
                <c:pt idx="147">
                  <c:v>93.4</c:v>
                </c:pt>
                <c:pt idx="148">
                  <c:v>93.4</c:v>
                </c:pt>
                <c:pt idx="149">
                  <c:v>93.4</c:v>
                </c:pt>
                <c:pt idx="150">
                  <c:v>93.4</c:v>
                </c:pt>
                <c:pt idx="151">
                  <c:v>93.4</c:v>
                </c:pt>
                <c:pt idx="152">
                  <c:v>93.4</c:v>
                </c:pt>
                <c:pt idx="153">
                  <c:v>93.4</c:v>
                </c:pt>
                <c:pt idx="154">
                  <c:v>93.4</c:v>
                </c:pt>
                <c:pt idx="155">
                  <c:v>93.4</c:v>
                </c:pt>
                <c:pt idx="156">
                  <c:v>93.4</c:v>
                </c:pt>
                <c:pt idx="157">
                  <c:v>93.4</c:v>
                </c:pt>
                <c:pt idx="158">
                  <c:v>93.4</c:v>
                </c:pt>
                <c:pt idx="159">
                  <c:v>93.4</c:v>
                </c:pt>
                <c:pt idx="160">
                  <c:v>93.4</c:v>
                </c:pt>
                <c:pt idx="161">
                  <c:v>93.4</c:v>
                </c:pt>
                <c:pt idx="162">
                  <c:v>93.4</c:v>
                </c:pt>
                <c:pt idx="163">
                  <c:v>93.4</c:v>
                </c:pt>
                <c:pt idx="164">
                  <c:v>93.4</c:v>
                </c:pt>
                <c:pt idx="165">
                  <c:v>93.4</c:v>
                </c:pt>
                <c:pt idx="166">
                  <c:v>93.4</c:v>
                </c:pt>
                <c:pt idx="167">
                  <c:v>93.4</c:v>
                </c:pt>
                <c:pt idx="168">
                  <c:v>93.4</c:v>
                </c:pt>
                <c:pt idx="169">
                  <c:v>93.4</c:v>
                </c:pt>
                <c:pt idx="170">
                  <c:v>93.4</c:v>
                </c:pt>
                <c:pt idx="171">
                  <c:v>93.4</c:v>
                </c:pt>
                <c:pt idx="172">
                  <c:v>93.4</c:v>
                </c:pt>
                <c:pt idx="173">
                  <c:v>93.4</c:v>
                </c:pt>
                <c:pt idx="174">
                  <c:v>93.4</c:v>
                </c:pt>
                <c:pt idx="175">
                  <c:v>93.4</c:v>
                </c:pt>
                <c:pt idx="176">
                  <c:v>93.4</c:v>
                </c:pt>
                <c:pt idx="177">
                  <c:v>93.4</c:v>
                </c:pt>
                <c:pt idx="178">
                  <c:v>93.4</c:v>
                </c:pt>
                <c:pt idx="179">
                  <c:v>93.4</c:v>
                </c:pt>
                <c:pt idx="180">
                  <c:v>93.4</c:v>
                </c:pt>
                <c:pt idx="181">
                  <c:v>93.4</c:v>
                </c:pt>
                <c:pt idx="182">
                  <c:v>93.4</c:v>
                </c:pt>
                <c:pt idx="183">
                  <c:v>93.4</c:v>
                </c:pt>
                <c:pt idx="184">
                  <c:v>93.4</c:v>
                </c:pt>
                <c:pt idx="185">
                  <c:v>93.4</c:v>
                </c:pt>
                <c:pt idx="186">
                  <c:v>93.4</c:v>
                </c:pt>
                <c:pt idx="187">
                  <c:v>93.4</c:v>
                </c:pt>
                <c:pt idx="188">
                  <c:v>93.4</c:v>
                </c:pt>
                <c:pt idx="189">
                  <c:v>93.4</c:v>
                </c:pt>
                <c:pt idx="190">
                  <c:v>93.4</c:v>
                </c:pt>
                <c:pt idx="191">
                  <c:v>93.4</c:v>
                </c:pt>
                <c:pt idx="192">
                  <c:v>93.4</c:v>
                </c:pt>
                <c:pt idx="193">
                  <c:v>93.4</c:v>
                </c:pt>
                <c:pt idx="194">
                  <c:v>93.4</c:v>
                </c:pt>
                <c:pt idx="195">
                  <c:v>93.4</c:v>
                </c:pt>
                <c:pt idx="196">
                  <c:v>93.4</c:v>
                </c:pt>
                <c:pt idx="197">
                  <c:v>93.4</c:v>
                </c:pt>
                <c:pt idx="198">
                  <c:v>93.4</c:v>
                </c:pt>
                <c:pt idx="199">
                  <c:v>93.4</c:v>
                </c:pt>
                <c:pt idx="200">
                  <c:v>93.4</c:v>
                </c:pt>
                <c:pt idx="201">
                  <c:v>93.4</c:v>
                </c:pt>
                <c:pt idx="202">
                  <c:v>93.4</c:v>
                </c:pt>
                <c:pt idx="203">
                  <c:v>93.4</c:v>
                </c:pt>
                <c:pt idx="204">
                  <c:v>93.4</c:v>
                </c:pt>
                <c:pt idx="205">
                  <c:v>93.4</c:v>
                </c:pt>
                <c:pt idx="206">
                  <c:v>93.4</c:v>
                </c:pt>
                <c:pt idx="207">
                  <c:v>93.4</c:v>
                </c:pt>
                <c:pt idx="208">
                  <c:v>93.4</c:v>
                </c:pt>
                <c:pt idx="209">
                  <c:v>93.4</c:v>
                </c:pt>
                <c:pt idx="210">
                  <c:v>93.4</c:v>
                </c:pt>
                <c:pt idx="211">
                  <c:v>93.4</c:v>
                </c:pt>
                <c:pt idx="212">
                  <c:v>93.4</c:v>
                </c:pt>
                <c:pt idx="213">
                  <c:v>93.4</c:v>
                </c:pt>
                <c:pt idx="214">
                  <c:v>93.4</c:v>
                </c:pt>
                <c:pt idx="215">
                  <c:v>93.4</c:v>
                </c:pt>
                <c:pt idx="216">
                  <c:v>93.4</c:v>
                </c:pt>
                <c:pt idx="217">
                  <c:v>93.4</c:v>
                </c:pt>
                <c:pt idx="218">
                  <c:v>93.4</c:v>
                </c:pt>
                <c:pt idx="219">
                  <c:v>93.4</c:v>
                </c:pt>
                <c:pt idx="220">
                  <c:v>93.4</c:v>
                </c:pt>
                <c:pt idx="221">
                  <c:v>93.4</c:v>
                </c:pt>
                <c:pt idx="222">
                  <c:v>93.4</c:v>
                </c:pt>
                <c:pt idx="223">
                  <c:v>93.4</c:v>
                </c:pt>
                <c:pt idx="224">
                  <c:v>93.4</c:v>
                </c:pt>
                <c:pt idx="225">
                  <c:v>93.4</c:v>
                </c:pt>
                <c:pt idx="226">
                  <c:v>93.4</c:v>
                </c:pt>
                <c:pt idx="227">
                  <c:v>93.4</c:v>
                </c:pt>
                <c:pt idx="228">
                  <c:v>93.4</c:v>
                </c:pt>
                <c:pt idx="229">
                  <c:v>93.4</c:v>
                </c:pt>
                <c:pt idx="230">
                  <c:v>93.4</c:v>
                </c:pt>
                <c:pt idx="231">
                  <c:v>93.4</c:v>
                </c:pt>
                <c:pt idx="232">
                  <c:v>93.4</c:v>
                </c:pt>
                <c:pt idx="233">
                  <c:v>93.4</c:v>
                </c:pt>
                <c:pt idx="234">
                  <c:v>93.4</c:v>
                </c:pt>
                <c:pt idx="235">
                  <c:v>93.4</c:v>
                </c:pt>
                <c:pt idx="236">
                  <c:v>93.4</c:v>
                </c:pt>
                <c:pt idx="237">
                  <c:v>93.4</c:v>
                </c:pt>
                <c:pt idx="238">
                  <c:v>93.4</c:v>
                </c:pt>
                <c:pt idx="239">
                  <c:v>93.4</c:v>
                </c:pt>
                <c:pt idx="240">
                  <c:v>93.4</c:v>
                </c:pt>
                <c:pt idx="241">
                  <c:v>93.4</c:v>
                </c:pt>
                <c:pt idx="242">
                  <c:v>93.4</c:v>
                </c:pt>
                <c:pt idx="243">
                  <c:v>93.4</c:v>
                </c:pt>
                <c:pt idx="244">
                  <c:v>93.4</c:v>
                </c:pt>
                <c:pt idx="245">
                  <c:v>93.4</c:v>
                </c:pt>
                <c:pt idx="246">
                  <c:v>93.4</c:v>
                </c:pt>
                <c:pt idx="247">
                  <c:v>93.4</c:v>
                </c:pt>
                <c:pt idx="248">
                  <c:v>93.4</c:v>
                </c:pt>
                <c:pt idx="249">
                  <c:v>93.4</c:v>
                </c:pt>
                <c:pt idx="250">
                  <c:v>93.4</c:v>
                </c:pt>
                <c:pt idx="251">
                  <c:v>93.4</c:v>
                </c:pt>
                <c:pt idx="252">
                  <c:v>93.4</c:v>
                </c:pt>
                <c:pt idx="253">
                  <c:v>93.4</c:v>
                </c:pt>
                <c:pt idx="254">
                  <c:v>93.4</c:v>
                </c:pt>
                <c:pt idx="255">
                  <c:v>93.4</c:v>
                </c:pt>
                <c:pt idx="256">
                  <c:v>93.4</c:v>
                </c:pt>
                <c:pt idx="257">
                  <c:v>93.4</c:v>
                </c:pt>
                <c:pt idx="258">
                  <c:v>93.4</c:v>
                </c:pt>
                <c:pt idx="259">
                  <c:v>93.4</c:v>
                </c:pt>
                <c:pt idx="260">
                  <c:v>93.4</c:v>
                </c:pt>
                <c:pt idx="261">
                  <c:v>93.4</c:v>
                </c:pt>
                <c:pt idx="262">
                  <c:v>93.4</c:v>
                </c:pt>
                <c:pt idx="263">
                  <c:v>93.4</c:v>
                </c:pt>
                <c:pt idx="264">
                  <c:v>93.4</c:v>
                </c:pt>
              </c:numCache>
            </c:numRef>
          </c:val>
        </c:ser>
        <c:dLbls/>
        <c:marker val="1"/>
        <c:axId val="84892672"/>
        <c:axId val="84919040"/>
      </c:lineChart>
      <c:dateAx>
        <c:axId val="84892672"/>
        <c:scaling>
          <c:orientation val="minMax"/>
        </c:scaling>
        <c:axPos val="b"/>
        <c:numFmt formatCode="mmm\ yy" sourceLinked="1"/>
        <c:tickLblPos val="nextTo"/>
        <c:crossAx val="84919040"/>
        <c:crosses val="autoZero"/>
        <c:auto val="1"/>
        <c:lblOffset val="100"/>
        <c:baseTimeUnit val="months"/>
      </c:dateAx>
      <c:valAx>
        <c:axId val="84919040"/>
        <c:scaling>
          <c:orientation val="minMax"/>
          <c:min val="80"/>
        </c:scaling>
        <c:axPos val="l"/>
        <c:numFmt formatCode="#0.0" sourceLinked="1"/>
        <c:tickLblPos val="nextTo"/>
        <c:crossAx val="84892672"/>
        <c:crosses val="autoZero"/>
        <c:crossBetween val="between"/>
      </c:valAx>
    </c:plotArea>
    <c:plotVisOnly val="1"/>
    <c:dispBlanksAs val="gap"/>
  </c:chart>
  <c:txPr>
    <a:bodyPr/>
    <a:lstStyle/>
    <a:p>
      <a:pPr>
        <a:defRPr sz="1800"/>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800" b="0"/>
            </a:pPr>
            <a:r>
              <a:rPr lang="en-US" sz="1800" b="0" dirty="0" smtClean="0"/>
              <a:t>Wisconsin Employment</a:t>
            </a:r>
            <a:endParaRPr lang="en-US" sz="1800" b="0" dirty="0"/>
          </a:p>
        </c:rich>
      </c:tx>
      <c:overlay val="1"/>
    </c:title>
    <c:plotArea>
      <c:layout>
        <c:manualLayout>
          <c:layoutTarget val="inner"/>
          <c:xMode val="edge"/>
          <c:yMode val="edge"/>
          <c:x val="0.12193946242830755"/>
          <c:y val="5.6275095487965741E-2"/>
          <c:w val="0.86108522892971739"/>
          <c:h val="0.91551013563301331"/>
        </c:manualLayout>
      </c:layout>
      <c:lineChart>
        <c:grouping val="standard"/>
        <c:ser>
          <c:idx val="0"/>
          <c:order val="0"/>
          <c:tx>
            <c:strRef>
              <c:f>Sheet1!$B$1</c:f>
              <c:strCache>
                <c:ptCount val="1"/>
                <c:pt idx="0">
                  <c:v>Total</c:v>
                </c:pt>
              </c:strCache>
            </c:strRef>
          </c:tx>
          <c:spPr>
            <a:ln w="50803">
              <a:solidFill>
                <a:schemeClr val="tx1"/>
              </a:solidFill>
            </a:ln>
          </c:spPr>
          <c:marker>
            <c:symbol val="none"/>
          </c:marker>
          <c:cat>
            <c:numRef>
              <c:f>Sheet1!$A$2:$A$51</c:f>
              <c:numCache>
                <c:formatCode>mmm\ yy</c:formatCode>
                <c:ptCount val="50"/>
                <c:pt idx="0">
                  <c:v>39417</c:v>
                </c:pt>
                <c:pt idx="1">
                  <c:v>39448</c:v>
                </c:pt>
                <c:pt idx="2">
                  <c:v>39479</c:v>
                </c:pt>
                <c:pt idx="3">
                  <c:v>39508</c:v>
                </c:pt>
                <c:pt idx="4">
                  <c:v>39539</c:v>
                </c:pt>
                <c:pt idx="5">
                  <c:v>39569</c:v>
                </c:pt>
                <c:pt idx="6">
                  <c:v>39600</c:v>
                </c:pt>
                <c:pt idx="7">
                  <c:v>39630</c:v>
                </c:pt>
                <c:pt idx="8">
                  <c:v>39661</c:v>
                </c:pt>
                <c:pt idx="9">
                  <c:v>39692</c:v>
                </c:pt>
                <c:pt idx="10">
                  <c:v>39722</c:v>
                </c:pt>
                <c:pt idx="11">
                  <c:v>39753</c:v>
                </c:pt>
                <c:pt idx="12">
                  <c:v>39783</c:v>
                </c:pt>
                <c:pt idx="13">
                  <c:v>39814</c:v>
                </c:pt>
                <c:pt idx="14">
                  <c:v>39845</c:v>
                </c:pt>
                <c:pt idx="15">
                  <c:v>39873</c:v>
                </c:pt>
                <c:pt idx="16">
                  <c:v>39904</c:v>
                </c:pt>
                <c:pt idx="17">
                  <c:v>39934</c:v>
                </c:pt>
                <c:pt idx="18">
                  <c:v>39965</c:v>
                </c:pt>
                <c:pt idx="19">
                  <c:v>39995</c:v>
                </c:pt>
                <c:pt idx="20">
                  <c:v>40026</c:v>
                </c:pt>
                <c:pt idx="21">
                  <c:v>40057</c:v>
                </c:pt>
                <c:pt idx="22">
                  <c:v>40087</c:v>
                </c:pt>
                <c:pt idx="23">
                  <c:v>40118</c:v>
                </c:pt>
                <c:pt idx="24">
                  <c:v>40148</c:v>
                </c:pt>
                <c:pt idx="25">
                  <c:v>40179</c:v>
                </c:pt>
                <c:pt idx="26">
                  <c:v>40210</c:v>
                </c:pt>
                <c:pt idx="27">
                  <c:v>40238</c:v>
                </c:pt>
                <c:pt idx="28">
                  <c:v>40269</c:v>
                </c:pt>
                <c:pt idx="29">
                  <c:v>40299</c:v>
                </c:pt>
                <c:pt idx="30">
                  <c:v>40330</c:v>
                </c:pt>
                <c:pt idx="31">
                  <c:v>40360</c:v>
                </c:pt>
                <c:pt idx="32">
                  <c:v>40391</c:v>
                </c:pt>
                <c:pt idx="33">
                  <c:v>40422</c:v>
                </c:pt>
                <c:pt idx="34">
                  <c:v>40452</c:v>
                </c:pt>
                <c:pt idx="35">
                  <c:v>40483</c:v>
                </c:pt>
                <c:pt idx="36">
                  <c:v>40513</c:v>
                </c:pt>
                <c:pt idx="37">
                  <c:v>40544</c:v>
                </c:pt>
                <c:pt idx="38">
                  <c:v>40575</c:v>
                </c:pt>
                <c:pt idx="39">
                  <c:v>40603</c:v>
                </c:pt>
                <c:pt idx="40">
                  <c:v>40634</c:v>
                </c:pt>
                <c:pt idx="41">
                  <c:v>40664</c:v>
                </c:pt>
                <c:pt idx="42">
                  <c:v>40695</c:v>
                </c:pt>
                <c:pt idx="43">
                  <c:v>40725</c:v>
                </c:pt>
                <c:pt idx="44">
                  <c:v>40756</c:v>
                </c:pt>
                <c:pt idx="45">
                  <c:v>40787</c:v>
                </c:pt>
                <c:pt idx="46">
                  <c:v>40817</c:v>
                </c:pt>
                <c:pt idx="47">
                  <c:v>40848</c:v>
                </c:pt>
                <c:pt idx="48">
                  <c:v>40878</c:v>
                </c:pt>
                <c:pt idx="49">
                  <c:v>40909</c:v>
                </c:pt>
              </c:numCache>
            </c:numRef>
          </c:cat>
          <c:val>
            <c:numRef>
              <c:f>Sheet1!$B$2:$B$51</c:f>
              <c:numCache>
                <c:formatCode>0.0%</c:formatCode>
                <c:ptCount val="50"/>
                <c:pt idx="0">
                  <c:v>0</c:v>
                </c:pt>
                <c:pt idx="1">
                  <c:v>1.3880213755292916E-3</c:v>
                </c:pt>
                <c:pt idx="2">
                  <c:v>8.6751335970580744E-4</c:v>
                </c:pt>
                <c:pt idx="3">
                  <c:v>0</c:v>
                </c:pt>
                <c:pt idx="4">
                  <c:v>-1.5962245818587077E-3</c:v>
                </c:pt>
                <c:pt idx="5">
                  <c:v>-5.8990908459999336E-4</c:v>
                </c:pt>
                <c:pt idx="6">
                  <c:v>-1.8738288569644099E-3</c:v>
                </c:pt>
                <c:pt idx="7">
                  <c:v>-2.1514331320703355E-3</c:v>
                </c:pt>
                <c:pt idx="8">
                  <c:v>-3.7129571795406773E-3</c:v>
                </c:pt>
                <c:pt idx="9">
                  <c:v>-2.7066416822819636E-3</c:v>
                </c:pt>
                <c:pt idx="10">
                  <c:v>-6.9748074120342691E-3</c:v>
                </c:pt>
                <c:pt idx="11">
                  <c:v>-1.0410160316468912E-2</c:v>
                </c:pt>
                <c:pt idx="12">
                  <c:v>-1.512943299326819E-2</c:v>
                </c:pt>
                <c:pt idx="13">
                  <c:v>-2.3041154833784435E-2</c:v>
                </c:pt>
                <c:pt idx="14">
                  <c:v>-3.0120063848983358E-2</c:v>
                </c:pt>
                <c:pt idx="15">
                  <c:v>-3.6470261642029392E-2</c:v>
                </c:pt>
                <c:pt idx="16">
                  <c:v>-4.5561801651745504E-2</c:v>
                </c:pt>
                <c:pt idx="17">
                  <c:v>-4.5874106461239558E-2</c:v>
                </c:pt>
                <c:pt idx="18">
                  <c:v>-5.1252689291415132E-2</c:v>
                </c:pt>
                <c:pt idx="19">
                  <c:v>-5.4861544867791066E-2</c:v>
                </c:pt>
                <c:pt idx="20">
                  <c:v>-5.6839475327920108E-2</c:v>
                </c:pt>
                <c:pt idx="21">
                  <c:v>-5.6978277465473015E-2</c:v>
                </c:pt>
                <c:pt idx="22">
                  <c:v>-5.7915191893955234E-2</c:v>
                </c:pt>
                <c:pt idx="23">
                  <c:v>-5.8331598306614052E-2</c:v>
                </c:pt>
                <c:pt idx="24">
                  <c:v>-5.7533486015684768E-2</c:v>
                </c:pt>
                <c:pt idx="25">
                  <c:v>-5.7221181206190568E-2</c:v>
                </c:pt>
                <c:pt idx="26">
                  <c:v>-5.8053994031508141E-2</c:v>
                </c:pt>
                <c:pt idx="27">
                  <c:v>-5.6839475327920108E-2</c:v>
                </c:pt>
                <c:pt idx="28">
                  <c:v>-5.4306336317579321E-2</c:v>
                </c:pt>
                <c:pt idx="29">
                  <c:v>-5.3369421889097109E-2</c:v>
                </c:pt>
                <c:pt idx="30">
                  <c:v>-5.5104448608508612E-2</c:v>
                </c:pt>
                <c:pt idx="31">
                  <c:v>-5.3647026164203027E-2</c:v>
                </c:pt>
                <c:pt idx="32">
                  <c:v>-5.2154903185509083E-2</c:v>
                </c:pt>
                <c:pt idx="33">
                  <c:v>-5.2883614407661886E-2</c:v>
                </c:pt>
                <c:pt idx="34">
                  <c:v>-4.8893052953015499E-2</c:v>
                </c:pt>
                <c:pt idx="35">
                  <c:v>-4.8164341730862696E-2</c:v>
                </c:pt>
                <c:pt idx="36">
                  <c:v>-4.8927753487403754E-2</c:v>
                </c:pt>
                <c:pt idx="37">
                  <c:v>-4.7539732111874566E-2</c:v>
                </c:pt>
                <c:pt idx="38">
                  <c:v>-4.5665903254910281E-2</c:v>
                </c:pt>
                <c:pt idx="39">
                  <c:v>-4.417378027621633E-2</c:v>
                </c:pt>
                <c:pt idx="40">
                  <c:v>-4.4555486154486804E-2</c:v>
                </c:pt>
                <c:pt idx="41">
                  <c:v>-4.5214796307863181E-2</c:v>
                </c:pt>
                <c:pt idx="42">
                  <c:v>-4.8337844402803871E-2</c:v>
                </c:pt>
                <c:pt idx="43">
                  <c:v>-4.9621764175168281E-2</c:v>
                </c:pt>
                <c:pt idx="44">
                  <c:v>-5.3022416545214897E-2</c:v>
                </c:pt>
                <c:pt idx="45">
                  <c:v>-5.1287389825803394E-2</c:v>
                </c:pt>
                <c:pt idx="46">
                  <c:v>-5.2259004788673846E-2</c:v>
                </c:pt>
                <c:pt idx="47">
                  <c:v>-5.6353667846484892E-2</c:v>
                </c:pt>
                <c:pt idx="48">
                  <c:v>-5.621486570893186E-2</c:v>
                </c:pt>
                <c:pt idx="49">
                  <c:v>-5.1877298910403283E-2</c:v>
                </c:pt>
              </c:numCache>
            </c:numRef>
          </c:val>
        </c:ser>
        <c:ser>
          <c:idx val="1"/>
          <c:order val="1"/>
          <c:tx>
            <c:strRef>
              <c:f>Sheet1!$C$1</c:f>
              <c:strCache>
                <c:ptCount val="1"/>
                <c:pt idx="0">
                  <c:v>Manufacturing</c:v>
                </c:pt>
              </c:strCache>
            </c:strRef>
          </c:tx>
          <c:spPr>
            <a:ln w="50803">
              <a:solidFill>
                <a:srgbClr val="0070C0"/>
              </a:solidFill>
            </a:ln>
          </c:spPr>
          <c:marker>
            <c:symbol val="none"/>
          </c:marker>
          <c:cat>
            <c:numRef>
              <c:f>Sheet1!$A$2:$A$51</c:f>
              <c:numCache>
                <c:formatCode>mmm\ yy</c:formatCode>
                <c:ptCount val="50"/>
                <c:pt idx="0">
                  <c:v>39417</c:v>
                </c:pt>
                <c:pt idx="1">
                  <c:v>39448</c:v>
                </c:pt>
                <c:pt idx="2">
                  <c:v>39479</c:v>
                </c:pt>
                <c:pt idx="3">
                  <c:v>39508</c:v>
                </c:pt>
                <c:pt idx="4">
                  <c:v>39539</c:v>
                </c:pt>
                <c:pt idx="5">
                  <c:v>39569</c:v>
                </c:pt>
                <c:pt idx="6">
                  <c:v>39600</c:v>
                </c:pt>
                <c:pt idx="7">
                  <c:v>39630</c:v>
                </c:pt>
                <c:pt idx="8">
                  <c:v>39661</c:v>
                </c:pt>
                <c:pt idx="9">
                  <c:v>39692</c:v>
                </c:pt>
                <c:pt idx="10">
                  <c:v>39722</c:v>
                </c:pt>
                <c:pt idx="11">
                  <c:v>39753</c:v>
                </c:pt>
                <c:pt idx="12">
                  <c:v>39783</c:v>
                </c:pt>
                <c:pt idx="13">
                  <c:v>39814</c:v>
                </c:pt>
                <c:pt idx="14">
                  <c:v>39845</c:v>
                </c:pt>
                <c:pt idx="15">
                  <c:v>39873</c:v>
                </c:pt>
                <c:pt idx="16">
                  <c:v>39904</c:v>
                </c:pt>
                <c:pt idx="17">
                  <c:v>39934</c:v>
                </c:pt>
                <c:pt idx="18">
                  <c:v>39965</c:v>
                </c:pt>
                <c:pt idx="19">
                  <c:v>39995</c:v>
                </c:pt>
                <c:pt idx="20">
                  <c:v>40026</c:v>
                </c:pt>
                <c:pt idx="21">
                  <c:v>40057</c:v>
                </c:pt>
                <c:pt idx="22">
                  <c:v>40087</c:v>
                </c:pt>
                <c:pt idx="23">
                  <c:v>40118</c:v>
                </c:pt>
                <c:pt idx="24">
                  <c:v>40148</c:v>
                </c:pt>
                <c:pt idx="25">
                  <c:v>40179</c:v>
                </c:pt>
                <c:pt idx="26">
                  <c:v>40210</c:v>
                </c:pt>
                <c:pt idx="27">
                  <c:v>40238</c:v>
                </c:pt>
                <c:pt idx="28">
                  <c:v>40269</c:v>
                </c:pt>
                <c:pt idx="29">
                  <c:v>40299</c:v>
                </c:pt>
                <c:pt idx="30">
                  <c:v>40330</c:v>
                </c:pt>
                <c:pt idx="31">
                  <c:v>40360</c:v>
                </c:pt>
                <c:pt idx="32">
                  <c:v>40391</c:v>
                </c:pt>
                <c:pt idx="33">
                  <c:v>40422</c:v>
                </c:pt>
                <c:pt idx="34">
                  <c:v>40452</c:v>
                </c:pt>
                <c:pt idx="35">
                  <c:v>40483</c:v>
                </c:pt>
                <c:pt idx="36">
                  <c:v>40513</c:v>
                </c:pt>
                <c:pt idx="37">
                  <c:v>40544</c:v>
                </c:pt>
                <c:pt idx="38">
                  <c:v>40575</c:v>
                </c:pt>
                <c:pt idx="39">
                  <c:v>40603</c:v>
                </c:pt>
                <c:pt idx="40">
                  <c:v>40634</c:v>
                </c:pt>
                <c:pt idx="41">
                  <c:v>40664</c:v>
                </c:pt>
                <c:pt idx="42">
                  <c:v>40695</c:v>
                </c:pt>
                <c:pt idx="43">
                  <c:v>40725</c:v>
                </c:pt>
                <c:pt idx="44">
                  <c:v>40756</c:v>
                </c:pt>
                <c:pt idx="45">
                  <c:v>40787</c:v>
                </c:pt>
                <c:pt idx="46">
                  <c:v>40817</c:v>
                </c:pt>
                <c:pt idx="47">
                  <c:v>40848</c:v>
                </c:pt>
                <c:pt idx="48">
                  <c:v>40878</c:v>
                </c:pt>
                <c:pt idx="49">
                  <c:v>40909</c:v>
                </c:pt>
              </c:numCache>
            </c:numRef>
          </c:cat>
          <c:val>
            <c:numRef>
              <c:f>Sheet1!$C$2:$C$51</c:f>
              <c:numCache>
                <c:formatCode>0.0%</c:formatCode>
                <c:ptCount val="50"/>
                <c:pt idx="0">
                  <c:v>0</c:v>
                </c:pt>
                <c:pt idx="1">
                  <c:v>2.0056157240273547E-3</c:v>
                </c:pt>
                <c:pt idx="2">
                  <c:v>3.6101083032489272E-3</c:v>
                </c:pt>
                <c:pt idx="3">
                  <c:v>2.607300441235473E-3</c:v>
                </c:pt>
                <c:pt idx="4">
                  <c:v>6.0168471720811777E-4</c:v>
                </c:pt>
                <c:pt idx="5">
                  <c:v>-1.2033694344164569E-3</c:v>
                </c:pt>
                <c:pt idx="6">
                  <c:v>-2.0056157240272432E-3</c:v>
                </c:pt>
                <c:pt idx="7">
                  <c:v>-8.2230244685118619E-3</c:v>
                </c:pt>
                <c:pt idx="8">
                  <c:v>-1.4239871640593706E-2</c:v>
                </c:pt>
                <c:pt idx="9">
                  <c:v>-2.0056157240272768E-2</c:v>
                </c:pt>
                <c:pt idx="10">
                  <c:v>-2.486963497793826E-2</c:v>
                </c:pt>
                <c:pt idx="11">
                  <c:v>-3.1688728439631005E-2</c:v>
                </c:pt>
                <c:pt idx="12">
                  <c:v>-4.211793020457278E-2</c:v>
                </c:pt>
                <c:pt idx="13">
                  <c:v>-5.9366225431207419E-2</c:v>
                </c:pt>
                <c:pt idx="14">
                  <c:v>-7.9422382671480163E-2</c:v>
                </c:pt>
                <c:pt idx="15">
                  <c:v>-9.6068993180906587E-2</c:v>
                </c:pt>
                <c:pt idx="16">
                  <c:v>-0.11572402727637401</c:v>
                </c:pt>
                <c:pt idx="17">
                  <c:v>-0.12635379061371838</c:v>
                </c:pt>
                <c:pt idx="18">
                  <c:v>-0.13778580024067397</c:v>
                </c:pt>
                <c:pt idx="19">
                  <c:v>-0.14681107099879676</c:v>
                </c:pt>
                <c:pt idx="20">
                  <c:v>-0.14701163257119948</c:v>
                </c:pt>
                <c:pt idx="21">
                  <c:v>-0.14420377055756131</c:v>
                </c:pt>
                <c:pt idx="22">
                  <c:v>-0.14781387886081035</c:v>
                </c:pt>
                <c:pt idx="23">
                  <c:v>-0.14881668672282405</c:v>
                </c:pt>
                <c:pt idx="24">
                  <c:v>-0.14961893301243495</c:v>
                </c:pt>
                <c:pt idx="25">
                  <c:v>-0.14981949458483776</c:v>
                </c:pt>
                <c:pt idx="26">
                  <c:v>-0.14801444043321302</c:v>
                </c:pt>
                <c:pt idx="27">
                  <c:v>-0.1444043321299639</c:v>
                </c:pt>
                <c:pt idx="28">
                  <c:v>-0.14179703168872851</c:v>
                </c:pt>
                <c:pt idx="29">
                  <c:v>-0.13778580024067397</c:v>
                </c:pt>
                <c:pt idx="30">
                  <c:v>-0.13557962294424394</c:v>
                </c:pt>
                <c:pt idx="31">
                  <c:v>-0.13196951464099485</c:v>
                </c:pt>
                <c:pt idx="32">
                  <c:v>-0.12996389891696761</c:v>
                </c:pt>
                <c:pt idx="33">
                  <c:v>-0.13036502206177292</c:v>
                </c:pt>
                <c:pt idx="34">
                  <c:v>-0.13116726835138393</c:v>
                </c:pt>
                <c:pt idx="35">
                  <c:v>-0.12936221419975935</c:v>
                </c:pt>
                <c:pt idx="36">
                  <c:v>-0.12876052948255121</c:v>
                </c:pt>
                <c:pt idx="37">
                  <c:v>-0.12334536702767751</c:v>
                </c:pt>
                <c:pt idx="38">
                  <c:v>-0.11813076614520669</c:v>
                </c:pt>
                <c:pt idx="39">
                  <c:v>-0.11492178098676301</c:v>
                </c:pt>
                <c:pt idx="40">
                  <c:v>-0.10990774167669484</c:v>
                </c:pt>
                <c:pt idx="41">
                  <c:v>-0.10689931809065388</c:v>
                </c:pt>
                <c:pt idx="42">
                  <c:v>-0.10770156438026479</c:v>
                </c:pt>
                <c:pt idx="43">
                  <c:v>-0.10770156438026479</c:v>
                </c:pt>
                <c:pt idx="44">
                  <c:v>-0.10649819494584846</c:v>
                </c:pt>
                <c:pt idx="45">
                  <c:v>-0.11030886482150014</c:v>
                </c:pt>
                <c:pt idx="46">
                  <c:v>-0.1137184115523466</c:v>
                </c:pt>
                <c:pt idx="47">
                  <c:v>-0.11873245086241482</c:v>
                </c:pt>
                <c:pt idx="48">
                  <c:v>-0.11291616526273561</c:v>
                </c:pt>
                <c:pt idx="49">
                  <c:v>-0.10549538708383478</c:v>
                </c:pt>
              </c:numCache>
            </c:numRef>
          </c:val>
        </c:ser>
        <c:ser>
          <c:idx val="2"/>
          <c:order val="2"/>
          <c:tx>
            <c:strRef>
              <c:f>Sheet1!$D$1</c:f>
              <c:strCache>
                <c:ptCount val="1"/>
                <c:pt idx="0">
                  <c:v>St Govt</c:v>
                </c:pt>
              </c:strCache>
            </c:strRef>
          </c:tx>
          <c:spPr>
            <a:ln w="50803">
              <a:solidFill>
                <a:srgbClr val="FF0000"/>
              </a:solidFill>
            </a:ln>
          </c:spPr>
          <c:marker>
            <c:symbol val="none"/>
          </c:marker>
          <c:cat>
            <c:numRef>
              <c:f>Sheet1!$A$2:$A$51</c:f>
              <c:numCache>
                <c:formatCode>mmm\ yy</c:formatCode>
                <c:ptCount val="50"/>
                <c:pt idx="0">
                  <c:v>39417</c:v>
                </c:pt>
                <c:pt idx="1">
                  <c:v>39448</c:v>
                </c:pt>
                <c:pt idx="2">
                  <c:v>39479</c:v>
                </c:pt>
                <c:pt idx="3">
                  <c:v>39508</c:v>
                </c:pt>
                <c:pt idx="4">
                  <c:v>39539</c:v>
                </c:pt>
                <c:pt idx="5">
                  <c:v>39569</c:v>
                </c:pt>
                <c:pt idx="6">
                  <c:v>39600</c:v>
                </c:pt>
                <c:pt idx="7">
                  <c:v>39630</c:v>
                </c:pt>
                <c:pt idx="8">
                  <c:v>39661</c:v>
                </c:pt>
                <c:pt idx="9">
                  <c:v>39692</c:v>
                </c:pt>
                <c:pt idx="10">
                  <c:v>39722</c:v>
                </c:pt>
                <c:pt idx="11">
                  <c:v>39753</c:v>
                </c:pt>
                <c:pt idx="12">
                  <c:v>39783</c:v>
                </c:pt>
                <c:pt idx="13">
                  <c:v>39814</c:v>
                </c:pt>
                <c:pt idx="14">
                  <c:v>39845</c:v>
                </c:pt>
                <c:pt idx="15">
                  <c:v>39873</c:v>
                </c:pt>
                <c:pt idx="16">
                  <c:v>39904</c:v>
                </c:pt>
                <c:pt idx="17">
                  <c:v>39934</c:v>
                </c:pt>
                <c:pt idx="18">
                  <c:v>39965</c:v>
                </c:pt>
                <c:pt idx="19">
                  <c:v>39995</c:v>
                </c:pt>
                <c:pt idx="20">
                  <c:v>40026</c:v>
                </c:pt>
                <c:pt idx="21">
                  <c:v>40057</c:v>
                </c:pt>
                <c:pt idx="22">
                  <c:v>40087</c:v>
                </c:pt>
                <c:pt idx="23">
                  <c:v>40118</c:v>
                </c:pt>
                <c:pt idx="24">
                  <c:v>40148</c:v>
                </c:pt>
                <c:pt idx="25">
                  <c:v>40179</c:v>
                </c:pt>
                <c:pt idx="26">
                  <c:v>40210</c:v>
                </c:pt>
                <c:pt idx="27">
                  <c:v>40238</c:v>
                </c:pt>
                <c:pt idx="28">
                  <c:v>40269</c:v>
                </c:pt>
                <c:pt idx="29">
                  <c:v>40299</c:v>
                </c:pt>
                <c:pt idx="30">
                  <c:v>40330</c:v>
                </c:pt>
                <c:pt idx="31">
                  <c:v>40360</c:v>
                </c:pt>
                <c:pt idx="32">
                  <c:v>40391</c:v>
                </c:pt>
                <c:pt idx="33">
                  <c:v>40422</c:v>
                </c:pt>
                <c:pt idx="34">
                  <c:v>40452</c:v>
                </c:pt>
                <c:pt idx="35">
                  <c:v>40483</c:v>
                </c:pt>
                <c:pt idx="36">
                  <c:v>40513</c:v>
                </c:pt>
                <c:pt idx="37">
                  <c:v>40544</c:v>
                </c:pt>
                <c:pt idx="38">
                  <c:v>40575</c:v>
                </c:pt>
                <c:pt idx="39">
                  <c:v>40603</c:v>
                </c:pt>
                <c:pt idx="40">
                  <c:v>40634</c:v>
                </c:pt>
                <c:pt idx="41">
                  <c:v>40664</c:v>
                </c:pt>
                <c:pt idx="42">
                  <c:v>40695</c:v>
                </c:pt>
                <c:pt idx="43">
                  <c:v>40725</c:v>
                </c:pt>
                <c:pt idx="44">
                  <c:v>40756</c:v>
                </c:pt>
                <c:pt idx="45">
                  <c:v>40787</c:v>
                </c:pt>
                <c:pt idx="46">
                  <c:v>40817</c:v>
                </c:pt>
                <c:pt idx="47">
                  <c:v>40848</c:v>
                </c:pt>
                <c:pt idx="48">
                  <c:v>40878</c:v>
                </c:pt>
                <c:pt idx="49">
                  <c:v>40909</c:v>
                </c:pt>
              </c:numCache>
            </c:numRef>
          </c:cat>
          <c:val>
            <c:numRef>
              <c:f>Sheet1!$D$2:$D$51</c:f>
              <c:numCache>
                <c:formatCode>0.0%</c:formatCode>
                <c:ptCount val="50"/>
                <c:pt idx="0" formatCode="General">
                  <c:v>0</c:v>
                </c:pt>
                <c:pt idx="1">
                  <c:v>1.6425120772946892E-2</c:v>
                </c:pt>
                <c:pt idx="2">
                  <c:v>0</c:v>
                </c:pt>
                <c:pt idx="3">
                  <c:v>-1.9323671497585302E-3</c:v>
                </c:pt>
                <c:pt idx="4">
                  <c:v>-9.6618357487923152E-3</c:v>
                </c:pt>
                <c:pt idx="5">
                  <c:v>1.1594202898550733E-2</c:v>
                </c:pt>
                <c:pt idx="6">
                  <c:v>-4.8309178743961567E-3</c:v>
                </c:pt>
                <c:pt idx="7">
                  <c:v>9.6618357487909833E-4</c:v>
                </c:pt>
                <c:pt idx="8">
                  <c:v>0</c:v>
                </c:pt>
                <c:pt idx="9">
                  <c:v>1.9323671497584189E-3</c:v>
                </c:pt>
                <c:pt idx="10">
                  <c:v>1.3526570048309155E-2</c:v>
                </c:pt>
                <c:pt idx="11">
                  <c:v>1.0628019323671413E-2</c:v>
                </c:pt>
                <c:pt idx="12">
                  <c:v>7.7294685990338978E-3</c:v>
                </c:pt>
                <c:pt idx="13">
                  <c:v>9.6618357487923152E-3</c:v>
                </c:pt>
                <c:pt idx="14">
                  <c:v>6.7632850241545767E-3</c:v>
                </c:pt>
                <c:pt idx="15">
                  <c:v>5.7971014492752548E-3</c:v>
                </c:pt>
                <c:pt idx="16">
                  <c:v>-4.3478260869565181E-2</c:v>
                </c:pt>
                <c:pt idx="17">
                  <c:v>-2.1256038647343049E-2</c:v>
                </c:pt>
                <c:pt idx="18">
                  <c:v>-4.7342995169082136E-2</c:v>
                </c:pt>
                <c:pt idx="19">
                  <c:v>-5.0241545893719861E-2</c:v>
                </c:pt>
                <c:pt idx="20">
                  <c:v>-4.8309178743961352E-2</c:v>
                </c:pt>
                <c:pt idx="21">
                  <c:v>-5.6038647342995129E-2</c:v>
                </c:pt>
                <c:pt idx="22">
                  <c:v>-5.7971014492753666E-2</c:v>
                </c:pt>
                <c:pt idx="23">
                  <c:v>-4.5410628019323739E-2</c:v>
                </c:pt>
                <c:pt idx="24">
                  <c:v>-3.3816425120772986E-2</c:v>
                </c:pt>
                <c:pt idx="25">
                  <c:v>-4.1545893719806763E-2</c:v>
                </c:pt>
                <c:pt idx="26">
                  <c:v>-4.1545893719806763E-2</c:v>
                </c:pt>
                <c:pt idx="27">
                  <c:v>-4.5410628019323739E-2</c:v>
                </c:pt>
                <c:pt idx="28">
                  <c:v>-3.5748792270531404E-2</c:v>
                </c:pt>
                <c:pt idx="29">
                  <c:v>-3.8647342995169039E-2</c:v>
                </c:pt>
                <c:pt idx="30">
                  <c:v>-4.5410628019323739E-2</c:v>
                </c:pt>
                <c:pt idx="31">
                  <c:v>-4.7342995169082136E-2</c:v>
                </c:pt>
                <c:pt idx="32">
                  <c:v>-4.6376811594202816E-2</c:v>
                </c:pt>
                <c:pt idx="33">
                  <c:v>-3.9613526570048241E-2</c:v>
                </c:pt>
                <c:pt idx="34">
                  <c:v>-3.5748792270531404E-2</c:v>
                </c:pt>
                <c:pt idx="35">
                  <c:v>-3.7681159420289947E-2</c:v>
                </c:pt>
                <c:pt idx="36">
                  <c:v>-4.8309178743961352E-2</c:v>
                </c:pt>
                <c:pt idx="37">
                  <c:v>-5.9903381642512091E-2</c:v>
                </c:pt>
                <c:pt idx="38">
                  <c:v>-4.5410628019323739E-2</c:v>
                </c:pt>
                <c:pt idx="39">
                  <c:v>-4.1545893719806763E-2</c:v>
                </c:pt>
                <c:pt idx="40">
                  <c:v>-3.671497584541062E-2</c:v>
                </c:pt>
                <c:pt idx="41">
                  <c:v>-4.7342995169082136E-2</c:v>
                </c:pt>
                <c:pt idx="42">
                  <c:v>-0.12753623188405808</c:v>
                </c:pt>
                <c:pt idx="43">
                  <c:v>-9.5652173913043523E-2</c:v>
                </c:pt>
                <c:pt idx="44">
                  <c:v>-0.14685990338164256</c:v>
                </c:pt>
                <c:pt idx="45">
                  <c:v>-5.7971014492753666E-2</c:v>
                </c:pt>
                <c:pt idx="46">
                  <c:v>-5.7004830917874463E-2</c:v>
                </c:pt>
                <c:pt idx="47">
                  <c:v>-6.08695652173913E-2</c:v>
                </c:pt>
                <c:pt idx="48">
                  <c:v>-6.1835748792270599E-2</c:v>
                </c:pt>
                <c:pt idx="49">
                  <c:v>-9.7584541062801913E-2</c:v>
                </c:pt>
              </c:numCache>
            </c:numRef>
          </c:val>
        </c:ser>
        <c:dLbls/>
        <c:marker val="1"/>
        <c:axId val="84724352"/>
        <c:axId val="84734336"/>
      </c:lineChart>
      <c:dateAx>
        <c:axId val="84724352"/>
        <c:scaling>
          <c:orientation val="minMax"/>
        </c:scaling>
        <c:axPos val="b"/>
        <c:numFmt formatCode="mmm\ yy" sourceLinked="0"/>
        <c:tickLblPos val="low"/>
        <c:txPr>
          <a:bodyPr rot="2700000"/>
          <a:lstStyle/>
          <a:p>
            <a:pPr>
              <a:defRPr sz="1100" b="0"/>
            </a:pPr>
            <a:endParaRPr lang="en-US"/>
          </a:p>
        </c:txPr>
        <c:crossAx val="84734336"/>
        <c:crosses val="autoZero"/>
        <c:auto val="1"/>
        <c:lblOffset val="100"/>
        <c:baseTimeUnit val="months"/>
      </c:dateAx>
      <c:valAx>
        <c:axId val="84734336"/>
        <c:scaling>
          <c:orientation val="minMax"/>
        </c:scaling>
        <c:axPos val="l"/>
        <c:title>
          <c:tx>
            <c:rich>
              <a:bodyPr/>
              <a:lstStyle/>
              <a:p>
                <a:pPr>
                  <a:defRPr sz="1600" b="0" i="0" u="none" strike="noStrike" baseline="0">
                    <a:solidFill>
                      <a:srgbClr val="000000"/>
                    </a:solidFill>
                    <a:latin typeface="Calibri"/>
                    <a:ea typeface="Calibri"/>
                    <a:cs typeface="Calibri"/>
                  </a:defRPr>
                </a:pPr>
                <a:r>
                  <a:rPr lang="en-US"/>
                  <a:t>Cumulative Change From Dec 2007</a:t>
                </a:r>
              </a:p>
            </c:rich>
          </c:tx>
        </c:title>
        <c:numFmt formatCode="0%" sourceLinked="0"/>
        <c:tickLblPos val="nextTo"/>
        <c:crossAx val="84724352"/>
        <c:crosses val="autoZero"/>
        <c:crossBetween val="between"/>
      </c:valAx>
    </c:plotArea>
    <c:legend>
      <c:legendPos val="r"/>
      <c:layout>
        <c:manualLayout>
          <c:xMode val="edge"/>
          <c:yMode val="edge"/>
          <c:x val="0.79366473988439301"/>
          <c:y val="2.5147885926023961E-2"/>
          <c:w val="0.18318717096779091"/>
          <c:h val="0.18085114360704915"/>
        </c:manualLayout>
      </c:layout>
      <c:overlay val="1"/>
      <c:spPr>
        <a:ln>
          <a:solidFill>
            <a:srgbClr val="0070C0"/>
          </a:solidFill>
        </a:ln>
      </c:spPr>
      <c:txPr>
        <a:bodyPr/>
        <a:lstStyle/>
        <a:p>
          <a:pPr>
            <a:defRPr sz="1400" b="0"/>
          </a:pPr>
          <a:endParaRPr lang="en-US"/>
        </a:p>
      </c:txPr>
    </c:legend>
    <c:plotVisOnly val="1"/>
    <c:dispBlanksAs val="gap"/>
  </c:chart>
  <c:txPr>
    <a:bodyPr/>
    <a:lstStyle/>
    <a:p>
      <a:pPr>
        <a:defRPr sz="1800"/>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400" b="0"/>
            </a:pPr>
            <a:r>
              <a:rPr lang="en-US" sz="1400" b="0" dirty="0" smtClean="0"/>
              <a:t>Change In Investment</a:t>
            </a:r>
            <a:r>
              <a:rPr lang="en-US" sz="1400" b="0" baseline="0" dirty="0" smtClean="0"/>
              <a:t> From 2007 4</a:t>
            </a:r>
            <a:r>
              <a:rPr lang="en-US" sz="1400" b="0" baseline="30000" dirty="0" smtClean="0"/>
              <a:t>th</a:t>
            </a:r>
            <a:r>
              <a:rPr lang="en-US" sz="1400" b="0" baseline="0" dirty="0" smtClean="0"/>
              <a:t> </a:t>
            </a:r>
            <a:r>
              <a:rPr lang="en-US" sz="1400" b="0" baseline="0" dirty="0" err="1" smtClean="0"/>
              <a:t>Qtr</a:t>
            </a:r>
            <a:endParaRPr lang="en-US" sz="1400" b="0" dirty="0"/>
          </a:p>
        </c:rich>
      </c:tx>
      <c:overlay val="1"/>
    </c:title>
    <c:plotArea>
      <c:layout>
        <c:manualLayout>
          <c:layoutTarget val="inner"/>
          <c:xMode val="edge"/>
          <c:yMode val="edge"/>
          <c:x val="0.12347489549917369"/>
          <c:y val="8.1529389436016203E-2"/>
          <c:w val="0.84874732672304865"/>
          <c:h val="0.77383244184718269"/>
        </c:manualLayout>
      </c:layout>
      <c:lineChart>
        <c:grouping val="standard"/>
        <c:ser>
          <c:idx val="0"/>
          <c:order val="0"/>
          <c:tx>
            <c:strRef>
              <c:f>Sheet1!$A$2</c:f>
              <c:strCache>
                <c:ptCount val="1"/>
                <c:pt idx="0">
                  <c:v>Private investment</c:v>
                </c:pt>
              </c:strCache>
            </c:strRef>
          </c:tx>
          <c:spPr>
            <a:ln w="50803">
              <a:solidFill>
                <a:srgbClr val="FF0000"/>
              </a:solidFill>
            </a:ln>
          </c:spPr>
          <c:marker>
            <c:symbol val="none"/>
          </c:marker>
          <c:cat>
            <c:strRef>
              <c:f>Sheet1!$B$1:$R$1</c:f>
              <c:strCache>
                <c:ptCount val="17"/>
                <c:pt idx="0">
                  <c:v>2007q4</c:v>
                </c:pt>
                <c:pt idx="1">
                  <c:v>2008q1</c:v>
                </c:pt>
                <c:pt idx="2">
                  <c:v>2008q2</c:v>
                </c:pt>
                <c:pt idx="3">
                  <c:v>2008q3</c:v>
                </c:pt>
                <c:pt idx="4">
                  <c:v>2008q4</c:v>
                </c:pt>
                <c:pt idx="5">
                  <c:v>2009q1</c:v>
                </c:pt>
                <c:pt idx="6">
                  <c:v>2009q2</c:v>
                </c:pt>
                <c:pt idx="7">
                  <c:v>2009q3</c:v>
                </c:pt>
                <c:pt idx="8">
                  <c:v>2009q4</c:v>
                </c:pt>
                <c:pt idx="9">
                  <c:v>2010q1</c:v>
                </c:pt>
                <c:pt idx="10">
                  <c:v>2010q2</c:v>
                </c:pt>
                <c:pt idx="11">
                  <c:v>2010q3</c:v>
                </c:pt>
                <c:pt idx="12">
                  <c:v>2010q4</c:v>
                </c:pt>
                <c:pt idx="13">
                  <c:v>2011q1</c:v>
                </c:pt>
                <c:pt idx="14">
                  <c:v>2011q2</c:v>
                </c:pt>
                <c:pt idx="15">
                  <c:v>2011q3</c:v>
                </c:pt>
                <c:pt idx="16">
                  <c:v>2011q4</c:v>
                </c:pt>
              </c:strCache>
            </c:strRef>
          </c:cat>
          <c:val>
            <c:numRef>
              <c:f>Sheet1!$B$2:$R$2</c:f>
              <c:numCache>
                <c:formatCode>General</c:formatCode>
                <c:ptCount val="17"/>
                <c:pt idx="0">
                  <c:v>0</c:v>
                </c:pt>
                <c:pt idx="1">
                  <c:v>-67.900000000000091</c:v>
                </c:pt>
                <c:pt idx="2">
                  <c:v>-99.599999999999923</c:v>
                </c:pt>
                <c:pt idx="3">
                  <c:v>-188.89999999999986</c:v>
                </c:pt>
                <c:pt idx="4">
                  <c:v>-379</c:v>
                </c:pt>
                <c:pt idx="5">
                  <c:v>-633.19999999999982</c:v>
                </c:pt>
                <c:pt idx="6">
                  <c:v>-726.39999999999986</c:v>
                </c:pt>
                <c:pt idx="7">
                  <c:v>-716.3</c:v>
                </c:pt>
                <c:pt idx="8">
                  <c:v>-601.59999999999991</c:v>
                </c:pt>
                <c:pt idx="9">
                  <c:v>-493.59999999999985</c:v>
                </c:pt>
                <c:pt idx="10">
                  <c:v>-395.2999999999999</c:v>
                </c:pt>
                <c:pt idx="11">
                  <c:v>-356.7999999999999</c:v>
                </c:pt>
                <c:pt idx="12">
                  <c:v>-389.09999999999985</c:v>
                </c:pt>
                <c:pt idx="13">
                  <c:v>-372.69999999999976</c:v>
                </c:pt>
                <c:pt idx="14">
                  <c:v>-345.19999999999976</c:v>
                </c:pt>
                <c:pt idx="15">
                  <c:v>-339.39999999999981</c:v>
                </c:pt>
                <c:pt idx="16">
                  <c:v>-256.19999999999976</c:v>
                </c:pt>
              </c:numCache>
            </c:numRef>
          </c:val>
        </c:ser>
        <c:ser>
          <c:idx val="1"/>
          <c:order val="1"/>
          <c:tx>
            <c:strRef>
              <c:f>Sheet1!$A$3</c:f>
              <c:strCache>
                <c:ptCount val="1"/>
                <c:pt idx="0">
                  <c:v>Structures</c:v>
                </c:pt>
              </c:strCache>
            </c:strRef>
          </c:tx>
          <c:spPr>
            <a:ln w="50803">
              <a:solidFill>
                <a:srgbClr val="0033CC"/>
              </a:solidFill>
            </a:ln>
          </c:spPr>
          <c:marker>
            <c:symbol val="none"/>
          </c:marker>
          <c:cat>
            <c:strRef>
              <c:f>Sheet1!$B$1:$R$1</c:f>
              <c:strCache>
                <c:ptCount val="17"/>
                <c:pt idx="0">
                  <c:v>2007q4</c:v>
                </c:pt>
                <c:pt idx="1">
                  <c:v>2008q1</c:v>
                </c:pt>
                <c:pt idx="2">
                  <c:v>2008q2</c:v>
                </c:pt>
                <c:pt idx="3">
                  <c:v>2008q3</c:v>
                </c:pt>
                <c:pt idx="4">
                  <c:v>2008q4</c:v>
                </c:pt>
                <c:pt idx="5">
                  <c:v>2009q1</c:v>
                </c:pt>
                <c:pt idx="6">
                  <c:v>2009q2</c:v>
                </c:pt>
                <c:pt idx="7">
                  <c:v>2009q3</c:v>
                </c:pt>
                <c:pt idx="8">
                  <c:v>2009q4</c:v>
                </c:pt>
                <c:pt idx="9">
                  <c:v>2010q1</c:v>
                </c:pt>
                <c:pt idx="10">
                  <c:v>2010q2</c:v>
                </c:pt>
                <c:pt idx="11">
                  <c:v>2010q3</c:v>
                </c:pt>
                <c:pt idx="12">
                  <c:v>2010q4</c:v>
                </c:pt>
                <c:pt idx="13">
                  <c:v>2011q1</c:v>
                </c:pt>
                <c:pt idx="14">
                  <c:v>2011q2</c:v>
                </c:pt>
                <c:pt idx="15">
                  <c:v>2011q3</c:v>
                </c:pt>
                <c:pt idx="16">
                  <c:v>2011q4</c:v>
                </c:pt>
              </c:strCache>
            </c:strRef>
          </c:cat>
          <c:val>
            <c:numRef>
              <c:f>Sheet1!$B$3:$R$3</c:f>
              <c:numCache>
                <c:formatCode>General</c:formatCode>
                <c:ptCount val="17"/>
                <c:pt idx="0">
                  <c:v>0</c:v>
                </c:pt>
                <c:pt idx="1">
                  <c:v>0.90000000000003411</c:v>
                </c:pt>
                <c:pt idx="2">
                  <c:v>11.5</c:v>
                </c:pt>
                <c:pt idx="3">
                  <c:v>7</c:v>
                </c:pt>
                <c:pt idx="4">
                  <c:v>-5.3999999999999773</c:v>
                </c:pt>
                <c:pt idx="5">
                  <c:v>-47.599999999999973</c:v>
                </c:pt>
                <c:pt idx="6">
                  <c:v>-87.5</c:v>
                </c:pt>
                <c:pt idx="7">
                  <c:v>-108</c:v>
                </c:pt>
                <c:pt idx="8">
                  <c:v>-139.19999999999999</c:v>
                </c:pt>
                <c:pt idx="9">
                  <c:v>-161.4</c:v>
                </c:pt>
                <c:pt idx="10">
                  <c:v>-156</c:v>
                </c:pt>
                <c:pt idx="11">
                  <c:v>-152.79999999999995</c:v>
                </c:pt>
                <c:pt idx="12">
                  <c:v>-144.9</c:v>
                </c:pt>
                <c:pt idx="13">
                  <c:v>-157</c:v>
                </c:pt>
                <c:pt idx="14">
                  <c:v>-141</c:v>
                </c:pt>
                <c:pt idx="15">
                  <c:v>-130</c:v>
                </c:pt>
                <c:pt idx="16">
                  <c:v>-136.19999999999999</c:v>
                </c:pt>
              </c:numCache>
            </c:numRef>
          </c:val>
        </c:ser>
        <c:ser>
          <c:idx val="2"/>
          <c:order val="2"/>
          <c:tx>
            <c:strRef>
              <c:f>Sheet1!$A$4</c:f>
              <c:strCache>
                <c:ptCount val="1"/>
                <c:pt idx="0">
                  <c:v>Residential</c:v>
                </c:pt>
              </c:strCache>
            </c:strRef>
          </c:tx>
          <c:spPr>
            <a:ln w="50803">
              <a:solidFill>
                <a:schemeClr val="tx1"/>
              </a:solidFill>
            </a:ln>
          </c:spPr>
          <c:marker>
            <c:symbol val="none"/>
          </c:marker>
          <c:cat>
            <c:strRef>
              <c:f>Sheet1!$B$1:$R$1</c:f>
              <c:strCache>
                <c:ptCount val="17"/>
                <c:pt idx="0">
                  <c:v>2007q4</c:v>
                </c:pt>
                <c:pt idx="1">
                  <c:v>2008q1</c:v>
                </c:pt>
                <c:pt idx="2">
                  <c:v>2008q2</c:v>
                </c:pt>
                <c:pt idx="3">
                  <c:v>2008q3</c:v>
                </c:pt>
                <c:pt idx="4">
                  <c:v>2008q4</c:v>
                </c:pt>
                <c:pt idx="5">
                  <c:v>2009q1</c:v>
                </c:pt>
                <c:pt idx="6">
                  <c:v>2009q2</c:v>
                </c:pt>
                <c:pt idx="7">
                  <c:v>2009q3</c:v>
                </c:pt>
                <c:pt idx="8">
                  <c:v>2009q4</c:v>
                </c:pt>
                <c:pt idx="9">
                  <c:v>2010q1</c:v>
                </c:pt>
                <c:pt idx="10">
                  <c:v>2010q2</c:v>
                </c:pt>
                <c:pt idx="11">
                  <c:v>2010q3</c:v>
                </c:pt>
                <c:pt idx="12">
                  <c:v>2010q4</c:v>
                </c:pt>
                <c:pt idx="13">
                  <c:v>2011q1</c:v>
                </c:pt>
                <c:pt idx="14">
                  <c:v>2011q2</c:v>
                </c:pt>
                <c:pt idx="15">
                  <c:v>2011q3</c:v>
                </c:pt>
                <c:pt idx="16">
                  <c:v>2011q4</c:v>
                </c:pt>
              </c:strCache>
            </c:strRef>
          </c:cat>
          <c:val>
            <c:numRef>
              <c:f>Sheet1!$B$4:$R$4</c:f>
              <c:numCache>
                <c:formatCode>General</c:formatCode>
                <c:ptCount val="17"/>
                <c:pt idx="0">
                  <c:v>0</c:v>
                </c:pt>
                <c:pt idx="1">
                  <c:v>-42.099999999999973</c:v>
                </c:pt>
                <c:pt idx="2">
                  <c:v>-60.599999999999973</c:v>
                </c:pt>
                <c:pt idx="3">
                  <c:v>-85.599999999999966</c:v>
                </c:pt>
                <c:pt idx="4">
                  <c:v>-127.59999999999998</c:v>
                </c:pt>
                <c:pt idx="5">
                  <c:v>-168.5</c:v>
                </c:pt>
                <c:pt idx="6">
                  <c:v>-189.09999999999997</c:v>
                </c:pt>
                <c:pt idx="7">
                  <c:v>-175.2</c:v>
                </c:pt>
                <c:pt idx="8">
                  <c:v>-178.59999999999997</c:v>
                </c:pt>
                <c:pt idx="9">
                  <c:v>-192.59999999999997</c:v>
                </c:pt>
                <c:pt idx="10">
                  <c:v>-175.2</c:v>
                </c:pt>
                <c:pt idx="11">
                  <c:v>-202.29999999999995</c:v>
                </c:pt>
                <c:pt idx="12">
                  <c:v>-200.29999999999995</c:v>
                </c:pt>
                <c:pt idx="13">
                  <c:v>-202.29999999999995</c:v>
                </c:pt>
                <c:pt idx="14">
                  <c:v>-199</c:v>
                </c:pt>
                <c:pt idx="15">
                  <c:v>-198</c:v>
                </c:pt>
                <c:pt idx="16">
                  <c:v>-189.5</c:v>
                </c:pt>
              </c:numCache>
            </c:numRef>
          </c:val>
        </c:ser>
        <c:dLbls/>
        <c:marker val="1"/>
        <c:axId val="85499904"/>
        <c:axId val="85501440"/>
      </c:lineChart>
      <c:catAx>
        <c:axId val="85499904"/>
        <c:scaling>
          <c:orientation val="minMax"/>
        </c:scaling>
        <c:axPos val="b"/>
        <c:numFmt formatCode="General" sourceLinked="1"/>
        <c:tickLblPos val="low"/>
        <c:txPr>
          <a:bodyPr/>
          <a:lstStyle/>
          <a:p>
            <a:pPr>
              <a:defRPr sz="1200"/>
            </a:pPr>
            <a:endParaRPr lang="en-US"/>
          </a:p>
        </c:txPr>
        <c:crossAx val="85501440"/>
        <c:crosses val="autoZero"/>
        <c:auto val="1"/>
        <c:lblAlgn val="ctr"/>
        <c:lblOffset val="100"/>
      </c:catAx>
      <c:valAx>
        <c:axId val="85501440"/>
        <c:scaling>
          <c:orientation val="minMax"/>
        </c:scaling>
        <c:axPos val="l"/>
        <c:title>
          <c:tx>
            <c:rich>
              <a:bodyPr/>
              <a:lstStyle/>
              <a:p>
                <a:pPr>
                  <a:defRPr sz="1400" b="0" i="0" u="none" strike="noStrike" baseline="0">
                    <a:solidFill>
                      <a:srgbClr val="000000"/>
                    </a:solidFill>
                    <a:latin typeface="Calibri"/>
                    <a:ea typeface="Calibri"/>
                    <a:cs typeface="Calibri"/>
                  </a:defRPr>
                </a:pPr>
                <a:r>
                  <a:rPr lang="en-US"/>
                  <a:t>Billions of 2005 $</a:t>
                </a:r>
              </a:p>
            </c:rich>
          </c:tx>
        </c:title>
        <c:numFmt formatCode="General" sourceLinked="1"/>
        <c:tickLblPos val="nextTo"/>
        <c:crossAx val="85499904"/>
        <c:crosses val="autoZero"/>
        <c:crossBetween val="between"/>
      </c:valAx>
    </c:plotArea>
    <c:legend>
      <c:legendPos val="r"/>
      <c:layout>
        <c:manualLayout>
          <c:xMode val="edge"/>
          <c:yMode val="edge"/>
          <c:x val="0.76293174335866987"/>
          <c:y val="0.67525243168133409"/>
          <c:w val="0.1986351706036745"/>
          <c:h val="0.16226648139570793"/>
        </c:manualLayout>
      </c:layout>
      <c:overlay val="1"/>
      <c:spPr>
        <a:ln>
          <a:solidFill>
            <a:schemeClr val="tx1"/>
          </a:solidFill>
        </a:ln>
      </c:spPr>
      <c:txPr>
        <a:bodyPr/>
        <a:lstStyle/>
        <a:p>
          <a:pPr>
            <a:defRPr sz="1200"/>
          </a:pPr>
          <a:endParaRPr lang="en-US"/>
        </a:p>
      </c:txPr>
    </c:legend>
    <c:plotVisOnly val="1"/>
    <c:dispBlanksAs val="gap"/>
  </c:chart>
  <c:txPr>
    <a:bodyPr/>
    <a:lstStyle/>
    <a:p>
      <a:pPr>
        <a:defRPr sz="1800"/>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US"/>
  <c:chart>
    <c:autoTitleDeleted val="1"/>
    <c:plotArea>
      <c:layout/>
      <c:lineChart>
        <c:grouping val="standard"/>
        <c:ser>
          <c:idx val="0"/>
          <c:order val="0"/>
          <c:tx>
            <c:strRef>
              <c:f>Sheet1!$B$1</c:f>
              <c:strCache>
                <c:ptCount val="1"/>
                <c:pt idx="0">
                  <c:v>Series 1</c:v>
                </c:pt>
              </c:strCache>
            </c:strRef>
          </c:tx>
          <c:spPr>
            <a:ln w="50781">
              <a:solidFill>
                <a:srgbClr val="FF0000"/>
              </a:solidFill>
            </a:ln>
          </c:spPr>
          <c:marker>
            <c:symbol val="none"/>
          </c:marker>
          <c:cat>
            <c:numRef>
              <c:f>Sheet1!$A$2:$A$485</c:f>
              <c:numCache>
                <c:formatCode>mmm\-yy</c:formatCode>
                <c:ptCount val="484"/>
                <c:pt idx="0">
                  <c:v>26207</c:v>
                </c:pt>
                <c:pt idx="1">
                  <c:v>26238</c:v>
                </c:pt>
                <c:pt idx="2">
                  <c:v>26268</c:v>
                </c:pt>
                <c:pt idx="3">
                  <c:v>26299</c:v>
                </c:pt>
                <c:pt idx="4">
                  <c:v>26330</c:v>
                </c:pt>
                <c:pt idx="5">
                  <c:v>26359</c:v>
                </c:pt>
                <c:pt idx="6">
                  <c:v>26390</c:v>
                </c:pt>
                <c:pt idx="7">
                  <c:v>26420</c:v>
                </c:pt>
                <c:pt idx="8">
                  <c:v>26451</c:v>
                </c:pt>
                <c:pt idx="9">
                  <c:v>26481</c:v>
                </c:pt>
                <c:pt idx="10">
                  <c:v>26512</c:v>
                </c:pt>
                <c:pt idx="11">
                  <c:v>26543</c:v>
                </c:pt>
                <c:pt idx="12">
                  <c:v>26573</c:v>
                </c:pt>
                <c:pt idx="13">
                  <c:v>26604</c:v>
                </c:pt>
                <c:pt idx="14">
                  <c:v>26634</c:v>
                </c:pt>
                <c:pt idx="15">
                  <c:v>26665</c:v>
                </c:pt>
                <c:pt idx="16">
                  <c:v>26696</c:v>
                </c:pt>
                <c:pt idx="17">
                  <c:v>26724</c:v>
                </c:pt>
                <c:pt idx="18">
                  <c:v>26755</c:v>
                </c:pt>
                <c:pt idx="19">
                  <c:v>26785</c:v>
                </c:pt>
                <c:pt idx="20">
                  <c:v>26816</c:v>
                </c:pt>
                <c:pt idx="21">
                  <c:v>26846</c:v>
                </c:pt>
                <c:pt idx="22">
                  <c:v>26877</c:v>
                </c:pt>
                <c:pt idx="23">
                  <c:v>26908</c:v>
                </c:pt>
                <c:pt idx="24">
                  <c:v>26938</c:v>
                </c:pt>
                <c:pt idx="25">
                  <c:v>26969</c:v>
                </c:pt>
                <c:pt idx="26">
                  <c:v>26999</c:v>
                </c:pt>
                <c:pt idx="27">
                  <c:v>27030</c:v>
                </c:pt>
                <c:pt idx="28">
                  <c:v>27061</c:v>
                </c:pt>
                <c:pt idx="29">
                  <c:v>27089</c:v>
                </c:pt>
                <c:pt idx="30">
                  <c:v>27120</c:v>
                </c:pt>
                <c:pt idx="31">
                  <c:v>27150</c:v>
                </c:pt>
                <c:pt idx="32">
                  <c:v>27181</c:v>
                </c:pt>
                <c:pt idx="33">
                  <c:v>27211</c:v>
                </c:pt>
                <c:pt idx="34">
                  <c:v>27242</c:v>
                </c:pt>
                <c:pt idx="35">
                  <c:v>27273</c:v>
                </c:pt>
                <c:pt idx="36">
                  <c:v>27303</c:v>
                </c:pt>
                <c:pt idx="37">
                  <c:v>27334</c:v>
                </c:pt>
                <c:pt idx="38">
                  <c:v>27364</c:v>
                </c:pt>
                <c:pt idx="39">
                  <c:v>27395</c:v>
                </c:pt>
                <c:pt idx="40">
                  <c:v>27426</c:v>
                </c:pt>
                <c:pt idx="41">
                  <c:v>27454</c:v>
                </c:pt>
                <c:pt idx="42">
                  <c:v>27485</c:v>
                </c:pt>
                <c:pt idx="43">
                  <c:v>27515</c:v>
                </c:pt>
                <c:pt idx="44">
                  <c:v>27546</c:v>
                </c:pt>
                <c:pt idx="45">
                  <c:v>27576</c:v>
                </c:pt>
                <c:pt idx="46">
                  <c:v>27607</c:v>
                </c:pt>
                <c:pt idx="47">
                  <c:v>27638</c:v>
                </c:pt>
                <c:pt idx="48">
                  <c:v>27668</c:v>
                </c:pt>
                <c:pt idx="49">
                  <c:v>27699</c:v>
                </c:pt>
                <c:pt idx="50">
                  <c:v>27729</c:v>
                </c:pt>
                <c:pt idx="51">
                  <c:v>27760</c:v>
                </c:pt>
                <c:pt idx="52">
                  <c:v>27791</c:v>
                </c:pt>
                <c:pt idx="53">
                  <c:v>27820</c:v>
                </c:pt>
                <c:pt idx="54">
                  <c:v>27851</c:v>
                </c:pt>
                <c:pt idx="55">
                  <c:v>27881</c:v>
                </c:pt>
                <c:pt idx="56">
                  <c:v>27912</c:v>
                </c:pt>
                <c:pt idx="57">
                  <c:v>27942</c:v>
                </c:pt>
                <c:pt idx="58">
                  <c:v>27973</c:v>
                </c:pt>
                <c:pt idx="59">
                  <c:v>28004</c:v>
                </c:pt>
                <c:pt idx="60">
                  <c:v>28034</c:v>
                </c:pt>
                <c:pt idx="61">
                  <c:v>28065</c:v>
                </c:pt>
                <c:pt idx="62">
                  <c:v>28095</c:v>
                </c:pt>
                <c:pt idx="63">
                  <c:v>28126</c:v>
                </c:pt>
                <c:pt idx="64">
                  <c:v>28157</c:v>
                </c:pt>
                <c:pt idx="65">
                  <c:v>28185</c:v>
                </c:pt>
                <c:pt idx="66">
                  <c:v>28216</c:v>
                </c:pt>
                <c:pt idx="67">
                  <c:v>28246</c:v>
                </c:pt>
                <c:pt idx="68">
                  <c:v>28277</c:v>
                </c:pt>
                <c:pt idx="69">
                  <c:v>28307</c:v>
                </c:pt>
                <c:pt idx="70">
                  <c:v>28338</c:v>
                </c:pt>
                <c:pt idx="71">
                  <c:v>28369</c:v>
                </c:pt>
                <c:pt idx="72">
                  <c:v>28399</c:v>
                </c:pt>
                <c:pt idx="73">
                  <c:v>28430</c:v>
                </c:pt>
                <c:pt idx="74">
                  <c:v>28460</c:v>
                </c:pt>
                <c:pt idx="75">
                  <c:v>28491</c:v>
                </c:pt>
                <c:pt idx="76">
                  <c:v>28522</c:v>
                </c:pt>
                <c:pt idx="77">
                  <c:v>28550</c:v>
                </c:pt>
                <c:pt idx="78">
                  <c:v>28581</c:v>
                </c:pt>
                <c:pt idx="79">
                  <c:v>28611</c:v>
                </c:pt>
                <c:pt idx="80">
                  <c:v>28642</c:v>
                </c:pt>
                <c:pt idx="81">
                  <c:v>28672</c:v>
                </c:pt>
                <c:pt idx="82">
                  <c:v>28703</c:v>
                </c:pt>
                <c:pt idx="83">
                  <c:v>28734</c:v>
                </c:pt>
                <c:pt idx="84">
                  <c:v>28764</c:v>
                </c:pt>
                <c:pt idx="85">
                  <c:v>28795</c:v>
                </c:pt>
                <c:pt idx="86">
                  <c:v>28825</c:v>
                </c:pt>
                <c:pt idx="87">
                  <c:v>28856</c:v>
                </c:pt>
                <c:pt idx="88">
                  <c:v>28887</c:v>
                </c:pt>
                <c:pt idx="89">
                  <c:v>28915</c:v>
                </c:pt>
                <c:pt idx="90">
                  <c:v>28946</c:v>
                </c:pt>
                <c:pt idx="91">
                  <c:v>28976</c:v>
                </c:pt>
                <c:pt idx="92">
                  <c:v>29007</c:v>
                </c:pt>
                <c:pt idx="93">
                  <c:v>29037</c:v>
                </c:pt>
                <c:pt idx="94">
                  <c:v>29068</c:v>
                </c:pt>
                <c:pt idx="95">
                  <c:v>29099</c:v>
                </c:pt>
                <c:pt idx="96">
                  <c:v>29129</c:v>
                </c:pt>
                <c:pt idx="97">
                  <c:v>29160</c:v>
                </c:pt>
                <c:pt idx="98">
                  <c:v>29190</c:v>
                </c:pt>
                <c:pt idx="99">
                  <c:v>29221</c:v>
                </c:pt>
                <c:pt idx="100">
                  <c:v>29252</c:v>
                </c:pt>
                <c:pt idx="101">
                  <c:v>29281</c:v>
                </c:pt>
                <c:pt idx="102">
                  <c:v>29312</c:v>
                </c:pt>
                <c:pt idx="103">
                  <c:v>29342</c:v>
                </c:pt>
                <c:pt idx="104">
                  <c:v>29373</c:v>
                </c:pt>
                <c:pt idx="105">
                  <c:v>29403</c:v>
                </c:pt>
                <c:pt idx="106">
                  <c:v>29434</c:v>
                </c:pt>
                <c:pt idx="107">
                  <c:v>29465</c:v>
                </c:pt>
                <c:pt idx="108">
                  <c:v>29495</c:v>
                </c:pt>
                <c:pt idx="109">
                  <c:v>29526</c:v>
                </c:pt>
                <c:pt idx="110">
                  <c:v>29556</c:v>
                </c:pt>
                <c:pt idx="111">
                  <c:v>29587</c:v>
                </c:pt>
                <c:pt idx="112">
                  <c:v>29618</c:v>
                </c:pt>
                <c:pt idx="113">
                  <c:v>29646</c:v>
                </c:pt>
                <c:pt idx="114">
                  <c:v>29677</c:v>
                </c:pt>
                <c:pt idx="115">
                  <c:v>29707</c:v>
                </c:pt>
                <c:pt idx="116">
                  <c:v>29738</c:v>
                </c:pt>
                <c:pt idx="117">
                  <c:v>29768</c:v>
                </c:pt>
                <c:pt idx="118">
                  <c:v>29799</c:v>
                </c:pt>
                <c:pt idx="119">
                  <c:v>29830</c:v>
                </c:pt>
                <c:pt idx="120">
                  <c:v>29860</c:v>
                </c:pt>
                <c:pt idx="121">
                  <c:v>29891</c:v>
                </c:pt>
                <c:pt idx="122">
                  <c:v>29921</c:v>
                </c:pt>
                <c:pt idx="123">
                  <c:v>29952</c:v>
                </c:pt>
                <c:pt idx="124">
                  <c:v>29983</c:v>
                </c:pt>
                <c:pt idx="125">
                  <c:v>30011</c:v>
                </c:pt>
                <c:pt idx="126">
                  <c:v>30042</c:v>
                </c:pt>
                <c:pt idx="127">
                  <c:v>30072</c:v>
                </c:pt>
                <c:pt idx="128">
                  <c:v>30103</c:v>
                </c:pt>
                <c:pt idx="129">
                  <c:v>30133</c:v>
                </c:pt>
                <c:pt idx="130">
                  <c:v>30164</c:v>
                </c:pt>
                <c:pt idx="131">
                  <c:v>30195</c:v>
                </c:pt>
                <c:pt idx="132">
                  <c:v>30225</c:v>
                </c:pt>
                <c:pt idx="133">
                  <c:v>30256</c:v>
                </c:pt>
                <c:pt idx="134">
                  <c:v>30286</c:v>
                </c:pt>
                <c:pt idx="135">
                  <c:v>30317</c:v>
                </c:pt>
                <c:pt idx="136">
                  <c:v>30348</c:v>
                </c:pt>
                <c:pt idx="137">
                  <c:v>30376</c:v>
                </c:pt>
                <c:pt idx="138">
                  <c:v>30407</c:v>
                </c:pt>
                <c:pt idx="139">
                  <c:v>30437</c:v>
                </c:pt>
                <c:pt idx="140">
                  <c:v>30468</c:v>
                </c:pt>
                <c:pt idx="141">
                  <c:v>30498</c:v>
                </c:pt>
                <c:pt idx="142">
                  <c:v>30529</c:v>
                </c:pt>
                <c:pt idx="143">
                  <c:v>30560</c:v>
                </c:pt>
                <c:pt idx="144">
                  <c:v>30590</c:v>
                </c:pt>
                <c:pt idx="145">
                  <c:v>30621</c:v>
                </c:pt>
                <c:pt idx="146">
                  <c:v>30651</c:v>
                </c:pt>
                <c:pt idx="147">
                  <c:v>30682</c:v>
                </c:pt>
                <c:pt idx="148">
                  <c:v>30713</c:v>
                </c:pt>
                <c:pt idx="149">
                  <c:v>30742</c:v>
                </c:pt>
                <c:pt idx="150">
                  <c:v>30773</c:v>
                </c:pt>
                <c:pt idx="151">
                  <c:v>30803</c:v>
                </c:pt>
                <c:pt idx="152">
                  <c:v>30834</c:v>
                </c:pt>
                <c:pt idx="153">
                  <c:v>30864</c:v>
                </c:pt>
                <c:pt idx="154">
                  <c:v>30895</c:v>
                </c:pt>
                <c:pt idx="155">
                  <c:v>30926</c:v>
                </c:pt>
                <c:pt idx="156">
                  <c:v>30956</c:v>
                </c:pt>
                <c:pt idx="157">
                  <c:v>30987</c:v>
                </c:pt>
                <c:pt idx="158">
                  <c:v>31017</c:v>
                </c:pt>
                <c:pt idx="159">
                  <c:v>31048</c:v>
                </c:pt>
                <c:pt idx="160">
                  <c:v>31079</c:v>
                </c:pt>
                <c:pt idx="161">
                  <c:v>31107</c:v>
                </c:pt>
                <c:pt idx="162">
                  <c:v>31138</c:v>
                </c:pt>
                <c:pt idx="163">
                  <c:v>31168</c:v>
                </c:pt>
                <c:pt idx="164">
                  <c:v>31199</c:v>
                </c:pt>
                <c:pt idx="165">
                  <c:v>31229</c:v>
                </c:pt>
                <c:pt idx="166">
                  <c:v>31260</c:v>
                </c:pt>
                <c:pt idx="167">
                  <c:v>31291</c:v>
                </c:pt>
                <c:pt idx="168">
                  <c:v>31321</c:v>
                </c:pt>
                <c:pt idx="169">
                  <c:v>31352</c:v>
                </c:pt>
                <c:pt idx="170">
                  <c:v>31382</c:v>
                </c:pt>
                <c:pt idx="171">
                  <c:v>31413</c:v>
                </c:pt>
                <c:pt idx="172">
                  <c:v>31444</c:v>
                </c:pt>
                <c:pt idx="173">
                  <c:v>31472</c:v>
                </c:pt>
                <c:pt idx="174">
                  <c:v>31503</c:v>
                </c:pt>
                <c:pt idx="175">
                  <c:v>31533</c:v>
                </c:pt>
                <c:pt idx="176">
                  <c:v>31564</c:v>
                </c:pt>
                <c:pt idx="177">
                  <c:v>31594</c:v>
                </c:pt>
                <c:pt idx="178">
                  <c:v>31625</c:v>
                </c:pt>
                <c:pt idx="179">
                  <c:v>31656</c:v>
                </c:pt>
                <c:pt idx="180">
                  <c:v>31686</c:v>
                </c:pt>
                <c:pt idx="181">
                  <c:v>31717</c:v>
                </c:pt>
                <c:pt idx="182">
                  <c:v>31747</c:v>
                </c:pt>
                <c:pt idx="183">
                  <c:v>31778</c:v>
                </c:pt>
                <c:pt idx="184">
                  <c:v>31809</c:v>
                </c:pt>
                <c:pt idx="185">
                  <c:v>31837</c:v>
                </c:pt>
                <c:pt idx="186">
                  <c:v>31868</c:v>
                </c:pt>
                <c:pt idx="187">
                  <c:v>31898</c:v>
                </c:pt>
                <c:pt idx="188">
                  <c:v>31929</c:v>
                </c:pt>
                <c:pt idx="189">
                  <c:v>31959</c:v>
                </c:pt>
                <c:pt idx="190">
                  <c:v>31990</c:v>
                </c:pt>
                <c:pt idx="191">
                  <c:v>32021</c:v>
                </c:pt>
                <c:pt idx="192">
                  <c:v>32051</c:v>
                </c:pt>
                <c:pt idx="193">
                  <c:v>32082</c:v>
                </c:pt>
                <c:pt idx="194">
                  <c:v>32112</c:v>
                </c:pt>
                <c:pt idx="195">
                  <c:v>32143</c:v>
                </c:pt>
                <c:pt idx="196">
                  <c:v>32174</c:v>
                </c:pt>
                <c:pt idx="197">
                  <c:v>32203</c:v>
                </c:pt>
                <c:pt idx="198">
                  <c:v>32234</c:v>
                </c:pt>
                <c:pt idx="199">
                  <c:v>32264</c:v>
                </c:pt>
                <c:pt idx="200">
                  <c:v>32295</c:v>
                </c:pt>
                <c:pt idx="201">
                  <c:v>32325</c:v>
                </c:pt>
                <c:pt idx="202">
                  <c:v>32356</c:v>
                </c:pt>
                <c:pt idx="203">
                  <c:v>32387</c:v>
                </c:pt>
                <c:pt idx="204">
                  <c:v>32417</c:v>
                </c:pt>
                <c:pt idx="205">
                  <c:v>32448</c:v>
                </c:pt>
                <c:pt idx="206">
                  <c:v>32478</c:v>
                </c:pt>
                <c:pt idx="207">
                  <c:v>32509</c:v>
                </c:pt>
                <c:pt idx="208">
                  <c:v>32540</c:v>
                </c:pt>
                <c:pt idx="209">
                  <c:v>32568</c:v>
                </c:pt>
                <c:pt idx="210">
                  <c:v>32599</c:v>
                </c:pt>
                <c:pt idx="211">
                  <c:v>32629</c:v>
                </c:pt>
                <c:pt idx="212">
                  <c:v>32660</c:v>
                </c:pt>
                <c:pt idx="213">
                  <c:v>32690</c:v>
                </c:pt>
                <c:pt idx="214">
                  <c:v>32721</c:v>
                </c:pt>
                <c:pt idx="215">
                  <c:v>32752</c:v>
                </c:pt>
                <c:pt idx="216">
                  <c:v>32782</c:v>
                </c:pt>
                <c:pt idx="217">
                  <c:v>32813</c:v>
                </c:pt>
                <c:pt idx="218">
                  <c:v>32843</c:v>
                </c:pt>
                <c:pt idx="219">
                  <c:v>32874</c:v>
                </c:pt>
                <c:pt idx="220">
                  <c:v>32905</c:v>
                </c:pt>
                <c:pt idx="221">
                  <c:v>32933</c:v>
                </c:pt>
                <c:pt idx="222">
                  <c:v>32964</c:v>
                </c:pt>
                <c:pt idx="223">
                  <c:v>32994</c:v>
                </c:pt>
                <c:pt idx="224">
                  <c:v>33025</c:v>
                </c:pt>
                <c:pt idx="225">
                  <c:v>33055</c:v>
                </c:pt>
                <c:pt idx="226">
                  <c:v>33086</c:v>
                </c:pt>
                <c:pt idx="227">
                  <c:v>33117</c:v>
                </c:pt>
                <c:pt idx="228">
                  <c:v>33147</c:v>
                </c:pt>
                <c:pt idx="229">
                  <c:v>33178</c:v>
                </c:pt>
                <c:pt idx="230">
                  <c:v>33208</c:v>
                </c:pt>
                <c:pt idx="231">
                  <c:v>33239</c:v>
                </c:pt>
                <c:pt idx="232">
                  <c:v>33270</c:v>
                </c:pt>
                <c:pt idx="233">
                  <c:v>33298</c:v>
                </c:pt>
                <c:pt idx="234">
                  <c:v>33329</c:v>
                </c:pt>
                <c:pt idx="235">
                  <c:v>33359</c:v>
                </c:pt>
                <c:pt idx="236">
                  <c:v>33390</c:v>
                </c:pt>
                <c:pt idx="237">
                  <c:v>33420</c:v>
                </c:pt>
                <c:pt idx="238">
                  <c:v>33451</c:v>
                </c:pt>
                <c:pt idx="239">
                  <c:v>33482</c:v>
                </c:pt>
                <c:pt idx="240">
                  <c:v>33512</c:v>
                </c:pt>
                <c:pt idx="241">
                  <c:v>33543</c:v>
                </c:pt>
                <c:pt idx="242">
                  <c:v>33573</c:v>
                </c:pt>
                <c:pt idx="243">
                  <c:v>33604</c:v>
                </c:pt>
                <c:pt idx="244">
                  <c:v>33635</c:v>
                </c:pt>
                <c:pt idx="245">
                  <c:v>33664</c:v>
                </c:pt>
                <c:pt idx="246">
                  <c:v>33695</c:v>
                </c:pt>
                <c:pt idx="247">
                  <c:v>33725</c:v>
                </c:pt>
                <c:pt idx="248">
                  <c:v>33756</c:v>
                </c:pt>
                <c:pt idx="249">
                  <c:v>33786</c:v>
                </c:pt>
                <c:pt idx="250">
                  <c:v>33817</c:v>
                </c:pt>
                <c:pt idx="251">
                  <c:v>33848</c:v>
                </c:pt>
                <c:pt idx="252">
                  <c:v>33878</c:v>
                </c:pt>
                <c:pt idx="253">
                  <c:v>33909</c:v>
                </c:pt>
                <c:pt idx="254">
                  <c:v>33939</c:v>
                </c:pt>
                <c:pt idx="255">
                  <c:v>33970</c:v>
                </c:pt>
                <c:pt idx="256">
                  <c:v>34001</c:v>
                </c:pt>
                <c:pt idx="257">
                  <c:v>34029</c:v>
                </c:pt>
                <c:pt idx="258">
                  <c:v>34060</c:v>
                </c:pt>
                <c:pt idx="259">
                  <c:v>34090</c:v>
                </c:pt>
                <c:pt idx="260">
                  <c:v>34121</c:v>
                </c:pt>
                <c:pt idx="261">
                  <c:v>34151</c:v>
                </c:pt>
                <c:pt idx="262">
                  <c:v>34182</c:v>
                </c:pt>
                <c:pt idx="263">
                  <c:v>34213</c:v>
                </c:pt>
                <c:pt idx="264">
                  <c:v>34243</c:v>
                </c:pt>
                <c:pt idx="265">
                  <c:v>34274</c:v>
                </c:pt>
                <c:pt idx="266">
                  <c:v>34304</c:v>
                </c:pt>
                <c:pt idx="267">
                  <c:v>34335</c:v>
                </c:pt>
                <c:pt idx="268">
                  <c:v>34366</c:v>
                </c:pt>
                <c:pt idx="269">
                  <c:v>34394</c:v>
                </c:pt>
                <c:pt idx="270">
                  <c:v>34425</c:v>
                </c:pt>
                <c:pt idx="271">
                  <c:v>34455</c:v>
                </c:pt>
                <c:pt idx="272">
                  <c:v>34486</c:v>
                </c:pt>
                <c:pt idx="273">
                  <c:v>34516</c:v>
                </c:pt>
                <c:pt idx="274">
                  <c:v>34547</c:v>
                </c:pt>
                <c:pt idx="275">
                  <c:v>34578</c:v>
                </c:pt>
                <c:pt idx="276">
                  <c:v>34608</c:v>
                </c:pt>
                <c:pt idx="277">
                  <c:v>34639</c:v>
                </c:pt>
                <c:pt idx="278">
                  <c:v>34669</c:v>
                </c:pt>
                <c:pt idx="279">
                  <c:v>34700</c:v>
                </c:pt>
                <c:pt idx="280">
                  <c:v>34731</c:v>
                </c:pt>
                <c:pt idx="281">
                  <c:v>34759</c:v>
                </c:pt>
                <c:pt idx="282">
                  <c:v>34790</c:v>
                </c:pt>
                <c:pt idx="283">
                  <c:v>34820</c:v>
                </c:pt>
                <c:pt idx="284">
                  <c:v>34851</c:v>
                </c:pt>
                <c:pt idx="285">
                  <c:v>34881</c:v>
                </c:pt>
                <c:pt idx="286">
                  <c:v>34912</c:v>
                </c:pt>
                <c:pt idx="287">
                  <c:v>34943</c:v>
                </c:pt>
                <c:pt idx="288">
                  <c:v>34973</c:v>
                </c:pt>
                <c:pt idx="289">
                  <c:v>35004</c:v>
                </c:pt>
                <c:pt idx="290">
                  <c:v>35034</c:v>
                </c:pt>
                <c:pt idx="291">
                  <c:v>35065</c:v>
                </c:pt>
                <c:pt idx="292">
                  <c:v>35096</c:v>
                </c:pt>
                <c:pt idx="293">
                  <c:v>35125</c:v>
                </c:pt>
                <c:pt idx="294">
                  <c:v>35156</c:v>
                </c:pt>
                <c:pt idx="295">
                  <c:v>35186</c:v>
                </c:pt>
                <c:pt idx="296">
                  <c:v>35217</c:v>
                </c:pt>
                <c:pt idx="297">
                  <c:v>35247</c:v>
                </c:pt>
                <c:pt idx="298">
                  <c:v>35278</c:v>
                </c:pt>
                <c:pt idx="299">
                  <c:v>35309</c:v>
                </c:pt>
                <c:pt idx="300">
                  <c:v>35339</c:v>
                </c:pt>
                <c:pt idx="301">
                  <c:v>35370</c:v>
                </c:pt>
                <c:pt idx="302">
                  <c:v>35400</c:v>
                </c:pt>
                <c:pt idx="303">
                  <c:v>35431</c:v>
                </c:pt>
                <c:pt idx="304">
                  <c:v>35462</c:v>
                </c:pt>
                <c:pt idx="305">
                  <c:v>35490</c:v>
                </c:pt>
                <c:pt idx="306">
                  <c:v>35521</c:v>
                </c:pt>
                <c:pt idx="307">
                  <c:v>35551</c:v>
                </c:pt>
                <c:pt idx="308">
                  <c:v>35582</c:v>
                </c:pt>
                <c:pt idx="309">
                  <c:v>35612</c:v>
                </c:pt>
                <c:pt idx="310">
                  <c:v>35643</c:v>
                </c:pt>
                <c:pt idx="311">
                  <c:v>35674</c:v>
                </c:pt>
                <c:pt idx="312">
                  <c:v>35704</c:v>
                </c:pt>
                <c:pt idx="313">
                  <c:v>35735</c:v>
                </c:pt>
                <c:pt idx="314">
                  <c:v>35765</c:v>
                </c:pt>
                <c:pt idx="315">
                  <c:v>35796</c:v>
                </c:pt>
                <c:pt idx="316">
                  <c:v>35827</c:v>
                </c:pt>
                <c:pt idx="317">
                  <c:v>35855</c:v>
                </c:pt>
                <c:pt idx="318">
                  <c:v>35886</c:v>
                </c:pt>
                <c:pt idx="319">
                  <c:v>35916</c:v>
                </c:pt>
                <c:pt idx="320">
                  <c:v>35947</c:v>
                </c:pt>
                <c:pt idx="321">
                  <c:v>35977</c:v>
                </c:pt>
                <c:pt idx="322">
                  <c:v>36008</c:v>
                </c:pt>
                <c:pt idx="323">
                  <c:v>36039</c:v>
                </c:pt>
                <c:pt idx="324">
                  <c:v>36069</c:v>
                </c:pt>
                <c:pt idx="325">
                  <c:v>36100</c:v>
                </c:pt>
                <c:pt idx="326">
                  <c:v>36130</c:v>
                </c:pt>
                <c:pt idx="327">
                  <c:v>36161</c:v>
                </c:pt>
                <c:pt idx="328">
                  <c:v>36192</c:v>
                </c:pt>
                <c:pt idx="329">
                  <c:v>36220</c:v>
                </c:pt>
                <c:pt idx="330">
                  <c:v>36251</c:v>
                </c:pt>
                <c:pt idx="331">
                  <c:v>36281</c:v>
                </c:pt>
                <c:pt idx="332">
                  <c:v>36312</c:v>
                </c:pt>
                <c:pt idx="333">
                  <c:v>36342</c:v>
                </c:pt>
                <c:pt idx="334">
                  <c:v>36373</c:v>
                </c:pt>
                <c:pt idx="335">
                  <c:v>36404</c:v>
                </c:pt>
                <c:pt idx="336">
                  <c:v>36434</c:v>
                </c:pt>
                <c:pt idx="337">
                  <c:v>36465</c:v>
                </c:pt>
                <c:pt idx="338">
                  <c:v>36495</c:v>
                </c:pt>
                <c:pt idx="339">
                  <c:v>36526</c:v>
                </c:pt>
                <c:pt idx="340">
                  <c:v>36557</c:v>
                </c:pt>
                <c:pt idx="341">
                  <c:v>36586</c:v>
                </c:pt>
                <c:pt idx="342">
                  <c:v>36617</c:v>
                </c:pt>
                <c:pt idx="343">
                  <c:v>36647</c:v>
                </c:pt>
                <c:pt idx="344">
                  <c:v>36678</c:v>
                </c:pt>
                <c:pt idx="345">
                  <c:v>36708</c:v>
                </c:pt>
                <c:pt idx="346">
                  <c:v>36739</c:v>
                </c:pt>
                <c:pt idx="347">
                  <c:v>36770</c:v>
                </c:pt>
                <c:pt idx="348">
                  <c:v>36800</c:v>
                </c:pt>
                <c:pt idx="349">
                  <c:v>36831</c:v>
                </c:pt>
                <c:pt idx="350">
                  <c:v>36861</c:v>
                </c:pt>
                <c:pt idx="351">
                  <c:v>36892</c:v>
                </c:pt>
                <c:pt idx="352">
                  <c:v>36923</c:v>
                </c:pt>
                <c:pt idx="353">
                  <c:v>36951</c:v>
                </c:pt>
                <c:pt idx="354">
                  <c:v>36982</c:v>
                </c:pt>
                <c:pt idx="355">
                  <c:v>37012</c:v>
                </c:pt>
                <c:pt idx="356">
                  <c:v>37043</c:v>
                </c:pt>
                <c:pt idx="357">
                  <c:v>37073</c:v>
                </c:pt>
                <c:pt idx="358">
                  <c:v>37104</c:v>
                </c:pt>
                <c:pt idx="359">
                  <c:v>37135</c:v>
                </c:pt>
                <c:pt idx="360">
                  <c:v>37165</c:v>
                </c:pt>
                <c:pt idx="361">
                  <c:v>37196</c:v>
                </c:pt>
                <c:pt idx="362">
                  <c:v>37226</c:v>
                </c:pt>
                <c:pt idx="363">
                  <c:v>37257</c:v>
                </c:pt>
                <c:pt idx="364">
                  <c:v>37288</c:v>
                </c:pt>
                <c:pt idx="365">
                  <c:v>37316</c:v>
                </c:pt>
                <c:pt idx="366">
                  <c:v>37347</c:v>
                </c:pt>
                <c:pt idx="367">
                  <c:v>37377</c:v>
                </c:pt>
                <c:pt idx="368">
                  <c:v>37408</c:v>
                </c:pt>
                <c:pt idx="369">
                  <c:v>37438</c:v>
                </c:pt>
                <c:pt idx="370">
                  <c:v>37469</c:v>
                </c:pt>
                <c:pt idx="371">
                  <c:v>37500</c:v>
                </c:pt>
                <c:pt idx="372">
                  <c:v>37530</c:v>
                </c:pt>
                <c:pt idx="373">
                  <c:v>37561</c:v>
                </c:pt>
                <c:pt idx="374">
                  <c:v>37591</c:v>
                </c:pt>
                <c:pt idx="375">
                  <c:v>37622</c:v>
                </c:pt>
                <c:pt idx="376">
                  <c:v>37653</c:v>
                </c:pt>
                <c:pt idx="377">
                  <c:v>37681</c:v>
                </c:pt>
                <c:pt idx="378">
                  <c:v>37712</c:v>
                </c:pt>
                <c:pt idx="379">
                  <c:v>37742</c:v>
                </c:pt>
                <c:pt idx="380">
                  <c:v>37773</c:v>
                </c:pt>
                <c:pt idx="381">
                  <c:v>37803</c:v>
                </c:pt>
                <c:pt idx="382">
                  <c:v>37834</c:v>
                </c:pt>
                <c:pt idx="383">
                  <c:v>37865</c:v>
                </c:pt>
                <c:pt idx="384">
                  <c:v>37895</c:v>
                </c:pt>
                <c:pt idx="385">
                  <c:v>37926</c:v>
                </c:pt>
                <c:pt idx="386">
                  <c:v>37956</c:v>
                </c:pt>
                <c:pt idx="387">
                  <c:v>37987</c:v>
                </c:pt>
                <c:pt idx="388">
                  <c:v>38018</c:v>
                </c:pt>
                <c:pt idx="389">
                  <c:v>38047</c:v>
                </c:pt>
                <c:pt idx="390">
                  <c:v>38078</c:v>
                </c:pt>
                <c:pt idx="391">
                  <c:v>38108</c:v>
                </c:pt>
                <c:pt idx="392">
                  <c:v>38139</c:v>
                </c:pt>
                <c:pt idx="393">
                  <c:v>38169</c:v>
                </c:pt>
                <c:pt idx="394">
                  <c:v>38200</c:v>
                </c:pt>
                <c:pt idx="395">
                  <c:v>38231</c:v>
                </c:pt>
                <c:pt idx="396">
                  <c:v>38261</c:v>
                </c:pt>
                <c:pt idx="397">
                  <c:v>38292</c:v>
                </c:pt>
                <c:pt idx="398">
                  <c:v>38322</c:v>
                </c:pt>
                <c:pt idx="399">
                  <c:v>38353</c:v>
                </c:pt>
                <c:pt idx="400">
                  <c:v>38384</c:v>
                </c:pt>
                <c:pt idx="401">
                  <c:v>38412</c:v>
                </c:pt>
                <c:pt idx="402">
                  <c:v>38443</c:v>
                </c:pt>
                <c:pt idx="403">
                  <c:v>38473</c:v>
                </c:pt>
                <c:pt idx="404">
                  <c:v>38504</c:v>
                </c:pt>
                <c:pt idx="405">
                  <c:v>38534</c:v>
                </c:pt>
                <c:pt idx="406">
                  <c:v>38565</c:v>
                </c:pt>
                <c:pt idx="407">
                  <c:v>38596</c:v>
                </c:pt>
                <c:pt idx="408">
                  <c:v>38626</c:v>
                </c:pt>
                <c:pt idx="409">
                  <c:v>38657</c:v>
                </c:pt>
                <c:pt idx="410">
                  <c:v>38687</c:v>
                </c:pt>
                <c:pt idx="411">
                  <c:v>38718</c:v>
                </c:pt>
                <c:pt idx="412">
                  <c:v>38749</c:v>
                </c:pt>
                <c:pt idx="413">
                  <c:v>38777</c:v>
                </c:pt>
                <c:pt idx="414">
                  <c:v>38808</c:v>
                </c:pt>
                <c:pt idx="415">
                  <c:v>38838</c:v>
                </c:pt>
                <c:pt idx="416">
                  <c:v>38869</c:v>
                </c:pt>
                <c:pt idx="417">
                  <c:v>38899</c:v>
                </c:pt>
                <c:pt idx="418">
                  <c:v>38930</c:v>
                </c:pt>
                <c:pt idx="419">
                  <c:v>38961</c:v>
                </c:pt>
                <c:pt idx="420">
                  <c:v>38991</c:v>
                </c:pt>
                <c:pt idx="421">
                  <c:v>39022</c:v>
                </c:pt>
                <c:pt idx="422">
                  <c:v>39052</c:v>
                </c:pt>
                <c:pt idx="423">
                  <c:v>39083</c:v>
                </c:pt>
                <c:pt idx="424">
                  <c:v>39114</c:v>
                </c:pt>
                <c:pt idx="425">
                  <c:v>39142</c:v>
                </c:pt>
                <c:pt idx="426">
                  <c:v>39173</c:v>
                </c:pt>
                <c:pt idx="427">
                  <c:v>39203</c:v>
                </c:pt>
                <c:pt idx="428">
                  <c:v>39234</c:v>
                </c:pt>
                <c:pt idx="429">
                  <c:v>39264</c:v>
                </c:pt>
                <c:pt idx="430">
                  <c:v>39295</c:v>
                </c:pt>
                <c:pt idx="431">
                  <c:v>39326</c:v>
                </c:pt>
                <c:pt idx="432">
                  <c:v>39356</c:v>
                </c:pt>
                <c:pt idx="433">
                  <c:v>39387</c:v>
                </c:pt>
                <c:pt idx="434">
                  <c:v>39417</c:v>
                </c:pt>
                <c:pt idx="435">
                  <c:v>39448</c:v>
                </c:pt>
                <c:pt idx="436">
                  <c:v>39479</c:v>
                </c:pt>
                <c:pt idx="437">
                  <c:v>39508</c:v>
                </c:pt>
                <c:pt idx="438">
                  <c:v>39539</c:v>
                </c:pt>
                <c:pt idx="439">
                  <c:v>39569</c:v>
                </c:pt>
                <c:pt idx="440">
                  <c:v>39600</c:v>
                </c:pt>
                <c:pt idx="441">
                  <c:v>39630</c:v>
                </c:pt>
                <c:pt idx="442">
                  <c:v>39661</c:v>
                </c:pt>
                <c:pt idx="443">
                  <c:v>39692</c:v>
                </c:pt>
                <c:pt idx="444">
                  <c:v>39722</c:v>
                </c:pt>
                <c:pt idx="445">
                  <c:v>39753</c:v>
                </c:pt>
                <c:pt idx="446">
                  <c:v>39783</c:v>
                </c:pt>
                <c:pt idx="447">
                  <c:v>39814</c:v>
                </c:pt>
                <c:pt idx="448">
                  <c:v>39845</c:v>
                </c:pt>
                <c:pt idx="449">
                  <c:v>39873</c:v>
                </c:pt>
                <c:pt idx="450">
                  <c:v>39904</c:v>
                </c:pt>
                <c:pt idx="451">
                  <c:v>39934</c:v>
                </c:pt>
                <c:pt idx="452">
                  <c:v>39965</c:v>
                </c:pt>
                <c:pt idx="453">
                  <c:v>39995</c:v>
                </c:pt>
                <c:pt idx="454">
                  <c:v>40026</c:v>
                </c:pt>
                <c:pt idx="455">
                  <c:v>40057</c:v>
                </c:pt>
                <c:pt idx="456">
                  <c:v>40087</c:v>
                </c:pt>
                <c:pt idx="457">
                  <c:v>40118</c:v>
                </c:pt>
                <c:pt idx="458">
                  <c:v>40148</c:v>
                </c:pt>
                <c:pt idx="459">
                  <c:v>40179</c:v>
                </c:pt>
                <c:pt idx="460">
                  <c:v>40210</c:v>
                </c:pt>
                <c:pt idx="461">
                  <c:v>40238</c:v>
                </c:pt>
                <c:pt idx="462">
                  <c:v>40269</c:v>
                </c:pt>
                <c:pt idx="463">
                  <c:v>40299</c:v>
                </c:pt>
                <c:pt idx="464">
                  <c:v>40330</c:v>
                </c:pt>
                <c:pt idx="465">
                  <c:v>40360</c:v>
                </c:pt>
                <c:pt idx="466">
                  <c:v>40391</c:v>
                </c:pt>
                <c:pt idx="467">
                  <c:v>40422</c:v>
                </c:pt>
                <c:pt idx="468">
                  <c:v>40452</c:v>
                </c:pt>
                <c:pt idx="469">
                  <c:v>40483</c:v>
                </c:pt>
                <c:pt idx="470">
                  <c:v>40513</c:v>
                </c:pt>
                <c:pt idx="471">
                  <c:v>40544</c:v>
                </c:pt>
                <c:pt idx="472">
                  <c:v>40575</c:v>
                </c:pt>
                <c:pt idx="473">
                  <c:v>40603</c:v>
                </c:pt>
                <c:pt idx="474">
                  <c:v>40634</c:v>
                </c:pt>
                <c:pt idx="475">
                  <c:v>40664</c:v>
                </c:pt>
                <c:pt idx="476">
                  <c:v>40695</c:v>
                </c:pt>
                <c:pt idx="477">
                  <c:v>40725</c:v>
                </c:pt>
                <c:pt idx="478">
                  <c:v>40756</c:v>
                </c:pt>
                <c:pt idx="479">
                  <c:v>40787</c:v>
                </c:pt>
                <c:pt idx="480">
                  <c:v>40817</c:v>
                </c:pt>
                <c:pt idx="481">
                  <c:v>40848</c:v>
                </c:pt>
                <c:pt idx="482">
                  <c:v>40878</c:v>
                </c:pt>
                <c:pt idx="483">
                  <c:v>40909</c:v>
                </c:pt>
              </c:numCache>
            </c:numRef>
          </c:cat>
          <c:val>
            <c:numRef>
              <c:f>Sheet1!$B$2:$B$485</c:f>
              <c:numCache>
                <c:formatCode>General</c:formatCode>
                <c:ptCount val="484"/>
                <c:pt idx="0">
                  <c:v>5.2</c:v>
                </c:pt>
                <c:pt idx="1">
                  <c:v>4.91</c:v>
                </c:pt>
                <c:pt idx="2">
                  <c:v>4.1399999999999997</c:v>
                </c:pt>
                <c:pt idx="3">
                  <c:v>3.5</c:v>
                </c:pt>
                <c:pt idx="4">
                  <c:v>3.29</c:v>
                </c:pt>
                <c:pt idx="5">
                  <c:v>3.8299999999999996</c:v>
                </c:pt>
                <c:pt idx="6">
                  <c:v>4.17</c:v>
                </c:pt>
                <c:pt idx="7">
                  <c:v>4.2699999999999996</c:v>
                </c:pt>
                <c:pt idx="8">
                  <c:v>4.46</c:v>
                </c:pt>
                <c:pt idx="9">
                  <c:v>4.55</c:v>
                </c:pt>
                <c:pt idx="10">
                  <c:v>4.8</c:v>
                </c:pt>
                <c:pt idx="11">
                  <c:v>4.87</c:v>
                </c:pt>
                <c:pt idx="12">
                  <c:v>5.04</c:v>
                </c:pt>
                <c:pt idx="13">
                  <c:v>5.0599999999999996</c:v>
                </c:pt>
                <c:pt idx="14">
                  <c:v>5.33</c:v>
                </c:pt>
                <c:pt idx="15">
                  <c:v>5.94</c:v>
                </c:pt>
                <c:pt idx="16">
                  <c:v>6.58</c:v>
                </c:pt>
                <c:pt idx="17">
                  <c:v>7.09</c:v>
                </c:pt>
                <c:pt idx="18">
                  <c:v>7.1199999999999992</c:v>
                </c:pt>
                <c:pt idx="19">
                  <c:v>7.84</c:v>
                </c:pt>
                <c:pt idx="20">
                  <c:v>8.49</c:v>
                </c:pt>
                <c:pt idx="21">
                  <c:v>10.4</c:v>
                </c:pt>
                <c:pt idx="22">
                  <c:v>10.5</c:v>
                </c:pt>
                <c:pt idx="23">
                  <c:v>10.78</c:v>
                </c:pt>
                <c:pt idx="24">
                  <c:v>10.01</c:v>
                </c:pt>
                <c:pt idx="25">
                  <c:v>10.030000000000001</c:v>
                </c:pt>
                <c:pt idx="26">
                  <c:v>9.9500000000000011</c:v>
                </c:pt>
                <c:pt idx="27">
                  <c:v>9.65</c:v>
                </c:pt>
                <c:pt idx="28">
                  <c:v>8.9700000000000006</c:v>
                </c:pt>
                <c:pt idx="29">
                  <c:v>9.3500000000000014</c:v>
                </c:pt>
                <c:pt idx="30">
                  <c:v>10.51</c:v>
                </c:pt>
                <c:pt idx="31">
                  <c:v>11.31</c:v>
                </c:pt>
                <c:pt idx="32">
                  <c:v>11.93</c:v>
                </c:pt>
                <c:pt idx="33">
                  <c:v>12.92</c:v>
                </c:pt>
                <c:pt idx="34">
                  <c:v>12.01</c:v>
                </c:pt>
                <c:pt idx="35">
                  <c:v>11.34</c:v>
                </c:pt>
                <c:pt idx="36">
                  <c:v>10.06</c:v>
                </c:pt>
                <c:pt idx="37">
                  <c:v>9.4500000000000011</c:v>
                </c:pt>
                <c:pt idx="38">
                  <c:v>8.5300000000000011</c:v>
                </c:pt>
                <c:pt idx="39">
                  <c:v>7.13</c:v>
                </c:pt>
                <c:pt idx="40">
                  <c:v>6.24</c:v>
                </c:pt>
                <c:pt idx="41">
                  <c:v>5.54</c:v>
                </c:pt>
                <c:pt idx="42">
                  <c:v>5.49</c:v>
                </c:pt>
                <c:pt idx="43">
                  <c:v>5.22</c:v>
                </c:pt>
                <c:pt idx="44">
                  <c:v>5.55</c:v>
                </c:pt>
                <c:pt idx="45">
                  <c:v>6.1</c:v>
                </c:pt>
                <c:pt idx="46">
                  <c:v>6.14</c:v>
                </c:pt>
                <c:pt idx="47">
                  <c:v>6.24</c:v>
                </c:pt>
                <c:pt idx="48">
                  <c:v>5.8199999999999994</c:v>
                </c:pt>
                <c:pt idx="49">
                  <c:v>5.22</c:v>
                </c:pt>
                <c:pt idx="50">
                  <c:v>5.2</c:v>
                </c:pt>
                <c:pt idx="51">
                  <c:v>4.87</c:v>
                </c:pt>
                <c:pt idx="52">
                  <c:v>4.7699999999999996</c:v>
                </c:pt>
                <c:pt idx="53">
                  <c:v>4.84</c:v>
                </c:pt>
                <c:pt idx="54">
                  <c:v>4.8199999999999994</c:v>
                </c:pt>
                <c:pt idx="55">
                  <c:v>5.29</c:v>
                </c:pt>
                <c:pt idx="56">
                  <c:v>5.48</c:v>
                </c:pt>
                <c:pt idx="57">
                  <c:v>5.31</c:v>
                </c:pt>
                <c:pt idx="58">
                  <c:v>5.29</c:v>
                </c:pt>
                <c:pt idx="59">
                  <c:v>5.25</c:v>
                </c:pt>
                <c:pt idx="60">
                  <c:v>5.0199999999999996</c:v>
                </c:pt>
                <c:pt idx="61">
                  <c:v>4.95</c:v>
                </c:pt>
                <c:pt idx="62">
                  <c:v>4.6499999999999995</c:v>
                </c:pt>
                <c:pt idx="63">
                  <c:v>4.6099999999999994</c:v>
                </c:pt>
                <c:pt idx="64">
                  <c:v>4.68</c:v>
                </c:pt>
                <c:pt idx="65">
                  <c:v>4.6899999999999995</c:v>
                </c:pt>
                <c:pt idx="66">
                  <c:v>4.7300000000000004</c:v>
                </c:pt>
                <c:pt idx="67">
                  <c:v>5.35</c:v>
                </c:pt>
                <c:pt idx="68">
                  <c:v>5.39</c:v>
                </c:pt>
                <c:pt idx="69">
                  <c:v>5.42</c:v>
                </c:pt>
                <c:pt idx="70">
                  <c:v>5.9</c:v>
                </c:pt>
                <c:pt idx="71">
                  <c:v>6.14</c:v>
                </c:pt>
                <c:pt idx="72">
                  <c:v>6.4700000000000006</c:v>
                </c:pt>
                <c:pt idx="73">
                  <c:v>6.51</c:v>
                </c:pt>
                <c:pt idx="74">
                  <c:v>6.56</c:v>
                </c:pt>
                <c:pt idx="75">
                  <c:v>6.7</c:v>
                </c:pt>
                <c:pt idx="76">
                  <c:v>6.78</c:v>
                </c:pt>
                <c:pt idx="77">
                  <c:v>6.79</c:v>
                </c:pt>
                <c:pt idx="78">
                  <c:v>6.89</c:v>
                </c:pt>
                <c:pt idx="79">
                  <c:v>7.3599999999999994</c:v>
                </c:pt>
                <c:pt idx="80">
                  <c:v>7.6</c:v>
                </c:pt>
                <c:pt idx="81">
                  <c:v>7.81</c:v>
                </c:pt>
                <c:pt idx="82">
                  <c:v>8.0400000000000009</c:v>
                </c:pt>
                <c:pt idx="83">
                  <c:v>8.4500000000000011</c:v>
                </c:pt>
                <c:pt idx="84">
                  <c:v>8.9600000000000026</c:v>
                </c:pt>
                <c:pt idx="85">
                  <c:v>9.76</c:v>
                </c:pt>
                <c:pt idx="86">
                  <c:v>10.030000000000001</c:v>
                </c:pt>
                <c:pt idx="87">
                  <c:v>10.07</c:v>
                </c:pt>
                <c:pt idx="88">
                  <c:v>10.06</c:v>
                </c:pt>
                <c:pt idx="89">
                  <c:v>10.09</c:v>
                </c:pt>
                <c:pt idx="90">
                  <c:v>10.01</c:v>
                </c:pt>
                <c:pt idx="91">
                  <c:v>10.239999999999998</c:v>
                </c:pt>
                <c:pt idx="92">
                  <c:v>10.29</c:v>
                </c:pt>
                <c:pt idx="93">
                  <c:v>10.47</c:v>
                </c:pt>
                <c:pt idx="94">
                  <c:v>10.94</c:v>
                </c:pt>
                <c:pt idx="95">
                  <c:v>11.43</c:v>
                </c:pt>
                <c:pt idx="96">
                  <c:v>13.77</c:v>
                </c:pt>
                <c:pt idx="97">
                  <c:v>13.18</c:v>
                </c:pt>
                <c:pt idx="98">
                  <c:v>13.78</c:v>
                </c:pt>
                <c:pt idx="99">
                  <c:v>13.82</c:v>
                </c:pt>
                <c:pt idx="100">
                  <c:v>14.129999999999999</c:v>
                </c:pt>
                <c:pt idx="101">
                  <c:v>17.190000000000001</c:v>
                </c:pt>
                <c:pt idx="102">
                  <c:v>17.610000000000003</c:v>
                </c:pt>
                <c:pt idx="103">
                  <c:v>10.98</c:v>
                </c:pt>
                <c:pt idx="104">
                  <c:v>9.4700000000000006</c:v>
                </c:pt>
                <c:pt idx="105">
                  <c:v>9.0300000000000011</c:v>
                </c:pt>
                <c:pt idx="106">
                  <c:v>9.61</c:v>
                </c:pt>
                <c:pt idx="107">
                  <c:v>10.870000000000001</c:v>
                </c:pt>
                <c:pt idx="108">
                  <c:v>12.81</c:v>
                </c:pt>
                <c:pt idx="109">
                  <c:v>15.850000000000001</c:v>
                </c:pt>
                <c:pt idx="110">
                  <c:v>18.899999999999999</c:v>
                </c:pt>
                <c:pt idx="111">
                  <c:v>19.079999999999995</c:v>
                </c:pt>
                <c:pt idx="112">
                  <c:v>15.93</c:v>
                </c:pt>
                <c:pt idx="113">
                  <c:v>14.7</c:v>
                </c:pt>
                <c:pt idx="114">
                  <c:v>15.719999999999999</c:v>
                </c:pt>
                <c:pt idx="115">
                  <c:v>18.52</c:v>
                </c:pt>
                <c:pt idx="116">
                  <c:v>19.100000000000001</c:v>
                </c:pt>
                <c:pt idx="117">
                  <c:v>19.04</c:v>
                </c:pt>
                <c:pt idx="118">
                  <c:v>17.82</c:v>
                </c:pt>
                <c:pt idx="119">
                  <c:v>15.870000000000001</c:v>
                </c:pt>
                <c:pt idx="120">
                  <c:v>15.08</c:v>
                </c:pt>
                <c:pt idx="121">
                  <c:v>13.31</c:v>
                </c:pt>
                <c:pt idx="122">
                  <c:v>12.370000000000001</c:v>
                </c:pt>
                <c:pt idx="123">
                  <c:v>13.219999999999999</c:v>
                </c:pt>
                <c:pt idx="124">
                  <c:v>14.78</c:v>
                </c:pt>
                <c:pt idx="125">
                  <c:v>14.68</c:v>
                </c:pt>
                <c:pt idx="126">
                  <c:v>14.94</c:v>
                </c:pt>
                <c:pt idx="127">
                  <c:v>14.450000000000001</c:v>
                </c:pt>
                <c:pt idx="128">
                  <c:v>14.15</c:v>
                </c:pt>
                <c:pt idx="129">
                  <c:v>12.59</c:v>
                </c:pt>
                <c:pt idx="130">
                  <c:v>10.120000000000001</c:v>
                </c:pt>
                <c:pt idx="131">
                  <c:v>10.31</c:v>
                </c:pt>
                <c:pt idx="132">
                  <c:v>9.7100000000000009</c:v>
                </c:pt>
                <c:pt idx="133">
                  <c:v>9.2000000000000011</c:v>
                </c:pt>
                <c:pt idx="134">
                  <c:v>8.9500000000000011</c:v>
                </c:pt>
                <c:pt idx="135">
                  <c:v>8.68</c:v>
                </c:pt>
                <c:pt idx="136">
                  <c:v>8.51</c:v>
                </c:pt>
                <c:pt idx="137">
                  <c:v>8.77</c:v>
                </c:pt>
                <c:pt idx="138">
                  <c:v>8.8000000000000007</c:v>
                </c:pt>
                <c:pt idx="139">
                  <c:v>8.629999999999999</c:v>
                </c:pt>
                <c:pt idx="140">
                  <c:v>8.98</c:v>
                </c:pt>
                <c:pt idx="141">
                  <c:v>9.3700000000000028</c:v>
                </c:pt>
                <c:pt idx="142">
                  <c:v>9.56</c:v>
                </c:pt>
                <c:pt idx="143">
                  <c:v>9.4500000000000011</c:v>
                </c:pt>
                <c:pt idx="144">
                  <c:v>9.48</c:v>
                </c:pt>
                <c:pt idx="145">
                  <c:v>9.34</c:v>
                </c:pt>
                <c:pt idx="146">
                  <c:v>9.4700000000000006</c:v>
                </c:pt>
                <c:pt idx="147">
                  <c:v>9.56</c:v>
                </c:pt>
                <c:pt idx="148">
                  <c:v>9.59</c:v>
                </c:pt>
                <c:pt idx="149">
                  <c:v>9.91</c:v>
                </c:pt>
                <c:pt idx="150">
                  <c:v>10.29</c:v>
                </c:pt>
                <c:pt idx="151">
                  <c:v>10.32</c:v>
                </c:pt>
                <c:pt idx="152">
                  <c:v>11.06</c:v>
                </c:pt>
                <c:pt idx="153">
                  <c:v>11.229999999999999</c:v>
                </c:pt>
                <c:pt idx="154">
                  <c:v>11.639999999999999</c:v>
                </c:pt>
                <c:pt idx="155">
                  <c:v>11.3</c:v>
                </c:pt>
                <c:pt idx="156">
                  <c:v>9.99</c:v>
                </c:pt>
                <c:pt idx="157">
                  <c:v>9.43</c:v>
                </c:pt>
                <c:pt idx="158">
                  <c:v>8.3800000000000008</c:v>
                </c:pt>
                <c:pt idx="159">
                  <c:v>8.3500000000000014</c:v>
                </c:pt>
                <c:pt idx="160">
                  <c:v>8.5</c:v>
                </c:pt>
                <c:pt idx="161">
                  <c:v>8.58</c:v>
                </c:pt>
                <c:pt idx="162">
                  <c:v>8.27</c:v>
                </c:pt>
                <c:pt idx="163">
                  <c:v>7.9700000000000006</c:v>
                </c:pt>
                <c:pt idx="164">
                  <c:v>7.53</c:v>
                </c:pt>
                <c:pt idx="165">
                  <c:v>7.88</c:v>
                </c:pt>
                <c:pt idx="166">
                  <c:v>7.9</c:v>
                </c:pt>
                <c:pt idx="167">
                  <c:v>7.92</c:v>
                </c:pt>
                <c:pt idx="168">
                  <c:v>7.99</c:v>
                </c:pt>
                <c:pt idx="169">
                  <c:v>8.0500000000000007</c:v>
                </c:pt>
                <c:pt idx="170">
                  <c:v>8.27</c:v>
                </c:pt>
                <c:pt idx="171">
                  <c:v>8.1399999999999988</c:v>
                </c:pt>
                <c:pt idx="172">
                  <c:v>7.8599999999999994</c:v>
                </c:pt>
                <c:pt idx="173">
                  <c:v>7.48</c:v>
                </c:pt>
                <c:pt idx="174">
                  <c:v>6.99</c:v>
                </c:pt>
                <c:pt idx="175">
                  <c:v>6.85</c:v>
                </c:pt>
                <c:pt idx="176">
                  <c:v>6.92</c:v>
                </c:pt>
                <c:pt idx="177">
                  <c:v>6.56</c:v>
                </c:pt>
                <c:pt idx="178">
                  <c:v>6.17</c:v>
                </c:pt>
                <c:pt idx="179">
                  <c:v>5.89</c:v>
                </c:pt>
                <c:pt idx="180">
                  <c:v>5.85</c:v>
                </c:pt>
                <c:pt idx="181">
                  <c:v>6.04</c:v>
                </c:pt>
                <c:pt idx="182">
                  <c:v>6.91</c:v>
                </c:pt>
                <c:pt idx="183">
                  <c:v>6.4300000000000006</c:v>
                </c:pt>
                <c:pt idx="184">
                  <c:v>6.1</c:v>
                </c:pt>
                <c:pt idx="185">
                  <c:v>6.13</c:v>
                </c:pt>
                <c:pt idx="186">
                  <c:v>6.37</c:v>
                </c:pt>
                <c:pt idx="187">
                  <c:v>6.85</c:v>
                </c:pt>
                <c:pt idx="188">
                  <c:v>6.73</c:v>
                </c:pt>
                <c:pt idx="189">
                  <c:v>6.58</c:v>
                </c:pt>
                <c:pt idx="190">
                  <c:v>6.73</c:v>
                </c:pt>
                <c:pt idx="191">
                  <c:v>7.22</c:v>
                </c:pt>
                <c:pt idx="192">
                  <c:v>7.29</c:v>
                </c:pt>
                <c:pt idx="193">
                  <c:v>6.6899999999999995</c:v>
                </c:pt>
                <c:pt idx="194">
                  <c:v>6.7700000000000005</c:v>
                </c:pt>
                <c:pt idx="195">
                  <c:v>6.83</c:v>
                </c:pt>
                <c:pt idx="196">
                  <c:v>6.58</c:v>
                </c:pt>
                <c:pt idx="197">
                  <c:v>6.58</c:v>
                </c:pt>
                <c:pt idx="198">
                  <c:v>6.87</c:v>
                </c:pt>
                <c:pt idx="199">
                  <c:v>7.09</c:v>
                </c:pt>
                <c:pt idx="200">
                  <c:v>7.51</c:v>
                </c:pt>
                <c:pt idx="201">
                  <c:v>7.75</c:v>
                </c:pt>
                <c:pt idx="202">
                  <c:v>8.01</c:v>
                </c:pt>
                <c:pt idx="203">
                  <c:v>8.19</c:v>
                </c:pt>
                <c:pt idx="204">
                  <c:v>8.3000000000000007</c:v>
                </c:pt>
                <c:pt idx="205">
                  <c:v>8.3500000000000014</c:v>
                </c:pt>
                <c:pt idx="206">
                  <c:v>8.76</c:v>
                </c:pt>
                <c:pt idx="207">
                  <c:v>9.120000000000001</c:v>
                </c:pt>
                <c:pt idx="208">
                  <c:v>9.3600000000000012</c:v>
                </c:pt>
                <c:pt idx="209">
                  <c:v>9.8500000000000014</c:v>
                </c:pt>
                <c:pt idx="210">
                  <c:v>9.84</c:v>
                </c:pt>
                <c:pt idx="211">
                  <c:v>9.81</c:v>
                </c:pt>
                <c:pt idx="212">
                  <c:v>9.5300000000000011</c:v>
                </c:pt>
                <c:pt idx="213">
                  <c:v>9.2399999999999984</c:v>
                </c:pt>
                <c:pt idx="214">
                  <c:v>8.99</c:v>
                </c:pt>
                <c:pt idx="215">
                  <c:v>9.02</c:v>
                </c:pt>
                <c:pt idx="216">
                  <c:v>8.84</c:v>
                </c:pt>
                <c:pt idx="217">
                  <c:v>8.5500000000000007</c:v>
                </c:pt>
                <c:pt idx="218">
                  <c:v>8.4500000000000011</c:v>
                </c:pt>
                <c:pt idx="219">
                  <c:v>8.2299999999999986</c:v>
                </c:pt>
                <c:pt idx="220">
                  <c:v>8.2399999999999984</c:v>
                </c:pt>
                <c:pt idx="221">
                  <c:v>8.2800000000000011</c:v>
                </c:pt>
                <c:pt idx="222">
                  <c:v>8.26</c:v>
                </c:pt>
                <c:pt idx="223">
                  <c:v>8.18</c:v>
                </c:pt>
                <c:pt idx="224">
                  <c:v>8.2900000000000009</c:v>
                </c:pt>
                <c:pt idx="225">
                  <c:v>8.15</c:v>
                </c:pt>
                <c:pt idx="226">
                  <c:v>8.129999999999999</c:v>
                </c:pt>
                <c:pt idx="227">
                  <c:v>8.2000000000000011</c:v>
                </c:pt>
                <c:pt idx="228">
                  <c:v>8.11</c:v>
                </c:pt>
                <c:pt idx="229">
                  <c:v>7.81</c:v>
                </c:pt>
                <c:pt idx="230">
                  <c:v>7.31</c:v>
                </c:pt>
                <c:pt idx="231">
                  <c:v>6.91</c:v>
                </c:pt>
                <c:pt idx="232">
                  <c:v>6.25</c:v>
                </c:pt>
                <c:pt idx="233">
                  <c:v>6.1199999999999992</c:v>
                </c:pt>
                <c:pt idx="234">
                  <c:v>5.91</c:v>
                </c:pt>
                <c:pt idx="235">
                  <c:v>5.78</c:v>
                </c:pt>
                <c:pt idx="236">
                  <c:v>5.9</c:v>
                </c:pt>
                <c:pt idx="237">
                  <c:v>5.8199999999999994</c:v>
                </c:pt>
                <c:pt idx="238">
                  <c:v>5.6599999999999993</c:v>
                </c:pt>
                <c:pt idx="239">
                  <c:v>5.45</c:v>
                </c:pt>
                <c:pt idx="240">
                  <c:v>5.21</c:v>
                </c:pt>
                <c:pt idx="241">
                  <c:v>4.8099999999999996</c:v>
                </c:pt>
                <c:pt idx="242">
                  <c:v>4.4300000000000006</c:v>
                </c:pt>
                <c:pt idx="243">
                  <c:v>4.03</c:v>
                </c:pt>
                <c:pt idx="244">
                  <c:v>4.0599999999999996</c:v>
                </c:pt>
                <c:pt idx="245">
                  <c:v>3.98</c:v>
                </c:pt>
                <c:pt idx="246">
                  <c:v>3.73</c:v>
                </c:pt>
                <c:pt idx="247">
                  <c:v>3.82</c:v>
                </c:pt>
                <c:pt idx="248">
                  <c:v>3.7600000000000002</c:v>
                </c:pt>
                <c:pt idx="249">
                  <c:v>3.25</c:v>
                </c:pt>
                <c:pt idx="250">
                  <c:v>3.3</c:v>
                </c:pt>
                <c:pt idx="251">
                  <c:v>3.22</c:v>
                </c:pt>
                <c:pt idx="252">
                  <c:v>3.1</c:v>
                </c:pt>
                <c:pt idx="253">
                  <c:v>3.09</c:v>
                </c:pt>
                <c:pt idx="254">
                  <c:v>2.92</c:v>
                </c:pt>
                <c:pt idx="255">
                  <c:v>3.02</c:v>
                </c:pt>
                <c:pt idx="256">
                  <c:v>3.03</c:v>
                </c:pt>
                <c:pt idx="257">
                  <c:v>3.07</c:v>
                </c:pt>
                <c:pt idx="258">
                  <c:v>2.96</c:v>
                </c:pt>
                <c:pt idx="259">
                  <c:v>3</c:v>
                </c:pt>
                <c:pt idx="260">
                  <c:v>3.04</c:v>
                </c:pt>
                <c:pt idx="261">
                  <c:v>3.06</c:v>
                </c:pt>
                <c:pt idx="262">
                  <c:v>3.03</c:v>
                </c:pt>
                <c:pt idx="263">
                  <c:v>3.09</c:v>
                </c:pt>
                <c:pt idx="264">
                  <c:v>2.9899999999999998</c:v>
                </c:pt>
                <c:pt idx="265">
                  <c:v>3.02</c:v>
                </c:pt>
                <c:pt idx="266">
                  <c:v>2.96</c:v>
                </c:pt>
                <c:pt idx="267">
                  <c:v>3.05</c:v>
                </c:pt>
                <c:pt idx="268">
                  <c:v>3.25</c:v>
                </c:pt>
                <c:pt idx="269">
                  <c:v>3.34</c:v>
                </c:pt>
                <c:pt idx="270">
                  <c:v>3.56</c:v>
                </c:pt>
                <c:pt idx="271">
                  <c:v>4.01</c:v>
                </c:pt>
                <c:pt idx="272">
                  <c:v>4.25</c:v>
                </c:pt>
                <c:pt idx="273">
                  <c:v>4.26</c:v>
                </c:pt>
                <c:pt idx="274">
                  <c:v>4.4700000000000006</c:v>
                </c:pt>
                <c:pt idx="275">
                  <c:v>4.7300000000000004</c:v>
                </c:pt>
                <c:pt idx="276">
                  <c:v>4.76</c:v>
                </c:pt>
                <c:pt idx="277">
                  <c:v>5.29</c:v>
                </c:pt>
                <c:pt idx="278">
                  <c:v>5.45</c:v>
                </c:pt>
                <c:pt idx="279">
                  <c:v>5.53</c:v>
                </c:pt>
                <c:pt idx="280">
                  <c:v>5.92</c:v>
                </c:pt>
                <c:pt idx="281">
                  <c:v>5.98</c:v>
                </c:pt>
                <c:pt idx="282">
                  <c:v>6.05</c:v>
                </c:pt>
                <c:pt idx="283">
                  <c:v>6.01</c:v>
                </c:pt>
                <c:pt idx="284">
                  <c:v>6</c:v>
                </c:pt>
                <c:pt idx="285">
                  <c:v>5.85</c:v>
                </c:pt>
                <c:pt idx="286">
                  <c:v>5.74</c:v>
                </c:pt>
                <c:pt idx="287">
                  <c:v>5.8</c:v>
                </c:pt>
                <c:pt idx="288">
                  <c:v>5.76</c:v>
                </c:pt>
                <c:pt idx="289">
                  <c:v>5.8</c:v>
                </c:pt>
                <c:pt idx="290">
                  <c:v>5.6</c:v>
                </c:pt>
                <c:pt idx="291">
                  <c:v>5.56</c:v>
                </c:pt>
                <c:pt idx="292">
                  <c:v>5.22</c:v>
                </c:pt>
                <c:pt idx="293">
                  <c:v>5.31</c:v>
                </c:pt>
                <c:pt idx="294">
                  <c:v>5.22</c:v>
                </c:pt>
                <c:pt idx="295">
                  <c:v>5.24</c:v>
                </c:pt>
                <c:pt idx="296">
                  <c:v>5.2700000000000005</c:v>
                </c:pt>
                <c:pt idx="297">
                  <c:v>5.4</c:v>
                </c:pt>
                <c:pt idx="298">
                  <c:v>5.22</c:v>
                </c:pt>
                <c:pt idx="299">
                  <c:v>5.3</c:v>
                </c:pt>
                <c:pt idx="300">
                  <c:v>5.24</c:v>
                </c:pt>
                <c:pt idx="301">
                  <c:v>5.31</c:v>
                </c:pt>
                <c:pt idx="302">
                  <c:v>5.29</c:v>
                </c:pt>
                <c:pt idx="303">
                  <c:v>5.25</c:v>
                </c:pt>
                <c:pt idx="304">
                  <c:v>5.1899999999999995</c:v>
                </c:pt>
                <c:pt idx="305">
                  <c:v>5.39</c:v>
                </c:pt>
                <c:pt idx="306">
                  <c:v>5.51</c:v>
                </c:pt>
                <c:pt idx="307">
                  <c:v>5.5</c:v>
                </c:pt>
                <c:pt idx="308">
                  <c:v>5.56</c:v>
                </c:pt>
                <c:pt idx="309">
                  <c:v>5.52</c:v>
                </c:pt>
                <c:pt idx="310">
                  <c:v>5.54</c:v>
                </c:pt>
                <c:pt idx="311">
                  <c:v>5.54</c:v>
                </c:pt>
                <c:pt idx="312">
                  <c:v>5.5</c:v>
                </c:pt>
                <c:pt idx="313">
                  <c:v>5.52</c:v>
                </c:pt>
                <c:pt idx="314">
                  <c:v>5.5</c:v>
                </c:pt>
                <c:pt idx="315">
                  <c:v>5.56</c:v>
                </c:pt>
                <c:pt idx="316">
                  <c:v>5.51</c:v>
                </c:pt>
                <c:pt idx="317">
                  <c:v>5.49</c:v>
                </c:pt>
                <c:pt idx="318">
                  <c:v>5.45</c:v>
                </c:pt>
                <c:pt idx="319">
                  <c:v>5.49</c:v>
                </c:pt>
                <c:pt idx="320">
                  <c:v>5.56</c:v>
                </c:pt>
                <c:pt idx="321">
                  <c:v>5.54</c:v>
                </c:pt>
                <c:pt idx="322">
                  <c:v>5.55</c:v>
                </c:pt>
                <c:pt idx="323">
                  <c:v>5.51</c:v>
                </c:pt>
                <c:pt idx="324">
                  <c:v>5.07</c:v>
                </c:pt>
                <c:pt idx="325">
                  <c:v>4.83</c:v>
                </c:pt>
                <c:pt idx="326">
                  <c:v>4.68</c:v>
                </c:pt>
                <c:pt idx="327">
                  <c:v>4.63</c:v>
                </c:pt>
                <c:pt idx="328">
                  <c:v>4.76</c:v>
                </c:pt>
                <c:pt idx="329">
                  <c:v>4.8099999999999996</c:v>
                </c:pt>
                <c:pt idx="330">
                  <c:v>4.74</c:v>
                </c:pt>
                <c:pt idx="331">
                  <c:v>4.74</c:v>
                </c:pt>
                <c:pt idx="332">
                  <c:v>4.76</c:v>
                </c:pt>
                <c:pt idx="333">
                  <c:v>4.99</c:v>
                </c:pt>
                <c:pt idx="334">
                  <c:v>5.07</c:v>
                </c:pt>
                <c:pt idx="335">
                  <c:v>5.22</c:v>
                </c:pt>
                <c:pt idx="336">
                  <c:v>5.2</c:v>
                </c:pt>
                <c:pt idx="337">
                  <c:v>5.42</c:v>
                </c:pt>
                <c:pt idx="338">
                  <c:v>5.3</c:v>
                </c:pt>
                <c:pt idx="339">
                  <c:v>5.45</c:v>
                </c:pt>
                <c:pt idx="340">
                  <c:v>5.73</c:v>
                </c:pt>
                <c:pt idx="341">
                  <c:v>5.85</c:v>
                </c:pt>
                <c:pt idx="342">
                  <c:v>6.02</c:v>
                </c:pt>
                <c:pt idx="343">
                  <c:v>6.2700000000000005</c:v>
                </c:pt>
                <c:pt idx="344">
                  <c:v>6.53</c:v>
                </c:pt>
                <c:pt idx="345">
                  <c:v>6.54</c:v>
                </c:pt>
                <c:pt idx="346">
                  <c:v>6.5</c:v>
                </c:pt>
                <c:pt idx="347">
                  <c:v>6.52</c:v>
                </c:pt>
                <c:pt idx="348">
                  <c:v>6.51</c:v>
                </c:pt>
                <c:pt idx="349">
                  <c:v>6.51</c:v>
                </c:pt>
                <c:pt idx="350">
                  <c:v>6.4</c:v>
                </c:pt>
                <c:pt idx="351">
                  <c:v>5.98</c:v>
                </c:pt>
                <c:pt idx="352">
                  <c:v>5.49</c:v>
                </c:pt>
                <c:pt idx="353">
                  <c:v>5.31</c:v>
                </c:pt>
                <c:pt idx="354">
                  <c:v>4.8</c:v>
                </c:pt>
                <c:pt idx="355">
                  <c:v>4.21</c:v>
                </c:pt>
                <c:pt idx="356">
                  <c:v>3.9699999999999998</c:v>
                </c:pt>
                <c:pt idx="357">
                  <c:v>3.77</c:v>
                </c:pt>
                <c:pt idx="358">
                  <c:v>3.65</c:v>
                </c:pt>
                <c:pt idx="359">
                  <c:v>3.07</c:v>
                </c:pt>
                <c:pt idx="360">
                  <c:v>2.4899999999999998</c:v>
                </c:pt>
                <c:pt idx="361">
                  <c:v>2.09</c:v>
                </c:pt>
                <c:pt idx="362">
                  <c:v>1.82</c:v>
                </c:pt>
                <c:pt idx="363">
                  <c:v>1.73</c:v>
                </c:pt>
                <c:pt idx="364">
                  <c:v>1.74</c:v>
                </c:pt>
                <c:pt idx="365">
                  <c:v>1.73</c:v>
                </c:pt>
                <c:pt idx="366">
                  <c:v>1.75</c:v>
                </c:pt>
                <c:pt idx="367">
                  <c:v>1.75</c:v>
                </c:pt>
                <c:pt idx="368">
                  <c:v>1.75</c:v>
                </c:pt>
                <c:pt idx="369">
                  <c:v>1.73</c:v>
                </c:pt>
                <c:pt idx="370">
                  <c:v>1.74</c:v>
                </c:pt>
                <c:pt idx="371">
                  <c:v>1.75</c:v>
                </c:pt>
                <c:pt idx="372">
                  <c:v>1.75</c:v>
                </c:pt>
                <c:pt idx="373">
                  <c:v>1.34</c:v>
                </c:pt>
                <c:pt idx="374">
                  <c:v>1.24</c:v>
                </c:pt>
                <c:pt idx="375">
                  <c:v>1.24</c:v>
                </c:pt>
                <c:pt idx="376">
                  <c:v>1.26</c:v>
                </c:pt>
                <c:pt idx="377">
                  <c:v>1.25</c:v>
                </c:pt>
                <c:pt idx="378">
                  <c:v>1.26</c:v>
                </c:pt>
                <c:pt idx="379">
                  <c:v>1.26</c:v>
                </c:pt>
                <c:pt idx="380">
                  <c:v>1.22</c:v>
                </c:pt>
                <c:pt idx="381">
                  <c:v>1.01</c:v>
                </c:pt>
                <c:pt idx="382">
                  <c:v>1.03</c:v>
                </c:pt>
                <c:pt idx="383">
                  <c:v>1.01</c:v>
                </c:pt>
                <c:pt idx="384">
                  <c:v>1.01</c:v>
                </c:pt>
                <c:pt idx="385">
                  <c:v>1</c:v>
                </c:pt>
                <c:pt idx="386">
                  <c:v>0.98</c:v>
                </c:pt>
                <c:pt idx="387">
                  <c:v>1</c:v>
                </c:pt>
                <c:pt idx="388">
                  <c:v>1.01</c:v>
                </c:pt>
                <c:pt idx="389">
                  <c:v>1</c:v>
                </c:pt>
                <c:pt idx="390">
                  <c:v>1</c:v>
                </c:pt>
                <c:pt idx="391">
                  <c:v>1</c:v>
                </c:pt>
                <c:pt idx="392">
                  <c:v>1.03</c:v>
                </c:pt>
                <c:pt idx="393">
                  <c:v>1.26</c:v>
                </c:pt>
                <c:pt idx="394">
                  <c:v>1.43</c:v>
                </c:pt>
                <c:pt idx="395">
                  <c:v>1.61</c:v>
                </c:pt>
                <c:pt idx="396">
                  <c:v>1.76</c:v>
                </c:pt>
                <c:pt idx="397">
                  <c:v>1.9300000000000002</c:v>
                </c:pt>
                <c:pt idx="398">
                  <c:v>2.16</c:v>
                </c:pt>
                <c:pt idx="399">
                  <c:v>2.2799999999999998</c:v>
                </c:pt>
                <c:pt idx="400">
                  <c:v>2.5</c:v>
                </c:pt>
                <c:pt idx="401">
                  <c:v>2.63</c:v>
                </c:pt>
                <c:pt idx="402">
                  <c:v>2.79</c:v>
                </c:pt>
                <c:pt idx="403">
                  <c:v>3</c:v>
                </c:pt>
                <c:pt idx="404">
                  <c:v>3.04</c:v>
                </c:pt>
                <c:pt idx="405">
                  <c:v>3.2600000000000002</c:v>
                </c:pt>
                <c:pt idx="406">
                  <c:v>3.5</c:v>
                </c:pt>
                <c:pt idx="407">
                  <c:v>3.62</c:v>
                </c:pt>
                <c:pt idx="408">
                  <c:v>3.7800000000000002</c:v>
                </c:pt>
                <c:pt idx="409">
                  <c:v>4</c:v>
                </c:pt>
                <c:pt idx="410">
                  <c:v>4.1599999999999993</c:v>
                </c:pt>
                <c:pt idx="411">
                  <c:v>4.29</c:v>
                </c:pt>
                <c:pt idx="412">
                  <c:v>4.49</c:v>
                </c:pt>
                <c:pt idx="413">
                  <c:v>4.59</c:v>
                </c:pt>
                <c:pt idx="414">
                  <c:v>4.79</c:v>
                </c:pt>
                <c:pt idx="415">
                  <c:v>4.9400000000000004</c:v>
                </c:pt>
                <c:pt idx="416">
                  <c:v>4.99</c:v>
                </c:pt>
                <c:pt idx="417">
                  <c:v>5.24</c:v>
                </c:pt>
                <c:pt idx="418">
                  <c:v>5.25</c:v>
                </c:pt>
                <c:pt idx="419">
                  <c:v>5.25</c:v>
                </c:pt>
                <c:pt idx="420">
                  <c:v>5.25</c:v>
                </c:pt>
                <c:pt idx="421">
                  <c:v>5.25</c:v>
                </c:pt>
                <c:pt idx="422">
                  <c:v>5.24</c:v>
                </c:pt>
                <c:pt idx="423">
                  <c:v>5.25</c:v>
                </c:pt>
                <c:pt idx="424">
                  <c:v>5.26</c:v>
                </c:pt>
                <c:pt idx="425">
                  <c:v>5.26</c:v>
                </c:pt>
                <c:pt idx="426">
                  <c:v>5.25</c:v>
                </c:pt>
                <c:pt idx="427">
                  <c:v>5.25</c:v>
                </c:pt>
                <c:pt idx="428">
                  <c:v>5.25</c:v>
                </c:pt>
                <c:pt idx="429">
                  <c:v>5.26</c:v>
                </c:pt>
                <c:pt idx="430">
                  <c:v>5.0199999999999996</c:v>
                </c:pt>
                <c:pt idx="431">
                  <c:v>4.9400000000000004</c:v>
                </c:pt>
                <c:pt idx="432">
                  <c:v>4.76</c:v>
                </c:pt>
                <c:pt idx="433">
                  <c:v>4.49</c:v>
                </c:pt>
                <c:pt idx="434">
                  <c:v>4.24</c:v>
                </c:pt>
                <c:pt idx="435">
                  <c:v>3.94</c:v>
                </c:pt>
                <c:pt idx="436">
                  <c:v>2.98</c:v>
                </c:pt>
                <c:pt idx="437">
                  <c:v>2.61</c:v>
                </c:pt>
                <c:pt idx="438">
                  <c:v>2.2799999999999998</c:v>
                </c:pt>
                <c:pt idx="439">
                  <c:v>1.9800000000000002</c:v>
                </c:pt>
                <c:pt idx="440">
                  <c:v>2</c:v>
                </c:pt>
                <c:pt idx="441">
                  <c:v>2.0099999999999998</c:v>
                </c:pt>
                <c:pt idx="442">
                  <c:v>2</c:v>
                </c:pt>
                <c:pt idx="443">
                  <c:v>1.81</c:v>
                </c:pt>
                <c:pt idx="444">
                  <c:v>0.97000000000000008</c:v>
                </c:pt>
                <c:pt idx="445">
                  <c:v>0.39000000000000007</c:v>
                </c:pt>
                <c:pt idx="446">
                  <c:v>0.16</c:v>
                </c:pt>
                <c:pt idx="447">
                  <c:v>0.15000000000000002</c:v>
                </c:pt>
                <c:pt idx="448">
                  <c:v>0.22</c:v>
                </c:pt>
                <c:pt idx="449">
                  <c:v>0.18000000000000002</c:v>
                </c:pt>
                <c:pt idx="450">
                  <c:v>0.15000000000000002</c:v>
                </c:pt>
                <c:pt idx="451">
                  <c:v>0.18000000000000002</c:v>
                </c:pt>
                <c:pt idx="452">
                  <c:v>0.21000000000000002</c:v>
                </c:pt>
                <c:pt idx="453">
                  <c:v>0.16</c:v>
                </c:pt>
                <c:pt idx="454">
                  <c:v>0.16</c:v>
                </c:pt>
                <c:pt idx="455">
                  <c:v>0.15000000000000002</c:v>
                </c:pt>
                <c:pt idx="456">
                  <c:v>0.12000000000000001</c:v>
                </c:pt>
                <c:pt idx="457">
                  <c:v>0.12000000000000001</c:v>
                </c:pt>
                <c:pt idx="458">
                  <c:v>0.12000000000000001</c:v>
                </c:pt>
                <c:pt idx="459">
                  <c:v>0.11</c:v>
                </c:pt>
                <c:pt idx="460">
                  <c:v>0.13</c:v>
                </c:pt>
                <c:pt idx="461">
                  <c:v>0.16</c:v>
                </c:pt>
                <c:pt idx="462">
                  <c:v>0.2</c:v>
                </c:pt>
                <c:pt idx="463">
                  <c:v>0.2</c:v>
                </c:pt>
                <c:pt idx="464">
                  <c:v>0.18000000000000002</c:v>
                </c:pt>
                <c:pt idx="465">
                  <c:v>0.18000000000000002</c:v>
                </c:pt>
                <c:pt idx="466">
                  <c:v>0.19</c:v>
                </c:pt>
                <c:pt idx="467">
                  <c:v>0.19</c:v>
                </c:pt>
                <c:pt idx="468">
                  <c:v>0.19</c:v>
                </c:pt>
                <c:pt idx="469">
                  <c:v>0.19</c:v>
                </c:pt>
                <c:pt idx="470">
                  <c:v>0.18000000000000002</c:v>
                </c:pt>
                <c:pt idx="471">
                  <c:v>0.17</c:v>
                </c:pt>
                <c:pt idx="472">
                  <c:v>0.16</c:v>
                </c:pt>
                <c:pt idx="473">
                  <c:v>0.14000000000000001</c:v>
                </c:pt>
                <c:pt idx="474">
                  <c:v>0.1</c:v>
                </c:pt>
                <c:pt idx="475">
                  <c:v>9.0000000000000011E-2</c:v>
                </c:pt>
                <c:pt idx="476">
                  <c:v>9.0000000000000011E-2</c:v>
                </c:pt>
                <c:pt idx="477">
                  <c:v>7.0000000000000021E-2</c:v>
                </c:pt>
                <c:pt idx="478">
                  <c:v>0.1</c:v>
                </c:pt>
                <c:pt idx="479">
                  <c:v>8.0000000000000016E-2</c:v>
                </c:pt>
                <c:pt idx="480">
                  <c:v>7.0000000000000021E-2</c:v>
                </c:pt>
                <c:pt idx="481">
                  <c:v>8.0000000000000016E-2</c:v>
                </c:pt>
                <c:pt idx="482">
                  <c:v>7.0000000000000021E-2</c:v>
                </c:pt>
                <c:pt idx="483">
                  <c:v>9.0000000000000011E-2</c:v>
                </c:pt>
              </c:numCache>
            </c:numRef>
          </c:val>
        </c:ser>
        <c:dLbls/>
        <c:marker val="1"/>
        <c:axId val="85535360"/>
        <c:axId val="85586304"/>
      </c:lineChart>
      <c:dateAx>
        <c:axId val="85535360"/>
        <c:scaling>
          <c:orientation val="minMax"/>
        </c:scaling>
        <c:axPos val="b"/>
        <c:numFmt formatCode="mmm\-yy" sourceLinked="0"/>
        <c:tickLblPos val="nextTo"/>
        <c:txPr>
          <a:bodyPr rot="-2700000" vert="horz"/>
          <a:lstStyle/>
          <a:p>
            <a:pPr>
              <a:defRPr sz="1799" b="0" i="0" u="none" strike="noStrike" baseline="0">
                <a:solidFill>
                  <a:srgbClr val="000000"/>
                </a:solidFill>
                <a:latin typeface="Calibri"/>
                <a:ea typeface="Calibri"/>
                <a:cs typeface="Calibri"/>
              </a:defRPr>
            </a:pPr>
            <a:endParaRPr lang="en-US"/>
          </a:p>
        </c:txPr>
        <c:crossAx val="85586304"/>
        <c:crosses val="autoZero"/>
        <c:auto val="1"/>
        <c:lblOffset val="100"/>
        <c:baseTimeUnit val="months"/>
      </c:dateAx>
      <c:valAx>
        <c:axId val="85586304"/>
        <c:scaling>
          <c:orientation val="minMax"/>
          <c:max val="20"/>
        </c:scaling>
        <c:axPos val="l"/>
        <c:title>
          <c:tx>
            <c:rich>
              <a:bodyPr/>
              <a:lstStyle/>
              <a:p>
                <a:pPr>
                  <a:defRPr sz="1799" b="1" i="0" u="none" strike="noStrike" baseline="0">
                    <a:solidFill>
                      <a:srgbClr val="000000"/>
                    </a:solidFill>
                    <a:latin typeface="Calibri"/>
                    <a:ea typeface="Calibri"/>
                    <a:cs typeface="Calibri"/>
                  </a:defRPr>
                </a:pPr>
                <a:r>
                  <a:rPr lang="en-US"/>
                  <a:t>Federal Funds Rate %</a:t>
                </a:r>
              </a:p>
            </c:rich>
          </c:tx>
        </c:title>
        <c:numFmt formatCode="General" sourceLinked="1"/>
        <c:tickLblPos val="nextTo"/>
        <c:txPr>
          <a:bodyPr rot="0" vert="horz"/>
          <a:lstStyle/>
          <a:p>
            <a:pPr>
              <a:defRPr sz="1799" b="0" i="0" u="none" strike="noStrike" baseline="0">
                <a:solidFill>
                  <a:srgbClr val="000000"/>
                </a:solidFill>
                <a:latin typeface="Calibri"/>
                <a:ea typeface="Calibri"/>
                <a:cs typeface="Calibri"/>
              </a:defRPr>
            </a:pPr>
            <a:endParaRPr lang="en-US"/>
          </a:p>
        </c:txPr>
        <c:crossAx val="85535360"/>
        <c:crosses val="autoZero"/>
        <c:crossBetween val="between"/>
      </c:valAx>
    </c:plotArea>
    <c:plotVisOnly val="1"/>
    <c:dispBlanksAs val="gap"/>
  </c:chart>
  <c:txPr>
    <a:bodyPr/>
    <a:lstStyle/>
    <a:p>
      <a:pPr>
        <a:defRPr sz="1799" b="0" i="0" u="none" strike="noStrike" baseline="0">
          <a:solidFill>
            <a:srgbClr val="000000"/>
          </a:solidFill>
          <a:latin typeface="Calibri"/>
          <a:ea typeface="Calibri"/>
          <a:cs typeface="Calibri"/>
        </a:defRPr>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Yield on Inflation Indexed 5-Year Treasuries</a:t>
            </a:r>
            <a:endParaRPr lang="en-US" dirty="0"/>
          </a:p>
        </c:rich>
      </c:tx>
    </c:title>
    <c:plotArea>
      <c:layout/>
      <c:lineChart>
        <c:grouping val="standard"/>
        <c:ser>
          <c:idx val="0"/>
          <c:order val="0"/>
          <c:tx>
            <c:strRef>
              <c:f>Sheet1!$B$1</c:f>
              <c:strCache>
                <c:ptCount val="1"/>
                <c:pt idx="0">
                  <c:v>Series 1</c:v>
                </c:pt>
              </c:strCache>
            </c:strRef>
          </c:tx>
          <c:spPr>
            <a:ln w="50803">
              <a:solidFill>
                <a:schemeClr val="tx1"/>
              </a:solidFill>
            </a:ln>
          </c:spPr>
          <c:marker>
            <c:symbol val="none"/>
          </c:marker>
          <c:cat>
            <c:numRef>
              <c:f>Sheet1!$A$2:$A$62</c:f>
              <c:numCache>
                <c:formatCode>m/d/yyyy</c:formatCode>
                <c:ptCount val="61"/>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numCache>
            </c:numRef>
          </c:cat>
          <c:val>
            <c:numRef>
              <c:f>Sheet1!$B$2:$B$62</c:f>
              <c:numCache>
                <c:formatCode>General</c:formatCode>
                <c:ptCount val="61"/>
                <c:pt idx="0">
                  <c:v>2.4699999999999998</c:v>
                </c:pt>
                <c:pt idx="1">
                  <c:v>2.34</c:v>
                </c:pt>
                <c:pt idx="2">
                  <c:v>2.04</c:v>
                </c:pt>
                <c:pt idx="3">
                  <c:v>2.12</c:v>
                </c:pt>
                <c:pt idx="4">
                  <c:v>2.29</c:v>
                </c:pt>
                <c:pt idx="5">
                  <c:v>2.65</c:v>
                </c:pt>
                <c:pt idx="6">
                  <c:v>2.6</c:v>
                </c:pt>
                <c:pt idx="7">
                  <c:v>2.3899999999999997</c:v>
                </c:pt>
                <c:pt idx="8">
                  <c:v>2.14</c:v>
                </c:pt>
                <c:pt idx="9">
                  <c:v>2.0099999999999998</c:v>
                </c:pt>
                <c:pt idx="10">
                  <c:v>1.35</c:v>
                </c:pt>
                <c:pt idx="11">
                  <c:v>1.27</c:v>
                </c:pt>
                <c:pt idx="12">
                  <c:v>0.8600000000000001</c:v>
                </c:pt>
                <c:pt idx="13">
                  <c:v>0.65000000000000013</c:v>
                </c:pt>
                <c:pt idx="14">
                  <c:v>0.23</c:v>
                </c:pt>
                <c:pt idx="15">
                  <c:v>0.62000000000000011</c:v>
                </c:pt>
                <c:pt idx="16">
                  <c:v>0.79</c:v>
                </c:pt>
                <c:pt idx="17">
                  <c:v>0.97000000000000008</c:v>
                </c:pt>
                <c:pt idx="18">
                  <c:v>0.84000000000000008</c:v>
                </c:pt>
                <c:pt idx="19">
                  <c:v>1.1499999999999997</c:v>
                </c:pt>
                <c:pt idx="20">
                  <c:v>1.55</c:v>
                </c:pt>
                <c:pt idx="21">
                  <c:v>2.75</c:v>
                </c:pt>
                <c:pt idx="22">
                  <c:v>3.69</c:v>
                </c:pt>
                <c:pt idx="23">
                  <c:v>1.76</c:v>
                </c:pt>
                <c:pt idx="24">
                  <c:v>1.59</c:v>
                </c:pt>
                <c:pt idx="25">
                  <c:v>1.29</c:v>
                </c:pt>
                <c:pt idx="26">
                  <c:v>1.23</c:v>
                </c:pt>
                <c:pt idx="27">
                  <c:v>1.1100000000000001</c:v>
                </c:pt>
                <c:pt idx="28">
                  <c:v>1.07</c:v>
                </c:pt>
                <c:pt idx="29">
                  <c:v>1.1800000000000002</c:v>
                </c:pt>
                <c:pt idx="30">
                  <c:v>1.1800000000000002</c:v>
                </c:pt>
                <c:pt idx="31">
                  <c:v>1.29</c:v>
                </c:pt>
                <c:pt idx="32">
                  <c:v>1.03</c:v>
                </c:pt>
                <c:pt idx="33">
                  <c:v>0.83000000000000007</c:v>
                </c:pt>
                <c:pt idx="34">
                  <c:v>0.48000000000000004</c:v>
                </c:pt>
                <c:pt idx="35">
                  <c:v>0.43000000000000005</c:v>
                </c:pt>
                <c:pt idx="36">
                  <c:v>0.42000000000000004</c:v>
                </c:pt>
                <c:pt idx="37">
                  <c:v>0.42000000000000004</c:v>
                </c:pt>
                <c:pt idx="38">
                  <c:v>0.56000000000000005</c:v>
                </c:pt>
                <c:pt idx="39">
                  <c:v>0.62000000000000011</c:v>
                </c:pt>
                <c:pt idx="40">
                  <c:v>0.41000000000000003</c:v>
                </c:pt>
                <c:pt idx="41">
                  <c:v>0.34</c:v>
                </c:pt>
                <c:pt idx="42">
                  <c:v>0.34</c:v>
                </c:pt>
                <c:pt idx="43">
                  <c:v>0.13</c:v>
                </c:pt>
                <c:pt idx="44">
                  <c:v>0.13</c:v>
                </c:pt>
                <c:pt idx="45">
                  <c:v>-0.32000000000000006</c:v>
                </c:pt>
                <c:pt idx="46">
                  <c:v>-0.21000000000000002</c:v>
                </c:pt>
                <c:pt idx="47">
                  <c:v>0.21000000000000002</c:v>
                </c:pt>
                <c:pt idx="48">
                  <c:v>6.0000000000000005E-2</c:v>
                </c:pt>
                <c:pt idx="49">
                  <c:v>0.25</c:v>
                </c:pt>
                <c:pt idx="50">
                  <c:v>-9.0000000000000011E-2</c:v>
                </c:pt>
                <c:pt idx="51">
                  <c:v>-0.14000000000000001</c:v>
                </c:pt>
                <c:pt idx="52">
                  <c:v>-0.34</c:v>
                </c:pt>
                <c:pt idx="53">
                  <c:v>-0.38000000000000006</c:v>
                </c:pt>
                <c:pt idx="54">
                  <c:v>-0.49000000000000005</c:v>
                </c:pt>
                <c:pt idx="55">
                  <c:v>-0.75000000000000011</c:v>
                </c:pt>
                <c:pt idx="56">
                  <c:v>-0.72000000000000008</c:v>
                </c:pt>
                <c:pt idx="57">
                  <c:v>-0.7400000000000001</c:v>
                </c:pt>
                <c:pt idx="58">
                  <c:v>-0.85000000000000009</c:v>
                </c:pt>
                <c:pt idx="59">
                  <c:v>-0.78</c:v>
                </c:pt>
                <c:pt idx="60">
                  <c:v>-0.92</c:v>
                </c:pt>
              </c:numCache>
            </c:numRef>
          </c:val>
        </c:ser>
        <c:dLbls/>
        <c:marker val="1"/>
        <c:axId val="85688704"/>
        <c:axId val="85690240"/>
      </c:lineChart>
      <c:dateAx>
        <c:axId val="85688704"/>
        <c:scaling>
          <c:orientation val="minMax"/>
        </c:scaling>
        <c:axPos val="b"/>
        <c:numFmt formatCode="mmm\ yy" sourceLinked="0"/>
        <c:tickLblPos val="low"/>
        <c:txPr>
          <a:bodyPr rot="1800000"/>
          <a:lstStyle/>
          <a:p>
            <a:pPr>
              <a:defRPr sz="1400"/>
            </a:pPr>
            <a:endParaRPr lang="en-US"/>
          </a:p>
        </c:txPr>
        <c:crossAx val="85690240"/>
        <c:crosses val="autoZero"/>
        <c:auto val="1"/>
        <c:lblOffset val="100"/>
        <c:baseTimeUnit val="months"/>
      </c:dateAx>
      <c:valAx>
        <c:axId val="85690240"/>
        <c:scaling>
          <c:orientation val="minMax"/>
        </c:scaling>
        <c:axPos val="l"/>
        <c:numFmt formatCode="#,##0.0" sourceLinked="0"/>
        <c:tickLblPos val="nextTo"/>
        <c:crossAx val="85688704"/>
        <c:crosses val="autoZero"/>
        <c:crossBetween val="between"/>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600" b="0" dirty="0" smtClean="0"/>
              <a:t>Duration</a:t>
            </a:r>
            <a:r>
              <a:rPr lang="en-US" sz="1600" b="0" baseline="0" dirty="0" smtClean="0"/>
              <a:t> of Recovery After Recession in Months</a:t>
            </a:r>
            <a:endParaRPr lang="en-US" b="0" dirty="0"/>
          </a:p>
        </c:rich>
      </c:tx>
      <c:layout/>
    </c:title>
    <c:plotArea>
      <c:layout/>
      <c:barChart>
        <c:barDir val="col"/>
        <c:grouping val="clustered"/>
        <c:ser>
          <c:idx val="0"/>
          <c:order val="0"/>
          <c:tx>
            <c:strRef>
              <c:f>Sheet1!$B$1</c:f>
              <c:strCache>
                <c:ptCount val="1"/>
                <c:pt idx="0">
                  <c:v>Column1</c:v>
                </c:pt>
              </c:strCache>
            </c:strRef>
          </c:tx>
          <c:spPr>
            <a:solidFill>
              <a:srgbClr val="0033CC"/>
            </a:solidFill>
          </c:spPr>
          <c:cat>
            <c:strRef>
              <c:f>Sheet1!$A$2:$A$11</c:f>
              <c:strCache>
                <c:ptCount val="10"/>
                <c:pt idx="0">
                  <c:v>1953-54</c:v>
                </c:pt>
                <c:pt idx="1">
                  <c:v>1957-58</c:v>
                </c:pt>
                <c:pt idx="2">
                  <c:v>1960-61</c:v>
                </c:pt>
                <c:pt idx="3">
                  <c:v>1969-70</c:v>
                </c:pt>
                <c:pt idx="4">
                  <c:v>1973-75</c:v>
                </c:pt>
                <c:pt idx="5">
                  <c:v>1980</c:v>
                </c:pt>
                <c:pt idx="6">
                  <c:v>1981-82</c:v>
                </c:pt>
                <c:pt idx="7">
                  <c:v>1990-91</c:v>
                </c:pt>
                <c:pt idx="8">
                  <c:v>2001</c:v>
                </c:pt>
                <c:pt idx="9">
                  <c:v>2007-09</c:v>
                </c:pt>
              </c:strCache>
            </c:strRef>
          </c:cat>
          <c:val>
            <c:numRef>
              <c:f>Sheet1!$B$2:$B$11</c:f>
              <c:numCache>
                <c:formatCode>General</c:formatCode>
                <c:ptCount val="10"/>
                <c:pt idx="0">
                  <c:v>39</c:v>
                </c:pt>
                <c:pt idx="1">
                  <c:v>24</c:v>
                </c:pt>
                <c:pt idx="2">
                  <c:v>106</c:v>
                </c:pt>
                <c:pt idx="3">
                  <c:v>36</c:v>
                </c:pt>
                <c:pt idx="4">
                  <c:v>58</c:v>
                </c:pt>
                <c:pt idx="5">
                  <c:v>12</c:v>
                </c:pt>
                <c:pt idx="6">
                  <c:v>92</c:v>
                </c:pt>
                <c:pt idx="7">
                  <c:v>120</c:v>
                </c:pt>
                <c:pt idx="8">
                  <c:v>73</c:v>
                </c:pt>
                <c:pt idx="9">
                  <c:v>34</c:v>
                </c:pt>
              </c:numCache>
            </c:numRef>
          </c:val>
        </c:ser>
        <c:dLbls/>
        <c:axId val="33596928"/>
        <c:axId val="33598464"/>
      </c:barChart>
      <c:catAx>
        <c:axId val="33596928"/>
        <c:scaling>
          <c:orientation val="minMax"/>
        </c:scaling>
        <c:axPos val="b"/>
        <c:numFmt formatCode="General" sourceLinked="1"/>
        <c:tickLblPos val="nextTo"/>
        <c:crossAx val="33598464"/>
        <c:crosses val="autoZero"/>
        <c:auto val="1"/>
        <c:lblAlgn val="ctr"/>
        <c:lblOffset val="100"/>
      </c:catAx>
      <c:valAx>
        <c:axId val="33598464"/>
        <c:scaling>
          <c:orientation val="minMax"/>
        </c:scaling>
        <c:axPos val="l"/>
        <c:numFmt formatCode="General" sourceLinked="1"/>
        <c:tickLblPos val="nextTo"/>
        <c:crossAx val="33596928"/>
        <c:crosses val="autoZero"/>
        <c:crossBetween val="between"/>
      </c:valAx>
    </c:plotArea>
    <c:plotVisOnly val="1"/>
    <c:dispBlanksAs val="gap"/>
  </c:chart>
  <c:txPr>
    <a:bodyPr/>
    <a:lstStyle/>
    <a:p>
      <a:pPr>
        <a:defRPr sz="1800"/>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Sheet1!$B$1</c:f>
              <c:strCache>
                <c:ptCount val="1"/>
                <c:pt idx="0">
                  <c:v>Fed Funds</c:v>
                </c:pt>
              </c:strCache>
            </c:strRef>
          </c:tx>
          <c:spPr>
            <a:ln w="50803">
              <a:solidFill>
                <a:srgbClr val="0033CC"/>
              </a:solidFill>
            </a:ln>
          </c:spPr>
          <c:marker>
            <c:symbol val="none"/>
          </c:marker>
          <c:cat>
            <c:numRef>
              <c:f>Sheet1!$A$2:$A$62</c:f>
              <c:numCache>
                <c:formatCode>m/d/yyyy</c:formatCode>
                <c:ptCount val="61"/>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numCache>
            </c:numRef>
          </c:cat>
          <c:val>
            <c:numRef>
              <c:f>Sheet1!$B$2:$B$62</c:f>
              <c:numCache>
                <c:formatCode>General</c:formatCode>
                <c:ptCount val="61"/>
                <c:pt idx="0">
                  <c:v>5.25</c:v>
                </c:pt>
                <c:pt idx="1">
                  <c:v>5.26</c:v>
                </c:pt>
                <c:pt idx="2">
                  <c:v>5.26</c:v>
                </c:pt>
                <c:pt idx="3">
                  <c:v>5.25</c:v>
                </c:pt>
                <c:pt idx="4">
                  <c:v>5.25</c:v>
                </c:pt>
                <c:pt idx="5">
                  <c:v>5.25</c:v>
                </c:pt>
                <c:pt idx="6">
                  <c:v>5.26</c:v>
                </c:pt>
                <c:pt idx="7">
                  <c:v>5.0199999999999996</c:v>
                </c:pt>
                <c:pt idx="8">
                  <c:v>4.9400000000000004</c:v>
                </c:pt>
                <c:pt idx="9">
                  <c:v>4.76</c:v>
                </c:pt>
                <c:pt idx="10">
                  <c:v>4.49</c:v>
                </c:pt>
                <c:pt idx="11">
                  <c:v>4.24</c:v>
                </c:pt>
                <c:pt idx="12">
                  <c:v>3.94</c:v>
                </c:pt>
                <c:pt idx="13">
                  <c:v>2.98</c:v>
                </c:pt>
                <c:pt idx="14">
                  <c:v>2.61</c:v>
                </c:pt>
                <c:pt idx="15">
                  <c:v>2.2799999999999998</c:v>
                </c:pt>
                <c:pt idx="16">
                  <c:v>1.9800000000000002</c:v>
                </c:pt>
                <c:pt idx="17">
                  <c:v>2</c:v>
                </c:pt>
                <c:pt idx="18">
                  <c:v>2.0099999999999998</c:v>
                </c:pt>
                <c:pt idx="19">
                  <c:v>2</c:v>
                </c:pt>
                <c:pt idx="20">
                  <c:v>1.81</c:v>
                </c:pt>
                <c:pt idx="21">
                  <c:v>0.97000000000000008</c:v>
                </c:pt>
                <c:pt idx="22">
                  <c:v>0.39000000000000007</c:v>
                </c:pt>
                <c:pt idx="23">
                  <c:v>0.16</c:v>
                </c:pt>
                <c:pt idx="24">
                  <c:v>0.15000000000000002</c:v>
                </c:pt>
                <c:pt idx="25">
                  <c:v>0.22</c:v>
                </c:pt>
                <c:pt idx="26">
                  <c:v>0.18000000000000002</c:v>
                </c:pt>
                <c:pt idx="27">
                  <c:v>0.15000000000000002</c:v>
                </c:pt>
                <c:pt idx="28">
                  <c:v>0.18000000000000002</c:v>
                </c:pt>
                <c:pt idx="29">
                  <c:v>0.21000000000000002</c:v>
                </c:pt>
                <c:pt idx="30">
                  <c:v>0.16</c:v>
                </c:pt>
                <c:pt idx="31">
                  <c:v>0.16</c:v>
                </c:pt>
                <c:pt idx="32">
                  <c:v>0.15000000000000002</c:v>
                </c:pt>
                <c:pt idx="33">
                  <c:v>0.12000000000000001</c:v>
                </c:pt>
                <c:pt idx="34">
                  <c:v>0.12000000000000001</c:v>
                </c:pt>
                <c:pt idx="35">
                  <c:v>0.12000000000000001</c:v>
                </c:pt>
                <c:pt idx="36">
                  <c:v>0.11</c:v>
                </c:pt>
                <c:pt idx="37">
                  <c:v>0.13</c:v>
                </c:pt>
                <c:pt idx="38">
                  <c:v>0.16</c:v>
                </c:pt>
                <c:pt idx="39">
                  <c:v>0.2</c:v>
                </c:pt>
                <c:pt idx="40">
                  <c:v>0.2</c:v>
                </c:pt>
                <c:pt idx="41">
                  <c:v>0.18000000000000002</c:v>
                </c:pt>
                <c:pt idx="42">
                  <c:v>0.18000000000000002</c:v>
                </c:pt>
                <c:pt idx="43">
                  <c:v>0.19</c:v>
                </c:pt>
                <c:pt idx="44">
                  <c:v>0.19</c:v>
                </c:pt>
                <c:pt idx="45">
                  <c:v>0.19</c:v>
                </c:pt>
                <c:pt idx="46">
                  <c:v>0.19</c:v>
                </c:pt>
                <c:pt idx="47">
                  <c:v>0.18000000000000002</c:v>
                </c:pt>
                <c:pt idx="48">
                  <c:v>0.17</c:v>
                </c:pt>
                <c:pt idx="49">
                  <c:v>0.16</c:v>
                </c:pt>
                <c:pt idx="50">
                  <c:v>0.14000000000000001</c:v>
                </c:pt>
                <c:pt idx="51">
                  <c:v>0.1</c:v>
                </c:pt>
                <c:pt idx="52">
                  <c:v>9.0000000000000011E-2</c:v>
                </c:pt>
                <c:pt idx="53">
                  <c:v>9.0000000000000011E-2</c:v>
                </c:pt>
                <c:pt idx="54">
                  <c:v>7.0000000000000021E-2</c:v>
                </c:pt>
                <c:pt idx="55">
                  <c:v>0.1</c:v>
                </c:pt>
                <c:pt idx="56">
                  <c:v>8.0000000000000016E-2</c:v>
                </c:pt>
                <c:pt idx="57">
                  <c:v>7.0000000000000021E-2</c:v>
                </c:pt>
                <c:pt idx="58">
                  <c:v>8.0000000000000016E-2</c:v>
                </c:pt>
                <c:pt idx="59">
                  <c:v>9.0000000000000011E-2</c:v>
                </c:pt>
                <c:pt idx="60">
                  <c:v>9.0000000000000011E-2</c:v>
                </c:pt>
              </c:numCache>
            </c:numRef>
          </c:val>
        </c:ser>
        <c:ser>
          <c:idx val="1"/>
          <c:order val="1"/>
          <c:tx>
            <c:strRef>
              <c:f>Sheet1!$C$1</c:f>
              <c:strCache>
                <c:ptCount val="1"/>
                <c:pt idx="0">
                  <c:v>Baa Corp</c:v>
                </c:pt>
              </c:strCache>
            </c:strRef>
          </c:tx>
          <c:spPr>
            <a:ln w="50803">
              <a:solidFill>
                <a:srgbClr val="FF0000"/>
              </a:solidFill>
            </a:ln>
          </c:spPr>
          <c:marker>
            <c:symbol val="none"/>
          </c:marker>
          <c:cat>
            <c:numRef>
              <c:f>Sheet1!$A$2:$A$62</c:f>
              <c:numCache>
                <c:formatCode>m/d/yyyy</c:formatCode>
                <c:ptCount val="61"/>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numCache>
            </c:numRef>
          </c:cat>
          <c:val>
            <c:numRef>
              <c:f>Sheet1!$C$2:$C$62</c:f>
              <c:numCache>
                <c:formatCode>General</c:formatCode>
                <c:ptCount val="61"/>
                <c:pt idx="0">
                  <c:v>6.34</c:v>
                </c:pt>
                <c:pt idx="1">
                  <c:v>6.28</c:v>
                </c:pt>
                <c:pt idx="2">
                  <c:v>6.2700000000000005</c:v>
                </c:pt>
                <c:pt idx="3">
                  <c:v>6.39</c:v>
                </c:pt>
                <c:pt idx="4">
                  <c:v>6.39</c:v>
                </c:pt>
                <c:pt idx="5">
                  <c:v>6.7</c:v>
                </c:pt>
                <c:pt idx="6">
                  <c:v>6.6499999999999995</c:v>
                </c:pt>
                <c:pt idx="7">
                  <c:v>6.6499999999999995</c:v>
                </c:pt>
                <c:pt idx="8">
                  <c:v>6.59</c:v>
                </c:pt>
                <c:pt idx="9">
                  <c:v>6.48</c:v>
                </c:pt>
                <c:pt idx="10">
                  <c:v>6.4</c:v>
                </c:pt>
                <c:pt idx="11">
                  <c:v>6.6499999999999995</c:v>
                </c:pt>
                <c:pt idx="12">
                  <c:v>6.54</c:v>
                </c:pt>
                <c:pt idx="13">
                  <c:v>6.8199999999999994</c:v>
                </c:pt>
                <c:pt idx="14">
                  <c:v>6.89</c:v>
                </c:pt>
                <c:pt idx="15">
                  <c:v>6.9700000000000006</c:v>
                </c:pt>
                <c:pt idx="16">
                  <c:v>6.9300000000000006</c:v>
                </c:pt>
                <c:pt idx="17">
                  <c:v>7.07</c:v>
                </c:pt>
                <c:pt idx="18">
                  <c:v>7.1599999999999993</c:v>
                </c:pt>
                <c:pt idx="19">
                  <c:v>7.1499999999999995</c:v>
                </c:pt>
                <c:pt idx="20">
                  <c:v>7.31</c:v>
                </c:pt>
                <c:pt idx="21">
                  <c:v>8.8800000000000008</c:v>
                </c:pt>
                <c:pt idx="22">
                  <c:v>9.2100000000000009</c:v>
                </c:pt>
                <c:pt idx="23">
                  <c:v>8.43</c:v>
                </c:pt>
                <c:pt idx="24">
                  <c:v>8.1399999999999988</c:v>
                </c:pt>
                <c:pt idx="25">
                  <c:v>8.08</c:v>
                </c:pt>
                <c:pt idx="26">
                  <c:v>8.42</c:v>
                </c:pt>
                <c:pt idx="27">
                  <c:v>8.39</c:v>
                </c:pt>
                <c:pt idx="28">
                  <c:v>8.06</c:v>
                </c:pt>
                <c:pt idx="29">
                  <c:v>7.5</c:v>
                </c:pt>
                <c:pt idx="30">
                  <c:v>7.09</c:v>
                </c:pt>
                <c:pt idx="31">
                  <c:v>6.58</c:v>
                </c:pt>
                <c:pt idx="32">
                  <c:v>6.31</c:v>
                </c:pt>
                <c:pt idx="33">
                  <c:v>6.29</c:v>
                </c:pt>
                <c:pt idx="34">
                  <c:v>6.3199999999999994</c:v>
                </c:pt>
                <c:pt idx="35">
                  <c:v>6.37</c:v>
                </c:pt>
                <c:pt idx="36">
                  <c:v>6.25</c:v>
                </c:pt>
                <c:pt idx="37">
                  <c:v>6.34</c:v>
                </c:pt>
                <c:pt idx="38">
                  <c:v>6.2700000000000005</c:v>
                </c:pt>
                <c:pt idx="39">
                  <c:v>6.25</c:v>
                </c:pt>
                <c:pt idx="40">
                  <c:v>6.05</c:v>
                </c:pt>
                <c:pt idx="41">
                  <c:v>6.23</c:v>
                </c:pt>
                <c:pt idx="42">
                  <c:v>6.01</c:v>
                </c:pt>
                <c:pt idx="43">
                  <c:v>5.6599999999999993</c:v>
                </c:pt>
                <c:pt idx="44">
                  <c:v>5.6599999999999993</c:v>
                </c:pt>
                <c:pt idx="45">
                  <c:v>5.72</c:v>
                </c:pt>
                <c:pt idx="46">
                  <c:v>5.92</c:v>
                </c:pt>
                <c:pt idx="47">
                  <c:v>6.1</c:v>
                </c:pt>
                <c:pt idx="48">
                  <c:v>6.09</c:v>
                </c:pt>
                <c:pt idx="49">
                  <c:v>6.1499999999999995</c:v>
                </c:pt>
                <c:pt idx="50">
                  <c:v>6.03</c:v>
                </c:pt>
                <c:pt idx="51">
                  <c:v>6.02</c:v>
                </c:pt>
                <c:pt idx="52">
                  <c:v>5.78</c:v>
                </c:pt>
                <c:pt idx="53">
                  <c:v>5.75</c:v>
                </c:pt>
                <c:pt idx="54">
                  <c:v>5.76</c:v>
                </c:pt>
                <c:pt idx="55">
                  <c:v>5.3599999999999994</c:v>
                </c:pt>
                <c:pt idx="56">
                  <c:v>5.2700000000000005</c:v>
                </c:pt>
                <c:pt idx="57">
                  <c:v>5.3599999999999994</c:v>
                </c:pt>
                <c:pt idx="58">
                  <c:v>5.14</c:v>
                </c:pt>
                <c:pt idx="59">
                  <c:v>5.25</c:v>
                </c:pt>
                <c:pt idx="60">
                  <c:v>5.33</c:v>
                </c:pt>
              </c:numCache>
            </c:numRef>
          </c:val>
        </c:ser>
        <c:dLbls/>
        <c:marker val="1"/>
        <c:axId val="85888000"/>
        <c:axId val="85893888"/>
      </c:lineChart>
      <c:dateAx>
        <c:axId val="85888000"/>
        <c:scaling>
          <c:orientation val="minMax"/>
        </c:scaling>
        <c:axPos val="b"/>
        <c:numFmt formatCode="mmm\ yy" sourceLinked="0"/>
        <c:tickLblPos val="nextTo"/>
        <c:crossAx val="85893888"/>
        <c:crosses val="autoZero"/>
        <c:auto val="1"/>
        <c:lblOffset val="100"/>
        <c:baseTimeUnit val="months"/>
      </c:dateAx>
      <c:valAx>
        <c:axId val="85893888"/>
        <c:scaling>
          <c:orientation val="minMax"/>
        </c:scaling>
        <c:axPos val="l"/>
        <c:title>
          <c:tx>
            <c:rich>
              <a:bodyPr/>
              <a:lstStyle/>
              <a:p>
                <a:pPr>
                  <a:defRPr sz="1800" b="1" i="0" u="none" strike="noStrike" baseline="0">
                    <a:solidFill>
                      <a:srgbClr val="000000"/>
                    </a:solidFill>
                    <a:latin typeface="Calibri"/>
                    <a:ea typeface="Calibri"/>
                    <a:cs typeface="Calibri"/>
                  </a:defRPr>
                </a:pPr>
                <a:r>
                  <a:rPr lang="en-US"/>
                  <a:t>Annual Interest Rates</a:t>
                </a:r>
              </a:p>
            </c:rich>
          </c:tx>
        </c:title>
        <c:numFmt formatCode="General" sourceLinked="1"/>
        <c:tickLblPos val="nextTo"/>
        <c:crossAx val="85888000"/>
        <c:crosses val="autoZero"/>
        <c:crossBetween val="between"/>
      </c:valAx>
    </c:plotArea>
    <c:legend>
      <c:legendPos val="r"/>
      <c:layout>
        <c:manualLayout>
          <c:xMode val="edge"/>
          <c:yMode val="edge"/>
          <c:x val="0.77462946611442385"/>
          <c:y val="5.4096252674298073E-2"/>
          <c:w val="0.16434427199490242"/>
          <c:h val="0.13298462692163482"/>
        </c:manualLayout>
      </c:layout>
      <c:overlay val="1"/>
      <c:txPr>
        <a:bodyPr/>
        <a:lstStyle/>
        <a:p>
          <a:pPr>
            <a:defRPr sz="1600"/>
          </a:pPr>
          <a:endParaRPr lang="en-US"/>
        </a:p>
      </c:txPr>
    </c:legend>
    <c:plotVisOnly val="1"/>
    <c:dispBlanksAs val="gap"/>
  </c:chart>
  <c:txPr>
    <a:bodyPr/>
    <a:lstStyle/>
    <a:p>
      <a:pPr>
        <a:defRPr sz="1800"/>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400" b="0"/>
            </a:pPr>
            <a:r>
              <a:rPr lang="en-US" sz="1400" b="0" dirty="0" smtClean="0"/>
              <a:t>Conventional</a:t>
            </a:r>
            <a:r>
              <a:rPr lang="en-US" sz="1400" b="0" baseline="0" dirty="0" smtClean="0"/>
              <a:t> Mortgage Rates, 30-Yr Commitment</a:t>
            </a:r>
            <a:endParaRPr lang="en-US" sz="1400" b="0" dirty="0"/>
          </a:p>
        </c:rich>
      </c:tx>
    </c:title>
    <c:plotArea>
      <c:layout/>
      <c:lineChart>
        <c:grouping val="standard"/>
        <c:ser>
          <c:idx val="0"/>
          <c:order val="0"/>
          <c:tx>
            <c:strRef>
              <c:f>Sheet1!$B$1</c:f>
              <c:strCache>
                <c:ptCount val="1"/>
                <c:pt idx="0">
                  <c:v>Series 1</c:v>
                </c:pt>
              </c:strCache>
            </c:strRef>
          </c:tx>
          <c:spPr>
            <a:ln w="50803">
              <a:solidFill>
                <a:srgbClr val="FF0000"/>
              </a:solidFill>
            </a:ln>
          </c:spPr>
          <c:marker>
            <c:symbol val="none"/>
          </c:marker>
          <c:cat>
            <c:numRef>
              <c:f>Sheet1!$A$2:$A$491</c:f>
              <c:numCache>
                <c:formatCode>mmm\ yy</c:formatCode>
                <c:ptCount val="490"/>
                <c:pt idx="0">
                  <c:v>26024</c:v>
                </c:pt>
                <c:pt idx="1">
                  <c:v>26054</c:v>
                </c:pt>
                <c:pt idx="2">
                  <c:v>26085</c:v>
                </c:pt>
                <c:pt idx="3">
                  <c:v>26115</c:v>
                </c:pt>
                <c:pt idx="4">
                  <c:v>26146</c:v>
                </c:pt>
                <c:pt idx="5">
                  <c:v>26177</c:v>
                </c:pt>
                <c:pt idx="6">
                  <c:v>26207</c:v>
                </c:pt>
                <c:pt idx="7">
                  <c:v>26238</c:v>
                </c:pt>
                <c:pt idx="8">
                  <c:v>26268</c:v>
                </c:pt>
                <c:pt idx="9">
                  <c:v>26299</c:v>
                </c:pt>
                <c:pt idx="10">
                  <c:v>26330</c:v>
                </c:pt>
                <c:pt idx="11">
                  <c:v>26359</c:v>
                </c:pt>
                <c:pt idx="12">
                  <c:v>26390</c:v>
                </c:pt>
                <c:pt idx="13">
                  <c:v>26420</c:v>
                </c:pt>
                <c:pt idx="14">
                  <c:v>26451</c:v>
                </c:pt>
                <c:pt idx="15">
                  <c:v>26481</c:v>
                </c:pt>
                <c:pt idx="16">
                  <c:v>26512</c:v>
                </c:pt>
                <c:pt idx="17">
                  <c:v>26543</c:v>
                </c:pt>
                <c:pt idx="18">
                  <c:v>26573</c:v>
                </c:pt>
                <c:pt idx="19">
                  <c:v>26604</c:v>
                </c:pt>
                <c:pt idx="20">
                  <c:v>26634</c:v>
                </c:pt>
                <c:pt idx="21">
                  <c:v>26665</c:v>
                </c:pt>
                <c:pt idx="22">
                  <c:v>26696</c:v>
                </c:pt>
                <c:pt idx="23">
                  <c:v>26724</c:v>
                </c:pt>
                <c:pt idx="24">
                  <c:v>26755</c:v>
                </c:pt>
                <c:pt idx="25">
                  <c:v>26785</c:v>
                </c:pt>
                <c:pt idx="26">
                  <c:v>26816</c:v>
                </c:pt>
                <c:pt idx="27">
                  <c:v>26846</c:v>
                </c:pt>
                <c:pt idx="28">
                  <c:v>26877</c:v>
                </c:pt>
                <c:pt idx="29">
                  <c:v>26908</c:v>
                </c:pt>
                <c:pt idx="30">
                  <c:v>26938</c:v>
                </c:pt>
                <c:pt idx="31">
                  <c:v>26969</c:v>
                </c:pt>
                <c:pt idx="32">
                  <c:v>26999</c:v>
                </c:pt>
                <c:pt idx="33">
                  <c:v>27030</c:v>
                </c:pt>
                <c:pt idx="34">
                  <c:v>27061</c:v>
                </c:pt>
                <c:pt idx="35">
                  <c:v>27089</c:v>
                </c:pt>
                <c:pt idx="36">
                  <c:v>27120</c:v>
                </c:pt>
                <c:pt idx="37">
                  <c:v>27150</c:v>
                </c:pt>
                <c:pt idx="38">
                  <c:v>27181</c:v>
                </c:pt>
                <c:pt idx="39">
                  <c:v>27211</c:v>
                </c:pt>
                <c:pt idx="40">
                  <c:v>27242</c:v>
                </c:pt>
                <c:pt idx="41">
                  <c:v>27273</c:v>
                </c:pt>
                <c:pt idx="42">
                  <c:v>27303</c:v>
                </c:pt>
                <c:pt idx="43">
                  <c:v>27334</c:v>
                </c:pt>
                <c:pt idx="44">
                  <c:v>27364</c:v>
                </c:pt>
                <c:pt idx="45">
                  <c:v>27395</c:v>
                </c:pt>
                <c:pt idx="46">
                  <c:v>27426</c:v>
                </c:pt>
                <c:pt idx="47">
                  <c:v>27454</c:v>
                </c:pt>
                <c:pt idx="48">
                  <c:v>27485</c:v>
                </c:pt>
                <c:pt idx="49">
                  <c:v>27515</c:v>
                </c:pt>
                <c:pt idx="50">
                  <c:v>27546</c:v>
                </c:pt>
                <c:pt idx="51">
                  <c:v>27576</c:v>
                </c:pt>
                <c:pt idx="52">
                  <c:v>27607</c:v>
                </c:pt>
                <c:pt idx="53">
                  <c:v>27638</c:v>
                </c:pt>
                <c:pt idx="54">
                  <c:v>27668</c:v>
                </c:pt>
                <c:pt idx="55">
                  <c:v>27699</c:v>
                </c:pt>
                <c:pt idx="56">
                  <c:v>27729</c:v>
                </c:pt>
                <c:pt idx="57">
                  <c:v>27760</c:v>
                </c:pt>
                <c:pt idx="58">
                  <c:v>27791</c:v>
                </c:pt>
                <c:pt idx="59">
                  <c:v>27820</c:v>
                </c:pt>
                <c:pt idx="60">
                  <c:v>27851</c:v>
                </c:pt>
                <c:pt idx="61">
                  <c:v>27881</c:v>
                </c:pt>
                <c:pt idx="62">
                  <c:v>27912</c:v>
                </c:pt>
                <c:pt idx="63">
                  <c:v>27942</c:v>
                </c:pt>
                <c:pt idx="64">
                  <c:v>27973</c:v>
                </c:pt>
                <c:pt idx="65">
                  <c:v>28004</c:v>
                </c:pt>
                <c:pt idx="66">
                  <c:v>28034</c:v>
                </c:pt>
                <c:pt idx="67">
                  <c:v>28065</c:v>
                </c:pt>
                <c:pt idx="68">
                  <c:v>28095</c:v>
                </c:pt>
                <c:pt idx="69">
                  <c:v>28126</c:v>
                </c:pt>
                <c:pt idx="70">
                  <c:v>28157</c:v>
                </c:pt>
                <c:pt idx="71">
                  <c:v>28185</c:v>
                </c:pt>
                <c:pt idx="72">
                  <c:v>28216</c:v>
                </c:pt>
                <c:pt idx="73">
                  <c:v>28246</c:v>
                </c:pt>
                <c:pt idx="74">
                  <c:v>28277</c:v>
                </c:pt>
                <c:pt idx="75">
                  <c:v>28307</c:v>
                </c:pt>
                <c:pt idx="76">
                  <c:v>28338</c:v>
                </c:pt>
                <c:pt idx="77">
                  <c:v>28369</c:v>
                </c:pt>
                <c:pt idx="78">
                  <c:v>28399</c:v>
                </c:pt>
                <c:pt idx="79">
                  <c:v>28430</c:v>
                </c:pt>
                <c:pt idx="80">
                  <c:v>28460</c:v>
                </c:pt>
                <c:pt idx="81">
                  <c:v>28491</c:v>
                </c:pt>
                <c:pt idx="82">
                  <c:v>28522</c:v>
                </c:pt>
                <c:pt idx="83">
                  <c:v>28550</c:v>
                </c:pt>
                <c:pt idx="84">
                  <c:v>28581</c:v>
                </c:pt>
                <c:pt idx="85">
                  <c:v>28611</c:v>
                </c:pt>
                <c:pt idx="86">
                  <c:v>28642</c:v>
                </c:pt>
                <c:pt idx="87">
                  <c:v>28672</c:v>
                </c:pt>
                <c:pt idx="88">
                  <c:v>28703</c:v>
                </c:pt>
                <c:pt idx="89">
                  <c:v>28734</c:v>
                </c:pt>
                <c:pt idx="90">
                  <c:v>28764</c:v>
                </c:pt>
                <c:pt idx="91">
                  <c:v>28795</c:v>
                </c:pt>
                <c:pt idx="92">
                  <c:v>28825</c:v>
                </c:pt>
                <c:pt idx="93">
                  <c:v>28856</c:v>
                </c:pt>
                <c:pt idx="94">
                  <c:v>28887</c:v>
                </c:pt>
                <c:pt idx="95">
                  <c:v>28915</c:v>
                </c:pt>
                <c:pt idx="96">
                  <c:v>28946</c:v>
                </c:pt>
                <c:pt idx="97">
                  <c:v>28976</c:v>
                </c:pt>
                <c:pt idx="98">
                  <c:v>29007</c:v>
                </c:pt>
                <c:pt idx="99">
                  <c:v>29037</c:v>
                </c:pt>
                <c:pt idx="100">
                  <c:v>29068</c:v>
                </c:pt>
                <c:pt idx="101">
                  <c:v>29099</c:v>
                </c:pt>
                <c:pt idx="102">
                  <c:v>29129</c:v>
                </c:pt>
                <c:pt idx="103">
                  <c:v>29160</c:v>
                </c:pt>
                <c:pt idx="104">
                  <c:v>29190</c:v>
                </c:pt>
                <c:pt idx="105">
                  <c:v>29221</c:v>
                </c:pt>
                <c:pt idx="106">
                  <c:v>29252</c:v>
                </c:pt>
                <c:pt idx="107">
                  <c:v>29281</c:v>
                </c:pt>
                <c:pt idx="108">
                  <c:v>29312</c:v>
                </c:pt>
                <c:pt idx="109">
                  <c:v>29342</c:v>
                </c:pt>
                <c:pt idx="110">
                  <c:v>29373</c:v>
                </c:pt>
                <c:pt idx="111">
                  <c:v>29403</c:v>
                </c:pt>
                <c:pt idx="112">
                  <c:v>29434</c:v>
                </c:pt>
                <c:pt idx="113">
                  <c:v>29465</c:v>
                </c:pt>
                <c:pt idx="114">
                  <c:v>29495</c:v>
                </c:pt>
                <c:pt idx="115">
                  <c:v>29526</c:v>
                </c:pt>
                <c:pt idx="116">
                  <c:v>29556</c:v>
                </c:pt>
                <c:pt idx="117">
                  <c:v>29587</c:v>
                </c:pt>
                <c:pt idx="118">
                  <c:v>29618</c:v>
                </c:pt>
                <c:pt idx="119">
                  <c:v>29646</c:v>
                </c:pt>
                <c:pt idx="120">
                  <c:v>29677</c:v>
                </c:pt>
                <c:pt idx="121">
                  <c:v>29707</c:v>
                </c:pt>
                <c:pt idx="122">
                  <c:v>29738</c:v>
                </c:pt>
                <c:pt idx="123">
                  <c:v>29768</c:v>
                </c:pt>
                <c:pt idx="124">
                  <c:v>29799</c:v>
                </c:pt>
                <c:pt idx="125">
                  <c:v>29830</c:v>
                </c:pt>
                <c:pt idx="126">
                  <c:v>29860</c:v>
                </c:pt>
                <c:pt idx="127">
                  <c:v>29891</c:v>
                </c:pt>
                <c:pt idx="128">
                  <c:v>29921</c:v>
                </c:pt>
                <c:pt idx="129">
                  <c:v>29952</c:v>
                </c:pt>
                <c:pt idx="130">
                  <c:v>29983</c:v>
                </c:pt>
                <c:pt idx="131">
                  <c:v>30011</c:v>
                </c:pt>
                <c:pt idx="132">
                  <c:v>30042</c:v>
                </c:pt>
                <c:pt idx="133">
                  <c:v>30072</c:v>
                </c:pt>
                <c:pt idx="134">
                  <c:v>30103</c:v>
                </c:pt>
                <c:pt idx="135">
                  <c:v>30133</c:v>
                </c:pt>
                <c:pt idx="136">
                  <c:v>30164</c:v>
                </c:pt>
                <c:pt idx="137">
                  <c:v>30195</c:v>
                </c:pt>
                <c:pt idx="138">
                  <c:v>30225</c:v>
                </c:pt>
                <c:pt idx="139">
                  <c:v>30256</c:v>
                </c:pt>
                <c:pt idx="140">
                  <c:v>30286</c:v>
                </c:pt>
                <c:pt idx="141">
                  <c:v>30317</c:v>
                </c:pt>
                <c:pt idx="142">
                  <c:v>30348</c:v>
                </c:pt>
                <c:pt idx="143">
                  <c:v>30376</c:v>
                </c:pt>
                <c:pt idx="144">
                  <c:v>30407</c:v>
                </c:pt>
                <c:pt idx="145">
                  <c:v>30437</c:v>
                </c:pt>
                <c:pt idx="146">
                  <c:v>30468</c:v>
                </c:pt>
                <c:pt idx="147">
                  <c:v>30498</c:v>
                </c:pt>
                <c:pt idx="148">
                  <c:v>30529</c:v>
                </c:pt>
                <c:pt idx="149">
                  <c:v>30560</c:v>
                </c:pt>
                <c:pt idx="150">
                  <c:v>30590</c:v>
                </c:pt>
                <c:pt idx="151">
                  <c:v>30621</c:v>
                </c:pt>
                <c:pt idx="152">
                  <c:v>30651</c:v>
                </c:pt>
                <c:pt idx="153">
                  <c:v>30682</c:v>
                </c:pt>
                <c:pt idx="154">
                  <c:v>30713</c:v>
                </c:pt>
                <c:pt idx="155">
                  <c:v>30742</c:v>
                </c:pt>
                <c:pt idx="156">
                  <c:v>30773</c:v>
                </c:pt>
                <c:pt idx="157">
                  <c:v>30803</c:v>
                </c:pt>
                <c:pt idx="158">
                  <c:v>30834</c:v>
                </c:pt>
                <c:pt idx="159">
                  <c:v>30864</c:v>
                </c:pt>
                <c:pt idx="160">
                  <c:v>30895</c:v>
                </c:pt>
                <c:pt idx="161">
                  <c:v>30926</c:v>
                </c:pt>
                <c:pt idx="162">
                  <c:v>30956</c:v>
                </c:pt>
                <c:pt idx="163">
                  <c:v>30987</c:v>
                </c:pt>
                <c:pt idx="164">
                  <c:v>31017</c:v>
                </c:pt>
                <c:pt idx="165">
                  <c:v>31048</c:v>
                </c:pt>
                <c:pt idx="166">
                  <c:v>31079</c:v>
                </c:pt>
                <c:pt idx="167">
                  <c:v>31107</c:v>
                </c:pt>
                <c:pt idx="168">
                  <c:v>31138</c:v>
                </c:pt>
                <c:pt idx="169">
                  <c:v>31168</c:v>
                </c:pt>
                <c:pt idx="170">
                  <c:v>31199</c:v>
                </c:pt>
                <c:pt idx="171">
                  <c:v>31229</c:v>
                </c:pt>
                <c:pt idx="172">
                  <c:v>31260</c:v>
                </c:pt>
                <c:pt idx="173">
                  <c:v>31291</c:v>
                </c:pt>
                <c:pt idx="174">
                  <c:v>31321</c:v>
                </c:pt>
                <c:pt idx="175">
                  <c:v>31352</c:v>
                </c:pt>
                <c:pt idx="176">
                  <c:v>31382</c:v>
                </c:pt>
                <c:pt idx="177">
                  <c:v>31413</c:v>
                </c:pt>
                <c:pt idx="178">
                  <c:v>31444</c:v>
                </c:pt>
                <c:pt idx="179">
                  <c:v>31472</c:v>
                </c:pt>
                <c:pt idx="180">
                  <c:v>31503</c:v>
                </c:pt>
                <c:pt idx="181">
                  <c:v>31533</c:v>
                </c:pt>
                <c:pt idx="182">
                  <c:v>31564</c:v>
                </c:pt>
                <c:pt idx="183">
                  <c:v>31594</c:v>
                </c:pt>
                <c:pt idx="184">
                  <c:v>31625</c:v>
                </c:pt>
                <c:pt idx="185">
                  <c:v>31656</c:v>
                </c:pt>
                <c:pt idx="186">
                  <c:v>31686</c:v>
                </c:pt>
                <c:pt idx="187">
                  <c:v>31717</c:v>
                </c:pt>
                <c:pt idx="188">
                  <c:v>31747</c:v>
                </c:pt>
                <c:pt idx="189">
                  <c:v>31778</c:v>
                </c:pt>
                <c:pt idx="190">
                  <c:v>31809</c:v>
                </c:pt>
                <c:pt idx="191">
                  <c:v>31837</c:v>
                </c:pt>
                <c:pt idx="192">
                  <c:v>31868</c:v>
                </c:pt>
                <c:pt idx="193">
                  <c:v>31898</c:v>
                </c:pt>
                <c:pt idx="194">
                  <c:v>31929</c:v>
                </c:pt>
                <c:pt idx="195">
                  <c:v>31959</c:v>
                </c:pt>
                <c:pt idx="196">
                  <c:v>31990</c:v>
                </c:pt>
                <c:pt idx="197">
                  <c:v>32021</c:v>
                </c:pt>
                <c:pt idx="198">
                  <c:v>32051</c:v>
                </c:pt>
                <c:pt idx="199">
                  <c:v>32082</c:v>
                </c:pt>
                <c:pt idx="200">
                  <c:v>32112</c:v>
                </c:pt>
                <c:pt idx="201">
                  <c:v>32143</c:v>
                </c:pt>
                <c:pt idx="202">
                  <c:v>32174</c:v>
                </c:pt>
                <c:pt idx="203">
                  <c:v>32203</c:v>
                </c:pt>
                <c:pt idx="204">
                  <c:v>32234</c:v>
                </c:pt>
                <c:pt idx="205">
                  <c:v>32264</c:v>
                </c:pt>
                <c:pt idx="206">
                  <c:v>32295</c:v>
                </c:pt>
                <c:pt idx="207">
                  <c:v>32325</c:v>
                </c:pt>
                <c:pt idx="208">
                  <c:v>32356</c:v>
                </c:pt>
                <c:pt idx="209">
                  <c:v>32387</c:v>
                </c:pt>
                <c:pt idx="210">
                  <c:v>32417</c:v>
                </c:pt>
                <c:pt idx="211">
                  <c:v>32448</c:v>
                </c:pt>
                <c:pt idx="212">
                  <c:v>32478</c:v>
                </c:pt>
                <c:pt idx="213">
                  <c:v>32509</c:v>
                </c:pt>
                <c:pt idx="214">
                  <c:v>32540</c:v>
                </c:pt>
                <c:pt idx="215">
                  <c:v>32568</c:v>
                </c:pt>
                <c:pt idx="216">
                  <c:v>32599</c:v>
                </c:pt>
                <c:pt idx="217">
                  <c:v>32629</c:v>
                </c:pt>
                <c:pt idx="218">
                  <c:v>32660</c:v>
                </c:pt>
                <c:pt idx="219">
                  <c:v>32690</c:v>
                </c:pt>
                <c:pt idx="220">
                  <c:v>32721</c:v>
                </c:pt>
                <c:pt idx="221">
                  <c:v>32752</c:v>
                </c:pt>
                <c:pt idx="222">
                  <c:v>32782</c:v>
                </c:pt>
                <c:pt idx="223">
                  <c:v>32813</c:v>
                </c:pt>
                <c:pt idx="224">
                  <c:v>32843</c:v>
                </c:pt>
                <c:pt idx="225">
                  <c:v>32874</c:v>
                </c:pt>
                <c:pt idx="226">
                  <c:v>32905</c:v>
                </c:pt>
                <c:pt idx="227">
                  <c:v>32933</c:v>
                </c:pt>
                <c:pt idx="228">
                  <c:v>32964</c:v>
                </c:pt>
                <c:pt idx="229">
                  <c:v>32994</c:v>
                </c:pt>
                <c:pt idx="230">
                  <c:v>33025</c:v>
                </c:pt>
                <c:pt idx="231">
                  <c:v>33055</c:v>
                </c:pt>
                <c:pt idx="232">
                  <c:v>33086</c:v>
                </c:pt>
                <c:pt idx="233">
                  <c:v>33117</c:v>
                </c:pt>
                <c:pt idx="234">
                  <c:v>33147</c:v>
                </c:pt>
                <c:pt idx="235">
                  <c:v>33178</c:v>
                </c:pt>
                <c:pt idx="236">
                  <c:v>33208</c:v>
                </c:pt>
                <c:pt idx="237">
                  <c:v>33239</c:v>
                </c:pt>
                <c:pt idx="238">
                  <c:v>33270</c:v>
                </c:pt>
                <c:pt idx="239">
                  <c:v>33298</c:v>
                </c:pt>
                <c:pt idx="240">
                  <c:v>33329</c:v>
                </c:pt>
                <c:pt idx="241">
                  <c:v>33359</c:v>
                </c:pt>
                <c:pt idx="242">
                  <c:v>33390</c:v>
                </c:pt>
                <c:pt idx="243">
                  <c:v>33420</c:v>
                </c:pt>
                <c:pt idx="244">
                  <c:v>33451</c:v>
                </c:pt>
                <c:pt idx="245">
                  <c:v>33482</c:v>
                </c:pt>
                <c:pt idx="246">
                  <c:v>33512</c:v>
                </c:pt>
                <c:pt idx="247">
                  <c:v>33543</c:v>
                </c:pt>
                <c:pt idx="248">
                  <c:v>33573</c:v>
                </c:pt>
                <c:pt idx="249">
                  <c:v>33604</c:v>
                </c:pt>
                <c:pt idx="250">
                  <c:v>33635</c:v>
                </c:pt>
                <c:pt idx="251">
                  <c:v>33664</c:v>
                </c:pt>
                <c:pt idx="252">
                  <c:v>33695</c:v>
                </c:pt>
                <c:pt idx="253">
                  <c:v>33725</c:v>
                </c:pt>
                <c:pt idx="254">
                  <c:v>33756</c:v>
                </c:pt>
                <c:pt idx="255">
                  <c:v>33786</c:v>
                </c:pt>
                <c:pt idx="256">
                  <c:v>33817</c:v>
                </c:pt>
                <c:pt idx="257">
                  <c:v>33848</c:v>
                </c:pt>
                <c:pt idx="258">
                  <c:v>33878</c:v>
                </c:pt>
                <c:pt idx="259">
                  <c:v>33909</c:v>
                </c:pt>
                <c:pt idx="260">
                  <c:v>33939</c:v>
                </c:pt>
                <c:pt idx="261">
                  <c:v>33970</c:v>
                </c:pt>
                <c:pt idx="262">
                  <c:v>34001</c:v>
                </c:pt>
                <c:pt idx="263">
                  <c:v>34029</c:v>
                </c:pt>
                <c:pt idx="264">
                  <c:v>34060</c:v>
                </c:pt>
                <c:pt idx="265">
                  <c:v>34090</c:v>
                </c:pt>
                <c:pt idx="266">
                  <c:v>34121</c:v>
                </c:pt>
                <c:pt idx="267">
                  <c:v>34151</c:v>
                </c:pt>
                <c:pt idx="268">
                  <c:v>34182</c:v>
                </c:pt>
                <c:pt idx="269">
                  <c:v>34213</c:v>
                </c:pt>
                <c:pt idx="270">
                  <c:v>34243</c:v>
                </c:pt>
                <c:pt idx="271">
                  <c:v>34274</c:v>
                </c:pt>
                <c:pt idx="272">
                  <c:v>34304</c:v>
                </c:pt>
                <c:pt idx="273">
                  <c:v>34335</c:v>
                </c:pt>
                <c:pt idx="274">
                  <c:v>34366</c:v>
                </c:pt>
                <c:pt idx="275">
                  <c:v>34394</c:v>
                </c:pt>
                <c:pt idx="276">
                  <c:v>34425</c:v>
                </c:pt>
                <c:pt idx="277">
                  <c:v>34455</c:v>
                </c:pt>
                <c:pt idx="278">
                  <c:v>34486</c:v>
                </c:pt>
                <c:pt idx="279">
                  <c:v>34516</c:v>
                </c:pt>
                <c:pt idx="280">
                  <c:v>34547</c:v>
                </c:pt>
                <c:pt idx="281">
                  <c:v>34578</c:v>
                </c:pt>
                <c:pt idx="282">
                  <c:v>34608</c:v>
                </c:pt>
                <c:pt idx="283">
                  <c:v>34639</c:v>
                </c:pt>
                <c:pt idx="284">
                  <c:v>34669</c:v>
                </c:pt>
                <c:pt idx="285">
                  <c:v>34700</c:v>
                </c:pt>
                <c:pt idx="286">
                  <c:v>34731</c:v>
                </c:pt>
                <c:pt idx="287">
                  <c:v>34759</c:v>
                </c:pt>
                <c:pt idx="288">
                  <c:v>34790</c:v>
                </c:pt>
                <c:pt idx="289">
                  <c:v>34820</c:v>
                </c:pt>
                <c:pt idx="290">
                  <c:v>34851</c:v>
                </c:pt>
                <c:pt idx="291">
                  <c:v>34881</c:v>
                </c:pt>
                <c:pt idx="292">
                  <c:v>34912</c:v>
                </c:pt>
                <c:pt idx="293">
                  <c:v>34943</c:v>
                </c:pt>
                <c:pt idx="294">
                  <c:v>34973</c:v>
                </c:pt>
                <c:pt idx="295">
                  <c:v>35004</c:v>
                </c:pt>
                <c:pt idx="296">
                  <c:v>35034</c:v>
                </c:pt>
                <c:pt idx="297">
                  <c:v>35065</c:v>
                </c:pt>
                <c:pt idx="298">
                  <c:v>35096</c:v>
                </c:pt>
                <c:pt idx="299">
                  <c:v>35125</c:v>
                </c:pt>
                <c:pt idx="300">
                  <c:v>35156</c:v>
                </c:pt>
                <c:pt idx="301">
                  <c:v>35186</c:v>
                </c:pt>
                <c:pt idx="302">
                  <c:v>35217</c:v>
                </c:pt>
                <c:pt idx="303">
                  <c:v>35247</c:v>
                </c:pt>
                <c:pt idx="304">
                  <c:v>35278</c:v>
                </c:pt>
                <c:pt idx="305">
                  <c:v>35309</c:v>
                </c:pt>
                <c:pt idx="306">
                  <c:v>35339</c:v>
                </c:pt>
                <c:pt idx="307">
                  <c:v>35370</c:v>
                </c:pt>
                <c:pt idx="308">
                  <c:v>35400</c:v>
                </c:pt>
                <c:pt idx="309">
                  <c:v>35431</c:v>
                </c:pt>
                <c:pt idx="310">
                  <c:v>35462</c:v>
                </c:pt>
                <c:pt idx="311">
                  <c:v>35490</c:v>
                </c:pt>
                <c:pt idx="312">
                  <c:v>35521</c:v>
                </c:pt>
                <c:pt idx="313">
                  <c:v>35551</c:v>
                </c:pt>
                <c:pt idx="314">
                  <c:v>35582</c:v>
                </c:pt>
                <c:pt idx="315">
                  <c:v>35612</c:v>
                </c:pt>
                <c:pt idx="316">
                  <c:v>35643</c:v>
                </c:pt>
                <c:pt idx="317">
                  <c:v>35674</c:v>
                </c:pt>
                <c:pt idx="318">
                  <c:v>35704</c:v>
                </c:pt>
                <c:pt idx="319">
                  <c:v>35735</c:v>
                </c:pt>
                <c:pt idx="320">
                  <c:v>35765</c:v>
                </c:pt>
                <c:pt idx="321">
                  <c:v>35796</c:v>
                </c:pt>
                <c:pt idx="322">
                  <c:v>35827</c:v>
                </c:pt>
                <c:pt idx="323">
                  <c:v>35855</c:v>
                </c:pt>
                <c:pt idx="324">
                  <c:v>35886</c:v>
                </c:pt>
                <c:pt idx="325">
                  <c:v>35916</c:v>
                </c:pt>
                <c:pt idx="326">
                  <c:v>35947</c:v>
                </c:pt>
                <c:pt idx="327">
                  <c:v>35977</c:v>
                </c:pt>
                <c:pt idx="328">
                  <c:v>36008</c:v>
                </c:pt>
                <c:pt idx="329">
                  <c:v>36039</c:v>
                </c:pt>
                <c:pt idx="330">
                  <c:v>36069</c:v>
                </c:pt>
                <c:pt idx="331">
                  <c:v>36100</c:v>
                </c:pt>
                <c:pt idx="332">
                  <c:v>36130</c:v>
                </c:pt>
                <c:pt idx="333">
                  <c:v>36161</c:v>
                </c:pt>
                <c:pt idx="334">
                  <c:v>36192</c:v>
                </c:pt>
                <c:pt idx="335">
                  <c:v>36220</c:v>
                </c:pt>
                <c:pt idx="336">
                  <c:v>36251</c:v>
                </c:pt>
                <c:pt idx="337">
                  <c:v>36281</c:v>
                </c:pt>
                <c:pt idx="338">
                  <c:v>36312</c:v>
                </c:pt>
                <c:pt idx="339">
                  <c:v>36342</c:v>
                </c:pt>
                <c:pt idx="340">
                  <c:v>36373</c:v>
                </c:pt>
                <c:pt idx="341">
                  <c:v>36404</c:v>
                </c:pt>
                <c:pt idx="342">
                  <c:v>36434</c:v>
                </c:pt>
                <c:pt idx="343">
                  <c:v>36465</c:v>
                </c:pt>
                <c:pt idx="344">
                  <c:v>36495</c:v>
                </c:pt>
                <c:pt idx="345">
                  <c:v>36526</c:v>
                </c:pt>
                <c:pt idx="346">
                  <c:v>36557</c:v>
                </c:pt>
                <c:pt idx="347">
                  <c:v>36586</c:v>
                </c:pt>
                <c:pt idx="348">
                  <c:v>36617</c:v>
                </c:pt>
                <c:pt idx="349">
                  <c:v>36647</c:v>
                </c:pt>
                <c:pt idx="350">
                  <c:v>36678</c:v>
                </c:pt>
                <c:pt idx="351">
                  <c:v>36708</c:v>
                </c:pt>
                <c:pt idx="352">
                  <c:v>36739</c:v>
                </c:pt>
                <c:pt idx="353">
                  <c:v>36770</c:v>
                </c:pt>
                <c:pt idx="354">
                  <c:v>36800</c:v>
                </c:pt>
                <c:pt idx="355">
                  <c:v>36831</c:v>
                </c:pt>
                <c:pt idx="356">
                  <c:v>36861</c:v>
                </c:pt>
                <c:pt idx="357">
                  <c:v>36892</c:v>
                </c:pt>
                <c:pt idx="358">
                  <c:v>36923</c:v>
                </c:pt>
                <c:pt idx="359">
                  <c:v>36951</c:v>
                </c:pt>
                <c:pt idx="360">
                  <c:v>36982</c:v>
                </c:pt>
                <c:pt idx="361">
                  <c:v>37012</c:v>
                </c:pt>
                <c:pt idx="362">
                  <c:v>37043</c:v>
                </c:pt>
                <c:pt idx="363">
                  <c:v>37073</c:v>
                </c:pt>
                <c:pt idx="364">
                  <c:v>37104</c:v>
                </c:pt>
                <c:pt idx="365">
                  <c:v>37135</c:v>
                </c:pt>
                <c:pt idx="366">
                  <c:v>37165</c:v>
                </c:pt>
                <c:pt idx="367">
                  <c:v>37196</c:v>
                </c:pt>
                <c:pt idx="368">
                  <c:v>37226</c:v>
                </c:pt>
                <c:pt idx="369">
                  <c:v>37257</c:v>
                </c:pt>
                <c:pt idx="370">
                  <c:v>37288</c:v>
                </c:pt>
                <c:pt idx="371">
                  <c:v>37316</c:v>
                </c:pt>
                <c:pt idx="372">
                  <c:v>37347</c:v>
                </c:pt>
                <c:pt idx="373">
                  <c:v>37377</c:v>
                </c:pt>
                <c:pt idx="374">
                  <c:v>37408</c:v>
                </c:pt>
                <c:pt idx="375">
                  <c:v>37438</c:v>
                </c:pt>
                <c:pt idx="376">
                  <c:v>37469</c:v>
                </c:pt>
                <c:pt idx="377">
                  <c:v>37500</c:v>
                </c:pt>
                <c:pt idx="378">
                  <c:v>37530</c:v>
                </c:pt>
                <c:pt idx="379">
                  <c:v>37561</c:v>
                </c:pt>
                <c:pt idx="380">
                  <c:v>37591</c:v>
                </c:pt>
                <c:pt idx="381">
                  <c:v>37622</c:v>
                </c:pt>
                <c:pt idx="382">
                  <c:v>37653</c:v>
                </c:pt>
                <c:pt idx="383">
                  <c:v>37681</c:v>
                </c:pt>
                <c:pt idx="384">
                  <c:v>37712</c:v>
                </c:pt>
                <c:pt idx="385">
                  <c:v>37742</c:v>
                </c:pt>
                <c:pt idx="386">
                  <c:v>37773</c:v>
                </c:pt>
                <c:pt idx="387">
                  <c:v>37803</c:v>
                </c:pt>
                <c:pt idx="388">
                  <c:v>37834</c:v>
                </c:pt>
                <c:pt idx="389">
                  <c:v>37865</c:v>
                </c:pt>
                <c:pt idx="390">
                  <c:v>37895</c:v>
                </c:pt>
                <c:pt idx="391">
                  <c:v>37926</c:v>
                </c:pt>
                <c:pt idx="392">
                  <c:v>37956</c:v>
                </c:pt>
                <c:pt idx="393">
                  <c:v>37987</c:v>
                </c:pt>
                <c:pt idx="394">
                  <c:v>38018</c:v>
                </c:pt>
                <c:pt idx="395">
                  <c:v>38047</c:v>
                </c:pt>
                <c:pt idx="396">
                  <c:v>38078</c:v>
                </c:pt>
                <c:pt idx="397">
                  <c:v>38108</c:v>
                </c:pt>
                <c:pt idx="398">
                  <c:v>38139</c:v>
                </c:pt>
                <c:pt idx="399">
                  <c:v>38169</c:v>
                </c:pt>
                <c:pt idx="400">
                  <c:v>38200</c:v>
                </c:pt>
                <c:pt idx="401">
                  <c:v>38231</c:v>
                </c:pt>
                <c:pt idx="402">
                  <c:v>38261</c:v>
                </c:pt>
                <c:pt idx="403">
                  <c:v>38292</c:v>
                </c:pt>
                <c:pt idx="404">
                  <c:v>38322</c:v>
                </c:pt>
                <c:pt idx="405">
                  <c:v>38353</c:v>
                </c:pt>
                <c:pt idx="406">
                  <c:v>38384</c:v>
                </c:pt>
                <c:pt idx="407">
                  <c:v>38412</c:v>
                </c:pt>
                <c:pt idx="408">
                  <c:v>38443</c:v>
                </c:pt>
                <c:pt idx="409">
                  <c:v>38473</c:v>
                </c:pt>
                <c:pt idx="410">
                  <c:v>38504</c:v>
                </c:pt>
                <c:pt idx="411">
                  <c:v>38534</c:v>
                </c:pt>
                <c:pt idx="412">
                  <c:v>38565</c:v>
                </c:pt>
                <c:pt idx="413">
                  <c:v>38596</c:v>
                </c:pt>
                <c:pt idx="414">
                  <c:v>38626</c:v>
                </c:pt>
                <c:pt idx="415">
                  <c:v>38657</c:v>
                </c:pt>
                <c:pt idx="416">
                  <c:v>38687</c:v>
                </c:pt>
                <c:pt idx="417">
                  <c:v>38718</c:v>
                </c:pt>
                <c:pt idx="418">
                  <c:v>38749</c:v>
                </c:pt>
                <c:pt idx="419">
                  <c:v>38777</c:v>
                </c:pt>
                <c:pt idx="420">
                  <c:v>38808</c:v>
                </c:pt>
                <c:pt idx="421">
                  <c:v>38838</c:v>
                </c:pt>
                <c:pt idx="422">
                  <c:v>38869</c:v>
                </c:pt>
                <c:pt idx="423">
                  <c:v>38899</c:v>
                </c:pt>
                <c:pt idx="424">
                  <c:v>38930</c:v>
                </c:pt>
                <c:pt idx="425">
                  <c:v>38961</c:v>
                </c:pt>
                <c:pt idx="426">
                  <c:v>38991</c:v>
                </c:pt>
                <c:pt idx="427">
                  <c:v>39022</c:v>
                </c:pt>
                <c:pt idx="428">
                  <c:v>39052</c:v>
                </c:pt>
                <c:pt idx="429">
                  <c:v>39083</c:v>
                </c:pt>
                <c:pt idx="430">
                  <c:v>39114</c:v>
                </c:pt>
                <c:pt idx="431">
                  <c:v>39142</c:v>
                </c:pt>
                <c:pt idx="432">
                  <c:v>39173</c:v>
                </c:pt>
                <c:pt idx="433">
                  <c:v>39203</c:v>
                </c:pt>
                <c:pt idx="434">
                  <c:v>39234</c:v>
                </c:pt>
                <c:pt idx="435">
                  <c:v>39264</c:v>
                </c:pt>
                <c:pt idx="436">
                  <c:v>39295</c:v>
                </c:pt>
                <c:pt idx="437">
                  <c:v>39326</c:v>
                </c:pt>
                <c:pt idx="438">
                  <c:v>39356</c:v>
                </c:pt>
                <c:pt idx="439">
                  <c:v>39387</c:v>
                </c:pt>
                <c:pt idx="440">
                  <c:v>39417</c:v>
                </c:pt>
                <c:pt idx="441">
                  <c:v>39448</c:v>
                </c:pt>
                <c:pt idx="442">
                  <c:v>39479</c:v>
                </c:pt>
                <c:pt idx="443">
                  <c:v>39508</c:v>
                </c:pt>
                <c:pt idx="444">
                  <c:v>39539</c:v>
                </c:pt>
                <c:pt idx="445">
                  <c:v>39569</c:v>
                </c:pt>
                <c:pt idx="446">
                  <c:v>39600</c:v>
                </c:pt>
                <c:pt idx="447">
                  <c:v>39630</c:v>
                </c:pt>
                <c:pt idx="448">
                  <c:v>39661</c:v>
                </c:pt>
                <c:pt idx="449">
                  <c:v>39692</c:v>
                </c:pt>
                <c:pt idx="450">
                  <c:v>39722</c:v>
                </c:pt>
                <c:pt idx="451">
                  <c:v>39753</c:v>
                </c:pt>
                <c:pt idx="452">
                  <c:v>39783</c:v>
                </c:pt>
                <c:pt idx="453">
                  <c:v>39814</c:v>
                </c:pt>
                <c:pt idx="454">
                  <c:v>39845</c:v>
                </c:pt>
                <c:pt idx="455">
                  <c:v>39873</c:v>
                </c:pt>
                <c:pt idx="456">
                  <c:v>39904</c:v>
                </c:pt>
                <c:pt idx="457">
                  <c:v>39934</c:v>
                </c:pt>
                <c:pt idx="458">
                  <c:v>39965</c:v>
                </c:pt>
                <c:pt idx="459">
                  <c:v>39995</c:v>
                </c:pt>
                <c:pt idx="460">
                  <c:v>40026</c:v>
                </c:pt>
                <c:pt idx="461">
                  <c:v>40057</c:v>
                </c:pt>
                <c:pt idx="462">
                  <c:v>40087</c:v>
                </c:pt>
                <c:pt idx="463">
                  <c:v>40118</c:v>
                </c:pt>
                <c:pt idx="464">
                  <c:v>40148</c:v>
                </c:pt>
                <c:pt idx="465">
                  <c:v>40179</c:v>
                </c:pt>
                <c:pt idx="466">
                  <c:v>40210</c:v>
                </c:pt>
                <c:pt idx="467">
                  <c:v>40238</c:v>
                </c:pt>
                <c:pt idx="468">
                  <c:v>40269</c:v>
                </c:pt>
                <c:pt idx="469">
                  <c:v>40299</c:v>
                </c:pt>
                <c:pt idx="470">
                  <c:v>40330</c:v>
                </c:pt>
                <c:pt idx="471">
                  <c:v>40360</c:v>
                </c:pt>
                <c:pt idx="472">
                  <c:v>40391</c:v>
                </c:pt>
                <c:pt idx="473">
                  <c:v>40422</c:v>
                </c:pt>
                <c:pt idx="474">
                  <c:v>40452</c:v>
                </c:pt>
                <c:pt idx="475">
                  <c:v>40483</c:v>
                </c:pt>
                <c:pt idx="476">
                  <c:v>40513</c:v>
                </c:pt>
                <c:pt idx="477">
                  <c:v>40544</c:v>
                </c:pt>
                <c:pt idx="478">
                  <c:v>40575</c:v>
                </c:pt>
                <c:pt idx="479">
                  <c:v>40603</c:v>
                </c:pt>
                <c:pt idx="480">
                  <c:v>40634</c:v>
                </c:pt>
                <c:pt idx="481">
                  <c:v>40664</c:v>
                </c:pt>
                <c:pt idx="482">
                  <c:v>40695</c:v>
                </c:pt>
                <c:pt idx="483">
                  <c:v>40725</c:v>
                </c:pt>
                <c:pt idx="484">
                  <c:v>40756</c:v>
                </c:pt>
                <c:pt idx="485">
                  <c:v>40787</c:v>
                </c:pt>
                <c:pt idx="486">
                  <c:v>40817</c:v>
                </c:pt>
                <c:pt idx="487">
                  <c:v>40848</c:v>
                </c:pt>
                <c:pt idx="488">
                  <c:v>40878</c:v>
                </c:pt>
                <c:pt idx="489">
                  <c:v>40909</c:v>
                </c:pt>
              </c:numCache>
            </c:numRef>
          </c:cat>
          <c:val>
            <c:numRef>
              <c:f>Sheet1!$B$2:$B$491</c:f>
              <c:numCache>
                <c:formatCode>General</c:formatCode>
                <c:ptCount val="490"/>
                <c:pt idx="0">
                  <c:v>7.31</c:v>
                </c:pt>
                <c:pt idx="1">
                  <c:v>7.4300000000000006</c:v>
                </c:pt>
                <c:pt idx="2">
                  <c:v>7.53</c:v>
                </c:pt>
                <c:pt idx="3">
                  <c:v>7.6</c:v>
                </c:pt>
                <c:pt idx="4">
                  <c:v>7.7</c:v>
                </c:pt>
                <c:pt idx="5">
                  <c:v>7.6899999999999995</c:v>
                </c:pt>
                <c:pt idx="6">
                  <c:v>7.63</c:v>
                </c:pt>
                <c:pt idx="7">
                  <c:v>7.55</c:v>
                </c:pt>
                <c:pt idx="8">
                  <c:v>7.48</c:v>
                </c:pt>
                <c:pt idx="9">
                  <c:v>7.44</c:v>
                </c:pt>
                <c:pt idx="10">
                  <c:v>7.33</c:v>
                </c:pt>
                <c:pt idx="11">
                  <c:v>7.3</c:v>
                </c:pt>
                <c:pt idx="12">
                  <c:v>7.29</c:v>
                </c:pt>
                <c:pt idx="13">
                  <c:v>7.37</c:v>
                </c:pt>
                <c:pt idx="14">
                  <c:v>7.37</c:v>
                </c:pt>
                <c:pt idx="15">
                  <c:v>7.4</c:v>
                </c:pt>
                <c:pt idx="16">
                  <c:v>7.4</c:v>
                </c:pt>
                <c:pt idx="17">
                  <c:v>7.42</c:v>
                </c:pt>
                <c:pt idx="18">
                  <c:v>7.42</c:v>
                </c:pt>
                <c:pt idx="19">
                  <c:v>7.4300000000000006</c:v>
                </c:pt>
                <c:pt idx="20">
                  <c:v>7.44</c:v>
                </c:pt>
                <c:pt idx="21">
                  <c:v>7.44</c:v>
                </c:pt>
                <c:pt idx="22">
                  <c:v>7.44</c:v>
                </c:pt>
                <c:pt idx="23">
                  <c:v>7.46</c:v>
                </c:pt>
                <c:pt idx="24">
                  <c:v>7.54</c:v>
                </c:pt>
                <c:pt idx="25">
                  <c:v>7.6499999999999995</c:v>
                </c:pt>
                <c:pt idx="26">
                  <c:v>7.73</c:v>
                </c:pt>
                <c:pt idx="27">
                  <c:v>8.0500000000000007</c:v>
                </c:pt>
                <c:pt idx="28">
                  <c:v>8.5</c:v>
                </c:pt>
                <c:pt idx="29">
                  <c:v>8.82</c:v>
                </c:pt>
                <c:pt idx="30">
                  <c:v>8.77</c:v>
                </c:pt>
                <c:pt idx="31">
                  <c:v>8.58</c:v>
                </c:pt>
                <c:pt idx="32">
                  <c:v>8.5400000000000009</c:v>
                </c:pt>
                <c:pt idx="33">
                  <c:v>8.5400000000000009</c:v>
                </c:pt>
                <c:pt idx="34">
                  <c:v>8.4600000000000026</c:v>
                </c:pt>
                <c:pt idx="35">
                  <c:v>8.41</c:v>
                </c:pt>
                <c:pt idx="36">
                  <c:v>8.58</c:v>
                </c:pt>
                <c:pt idx="37">
                  <c:v>8.9700000000000006</c:v>
                </c:pt>
                <c:pt idx="38">
                  <c:v>9.09</c:v>
                </c:pt>
                <c:pt idx="39">
                  <c:v>9.2800000000000011</c:v>
                </c:pt>
                <c:pt idx="40">
                  <c:v>9.59</c:v>
                </c:pt>
                <c:pt idx="41">
                  <c:v>9.9600000000000026</c:v>
                </c:pt>
                <c:pt idx="42">
                  <c:v>9.98</c:v>
                </c:pt>
                <c:pt idx="43">
                  <c:v>9.7900000000000009</c:v>
                </c:pt>
                <c:pt idx="44">
                  <c:v>9.620000000000001</c:v>
                </c:pt>
                <c:pt idx="45">
                  <c:v>9.43</c:v>
                </c:pt>
                <c:pt idx="46">
                  <c:v>9.11</c:v>
                </c:pt>
                <c:pt idx="47">
                  <c:v>8.9</c:v>
                </c:pt>
                <c:pt idx="48">
                  <c:v>8.82</c:v>
                </c:pt>
                <c:pt idx="49">
                  <c:v>8.91</c:v>
                </c:pt>
                <c:pt idx="50">
                  <c:v>8.89</c:v>
                </c:pt>
                <c:pt idx="51">
                  <c:v>8.89</c:v>
                </c:pt>
                <c:pt idx="52">
                  <c:v>8.94</c:v>
                </c:pt>
                <c:pt idx="53">
                  <c:v>9.129999999999999</c:v>
                </c:pt>
                <c:pt idx="54">
                  <c:v>9.2199999999999989</c:v>
                </c:pt>
                <c:pt idx="55">
                  <c:v>9.15</c:v>
                </c:pt>
                <c:pt idx="56">
                  <c:v>9.1</c:v>
                </c:pt>
                <c:pt idx="57">
                  <c:v>9.02</c:v>
                </c:pt>
                <c:pt idx="58">
                  <c:v>8.81</c:v>
                </c:pt>
                <c:pt idx="59">
                  <c:v>8.76</c:v>
                </c:pt>
                <c:pt idx="60">
                  <c:v>8.7299999999999986</c:v>
                </c:pt>
                <c:pt idx="61">
                  <c:v>8.77</c:v>
                </c:pt>
                <c:pt idx="62">
                  <c:v>8.8500000000000014</c:v>
                </c:pt>
                <c:pt idx="63">
                  <c:v>8.93</c:v>
                </c:pt>
                <c:pt idx="64">
                  <c:v>9</c:v>
                </c:pt>
                <c:pt idx="65">
                  <c:v>8.98</c:v>
                </c:pt>
                <c:pt idx="66">
                  <c:v>8.93</c:v>
                </c:pt>
                <c:pt idx="67">
                  <c:v>8.81</c:v>
                </c:pt>
                <c:pt idx="68">
                  <c:v>8.7900000000000009</c:v>
                </c:pt>
                <c:pt idx="69">
                  <c:v>8.7199999999999989</c:v>
                </c:pt>
                <c:pt idx="70">
                  <c:v>8.67</c:v>
                </c:pt>
                <c:pt idx="71">
                  <c:v>8.69</c:v>
                </c:pt>
                <c:pt idx="72">
                  <c:v>8.75</c:v>
                </c:pt>
                <c:pt idx="73">
                  <c:v>8.82</c:v>
                </c:pt>
                <c:pt idx="74">
                  <c:v>8.8600000000000012</c:v>
                </c:pt>
                <c:pt idx="75">
                  <c:v>8.94</c:v>
                </c:pt>
                <c:pt idx="76">
                  <c:v>8.94</c:v>
                </c:pt>
                <c:pt idx="77">
                  <c:v>8.9</c:v>
                </c:pt>
                <c:pt idx="78">
                  <c:v>8.92</c:v>
                </c:pt>
                <c:pt idx="79">
                  <c:v>8.92</c:v>
                </c:pt>
                <c:pt idx="80">
                  <c:v>8.9600000000000026</c:v>
                </c:pt>
                <c:pt idx="81">
                  <c:v>9.02</c:v>
                </c:pt>
                <c:pt idx="82">
                  <c:v>9.16</c:v>
                </c:pt>
                <c:pt idx="83">
                  <c:v>9.2000000000000011</c:v>
                </c:pt>
                <c:pt idx="84">
                  <c:v>9.3600000000000012</c:v>
                </c:pt>
                <c:pt idx="85">
                  <c:v>9.58</c:v>
                </c:pt>
                <c:pt idx="86">
                  <c:v>9.7100000000000009</c:v>
                </c:pt>
                <c:pt idx="87">
                  <c:v>9.7399999999999984</c:v>
                </c:pt>
                <c:pt idx="88">
                  <c:v>9.7900000000000009</c:v>
                </c:pt>
                <c:pt idx="89">
                  <c:v>9.76</c:v>
                </c:pt>
                <c:pt idx="90">
                  <c:v>9.8600000000000012</c:v>
                </c:pt>
                <c:pt idx="91">
                  <c:v>10.11</c:v>
                </c:pt>
                <c:pt idx="92">
                  <c:v>10.350000000000001</c:v>
                </c:pt>
                <c:pt idx="93">
                  <c:v>10.39</c:v>
                </c:pt>
                <c:pt idx="94">
                  <c:v>10.41</c:v>
                </c:pt>
                <c:pt idx="95">
                  <c:v>10.43</c:v>
                </c:pt>
                <c:pt idx="96">
                  <c:v>10.5</c:v>
                </c:pt>
                <c:pt idx="97">
                  <c:v>10.69</c:v>
                </c:pt>
                <c:pt idx="98">
                  <c:v>11.04</c:v>
                </c:pt>
                <c:pt idx="99">
                  <c:v>11.09</c:v>
                </c:pt>
                <c:pt idx="100">
                  <c:v>11.09</c:v>
                </c:pt>
                <c:pt idx="101">
                  <c:v>11.3</c:v>
                </c:pt>
                <c:pt idx="102">
                  <c:v>11.639999999999999</c:v>
                </c:pt>
                <c:pt idx="103">
                  <c:v>12.83</c:v>
                </c:pt>
                <c:pt idx="104">
                  <c:v>12.9</c:v>
                </c:pt>
                <c:pt idx="105">
                  <c:v>12.88</c:v>
                </c:pt>
                <c:pt idx="106">
                  <c:v>13.04</c:v>
                </c:pt>
                <c:pt idx="107">
                  <c:v>15.28</c:v>
                </c:pt>
                <c:pt idx="108">
                  <c:v>16.329999999999995</c:v>
                </c:pt>
                <c:pt idx="109">
                  <c:v>14.26</c:v>
                </c:pt>
                <c:pt idx="110">
                  <c:v>12.709999999999999</c:v>
                </c:pt>
                <c:pt idx="111">
                  <c:v>12.19</c:v>
                </c:pt>
                <c:pt idx="112">
                  <c:v>12.56</c:v>
                </c:pt>
                <c:pt idx="113">
                  <c:v>13.2</c:v>
                </c:pt>
                <c:pt idx="114">
                  <c:v>13.79</c:v>
                </c:pt>
                <c:pt idx="115">
                  <c:v>14.209999999999999</c:v>
                </c:pt>
                <c:pt idx="116">
                  <c:v>14.79</c:v>
                </c:pt>
                <c:pt idx="117">
                  <c:v>14.9</c:v>
                </c:pt>
                <c:pt idx="118">
                  <c:v>15.129999999999999</c:v>
                </c:pt>
                <c:pt idx="119">
                  <c:v>15.4</c:v>
                </c:pt>
                <c:pt idx="120">
                  <c:v>15.58</c:v>
                </c:pt>
                <c:pt idx="121">
                  <c:v>16.399999999999999</c:v>
                </c:pt>
                <c:pt idx="122">
                  <c:v>16.7</c:v>
                </c:pt>
                <c:pt idx="123">
                  <c:v>16.829999999999995</c:v>
                </c:pt>
                <c:pt idx="124">
                  <c:v>17.29</c:v>
                </c:pt>
                <c:pt idx="125">
                  <c:v>18.16</c:v>
                </c:pt>
                <c:pt idx="126">
                  <c:v>18.45</c:v>
                </c:pt>
                <c:pt idx="127">
                  <c:v>17.829999999999995</c:v>
                </c:pt>
                <c:pt idx="128">
                  <c:v>16.920000000000002</c:v>
                </c:pt>
                <c:pt idx="129">
                  <c:v>17.399999999999999</c:v>
                </c:pt>
                <c:pt idx="130">
                  <c:v>17.600000000000001</c:v>
                </c:pt>
                <c:pt idx="131">
                  <c:v>17.16</c:v>
                </c:pt>
                <c:pt idx="132">
                  <c:v>16.89</c:v>
                </c:pt>
                <c:pt idx="133">
                  <c:v>16.68</c:v>
                </c:pt>
                <c:pt idx="134">
                  <c:v>16.7</c:v>
                </c:pt>
                <c:pt idx="135">
                  <c:v>16.82</c:v>
                </c:pt>
                <c:pt idx="136">
                  <c:v>16.27</c:v>
                </c:pt>
                <c:pt idx="137">
                  <c:v>15.43</c:v>
                </c:pt>
                <c:pt idx="138">
                  <c:v>14.61</c:v>
                </c:pt>
                <c:pt idx="139">
                  <c:v>13.83</c:v>
                </c:pt>
                <c:pt idx="140">
                  <c:v>13.62</c:v>
                </c:pt>
                <c:pt idx="141">
                  <c:v>13.25</c:v>
                </c:pt>
                <c:pt idx="142">
                  <c:v>13.04</c:v>
                </c:pt>
                <c:pt idx="143">
                  <c:v>12.8</c:v>
                </c:pt>
                <c:pt idx="144">
                  <c:v>12.78</c:v>
                </c:pt>
                <c:pt idx="145">
                  <c:v>12.629999999999999</c:v>
                </c:pt>
                <c:pt idx="146">
                  <c:v>12.870000000000001</c:v>
                </c:pt>
                <c:pt idx="147">
                  <c:v>13.42</c:v>
                </c:pt>
                <c:pt idx="148">
                  <c:v>13.81</c:v>
                </c:pt>
                <c:pt idx="149">
                  <c:v>13.729999999999999</c:v>
                </c:pt>
                <c:pt idx="150">
                  <c:v>13.54</c:v>
                </c:pt>
                <c:pt idx="151">
                  <c:v>13.44</c:v>
                </c:pt>
                <c:pt idx="152">
                  <c:v>13.42</c:v>
                </c:pt>
                <c:pt idx="153">
                  <c:v>13.370000000000001</c:v>
                </c:pt>
                <c:pt idx="154">
                  <c:v>13.229999999999999</c:v>
                </c:pt>
                <c:pt idx="155">
                  <c:v>13.39</c:v>
                </c:pt>
                <c:pt idx="156">
                  <c:v>13.65</c:v>
                </c:pt>
                <c:pt idx="157">
                  <c:v>13.94</c:v>
                </c:pt>
                <c:pt idx="158">
                  <c:v>14.42</c:v>
                </c:pt>
                <c:pt idx="159">
                  <c:v>14.67</c:v>
                </c:pt>
                <c:pt idx="160">
                  <c:v>14.47</c:v>
                </c:pt>
                <c:pt idx="161">
                  <c:v>14.350000000000001</c:v>
                </c:pt>
                <c:pt idx="162">
                  <c:v>14.129999999999999</c:v>
                </c:pt>
                <c:pt idx="163">
                  <c:v>13.639999999999999</c:v>
                </c:pt>
                <c:pt idx="164">
                  <c:v>13.18</c:v>
                </c:pt>
                <c:pt idx="165">
                  <c:v>13.08</c:v>
                </c:pt>
                <c:pt idx="166">
                  <c:v>12.92</c:v>
                </c:pt>
                <c:pt idx="167">
                  <c:v>13.17</c:v>
                </c:pt>
                <c:pt idx="168">
                  <c:v>13.2</c:v>
                </c:pt>
                <c:pt idx="169">
                  <c:v>12.91</c:v>
                </c:pt>
                <c:pt idx="170">
                  <c:v>12.219999999999999</c:v>
                </c:pt>
                <c:pt idx="171">
                  <c:v>12.03</c:v>
                </c:pt>
                <c:pt idx="172">
                  <c:v>12.19</c:v>
                </c:pt>
                <c:pt idx="173">
                  <c:v>12.19</c:v>
                </c:pt>
                <c:pt idx="174">
                  <c:v>12.139999999999999</c:v>
                </c:pt>
                <c:pt idx="175">
                  <c:v>11.78</c:v>
                </c:pt>
                <c:pt idx="176">
                  <c:v>11.26</c:v>
                </c:pt>
                <c:pt idx="177">
                  <c:v>10.88</c:v>
                </c:pt>
                <c:pt idx="178">
                  <c:v>10.709999999999999</c:v>
                </c:pt>
                <c:pt idx="179">
                  <c:v>10.08</c:v>
                </c:pt>
                <c:pt idx="180">
                  <c:v>9.94</c:v>
                </c:pt>
                <c:pt idx="181">
                  <c:v>10.139999999999999</c:v>
                </c:pt>
                <c:pt idx="182">
                  <c:v>10.68</c:v>
                </c:pt>
                <c:pt idx="183">
                  <c:v>10.51</c:v>
                </c:pt>
                <c:pt idx="184">
                  <c:v>10.200000000000001</c:v>
                </c:pt>
                <c:pt idx="185">
                  <c:v>10.01</c:v>
                </c:pt>
                <c:pt idx="186">
                  <c:v>9.9700000000000006</c:v>
                </c:pt>
                <c:pt idx="187">
                  <c:v>9.7000000000000011</c:v>
                </c:pt>
                <c:pt idx="188">
                  <c:v>9.31</c:v>
                </c:pt>
                <c:pt idx="189">
                  <c:v>9.2000000000000011</c:v>
                </c:pt>
                <c:pt idx="190">
                  <c:v>9.08</c:v>
                </c:pt>
                <c:pt idx="191">
                  <c:v>9.0400000000000009</c:v>
                </c:pt>
                <c:pt idx="192">
                  <c:v>9.83</c:v>
                </c:pt>
                <c:pt idx="193">
                  <c:v>10.6</c:v>
                </c:pt>
                <c:pt idx="194">
                  <c:v>10.54</c:v>
                </c:pt>
                <c:pt idx="195">
                  <c:v>10.28</c:v>
                </c:pt>
                <c:pt idx="196">
                  <c:v>10.33</c:v>
                </c:pt>
                <c:pt idx="197">
                  <c:v>10.89</c:v>
                </c:pt>
                <c:pt idx="198">
                  <c:v>11.26</c:v>
                </c:pt>
                <c:pt idx="199">
                  <c:v>10.65</c:v>
                </c:pt>
                <c:pt idx="200">
                  <c:v>10.65</c:v>
                </c:pt>
                <c:pt idx="201">
                  <c:v>10.43</c:v>
                </c:pt>
                <c:pt idx="202">
                  <c:v>9.89</c:v>
                </c:pt>
                <c:pt idx="203">
                  <c:v>9.93</c:v>
                </c:pt>
                <c:pt idx="204">
                  <c:v>10.200000000000001</c:v>
                </c:pt>
                <c:pt idx="205">
                  <c:v>10.46</c:v>
                </c:pt>
                <c:pt idx="206">
                  <c:v>10.46</c:v>
                </c:pt>
                <c:pt idx="207">
                  <c:v>10.43</c:v>
                </c:pt>
                <c:pt idx="208">
                  <c:v>10.6</c:v>
                </c:pt>
                <c:pt idx="209">
                  <c:v>10.48</c:v>
                </c:pt>
                <c:pt idx="210">
                  <c:v>10.3</c:v>
                </c:pt>
                <c:pt idx="211">
                  <c:v>10.27</c:v>
                </c:pt>
                <c:pt idx="212">
                  <c:v>10.61</c:v>
                </c:pt>
                <c:pt idx="213">
                  <c:v>10.729999999999999</c:v>
                </c:pt>
                <c:pt idx="214">
                  <c:v>10.65</c:v>
                </c:pt>
                <c:pt idx="215">
                  <c:v>11.03</c:v>
                </c:pt>
                <c:pt idx="216">
                  <c:v>11.05</c:v>
                </c:pt>
                <c:pt idx="217">
                  <c:v>10.77</c:v>
                </c:pt>
                <c:pt idx="218">
                  <c:v>10.200000000000001</c:v>
                </c:pt>
                <c:pt idx="219">
                  <c:v>9.8800000000000008</c:v>
                </c:pt>
                <c:pt idx="220">
                  <c:v>9.99</c:v>
                </c:pt>
                <c:pt idx="221">
                  <c:v>10.130000000000001</c:v>
                </c:pt>
                <c:pt idx="222">
                  <c:v>9.9500000000000011</c:v>
                </c:pt>
                <c:pt idx="223">
                  <c:v>9.77</c:v>
                </c:pt>
                <c:pt idx="224">
                  <c:v>9.7399999999999984</c:v>
                </c:pt>
                <c:pt idx="225">
                  <c:v>9.9</c:v>
                </c:pt>
                <c:pt idx="226">
                  <c:v>10.200000000000001</c:v>
                </c:pt>
                <c:pt idx="227">
                  <c:v>10.27</c:v>
                </c:pt>
                <c:pt idx="228">
                  <c:v>10.370000000000001</c:v>
                </c:pt>
                <c:pt idx="229">
                  <c:v>10.48</c:v>
                </c:pt>
                <c:pt idx="230">
                  <c:v>10.16</c:v>
                </c:pt>
                <c:pt idx="231">
                  <c:v>10.040000000000001</c:v>
                </c:pt>
                <c:pt idx="232">
                  <c:v>10.1</c:v>
                </c:pt>
                <c:pt idx="233">
                  <c:v>10.18</c:v>
                </c:pt>
                <c:pt idx="234">
                  <c:v>10.18</c:v>
                </c:pt>
                <c:pt idx="235">
                  <c:v>10.01</c:v>
                </c:pt>
                <c:pt idx="236">
                  <c:v>9.67</c:v>
                </c:pt>
                <c:pt idx="237">
                  <c:v>9.6399999999999988</c:v>
                </c:pt>
                <c:pt idx="238">
                  <c:v>9.3700000000000028</c:v>
                </c:pt>
                <c:pt idx="239">
                  <c:v>9.5</c:v>
                </c:pt>
                <c:pt idx="240">
                  <c:v>9.49</c:v>
                </c:pt>
                <c:pt idx="241">
                  <c:v>9.4700000000000006</c:v>
                </c:pt>
                <c:pt idx="242">
                  <c:v>9.620000000000001</c:v>
                </c:pt>
                <c:pt idx="243">
                  <c:v>9.58</c:v>
                </c:pt>
                <c:pt idx="244">
                  <c:v>9.2399999999999984</c:v>
                </c:pt>
                <c:pt idx="245">
                  <c:v>9.01</c:v>
                </c:pt>
                <c:pt idx="246">
                  <c:v>8.8600000000000012</c:v>
                </c:pt>
                <c:pt idx="247">
                  <c:v>8.7100000000000009</c:v>
                </c:pt>
                <c:pt idx="248">
                  <c:v>8.5</c:v>
                </c:pt>
                <c:pt idx="249">
                  <c:v>8.43</c:v>
                </c:pt>
                <c:pt idx="250">
                  <c:v>8.76</c:v>
                </c:pt>
                <c:pt idx="251">
                  <c:v>8.94</c:v>
                </c:pt>
                <c:pt idx="252">
                  <c:v>8.8500000000000014</c:v>
                </c:pt>
                <c:pt idx="253">
                  <c:v>8.67</c:v>
                </c:pt>
                <c:pt idx="254">
                  <c:v>8.51</c:v>
                </c:pt>
                <c:pt idx="255">
                  <c:v>8.129999999999999</c:v>
                </c:pt>
                <c:pt idx="256">
                  <c:v>7.98</c:v>
                </c:pt>
                <c:pt idx="257">
                  <c:v>7.92</c:v>
                </c:pt>
                <c:pt idx="258">
                  <c:v>8.09</c:v>
                </c:pt>
                <c:pt idx="259">
                  <c:v>8.31</c:v>
                </c:pt>
                <c:pt idx="260">
                  <c:v>8.2199999999999989</c:v>
                </c:pt>
                <c:pt idx="261">
                  <c:v>8.02</c:v>
                </c:pt>
                <c:pt idx="262">
                  <c:v>7.68</c:v>
                </c:pt>
                <c:pt idx="263">
                  <c:v>7.5</c:v>
                </c:pt>
                <c:pt idx="264">
                  <c:v>7.4700000000000006</c:v>
                </c:pt>
                <c:pt idx="265">
                  <c:v>7.4700000000000006</c:v>
                </c:pt>
                <c:pt idx="266">
                  <c:v>7.42</c:v>
                </c:pt>
                <c:pt idx="267">
                  <c:v>7.21</c:v>
                </c:pt>
                <c:pt idx="268">
                  <c:v>7.1099999999999994</c:v>
                </c:pt>
                <c:pt idx="269">
                  <c:v>6.92</c:v>
                </c:pt>
                <c:pt idx="270">
                  <c:v>6.83</c:v>
                </c:pt>
                <c:pt idx="271">
                  <c:v>7.1599999999999993</c:v>
                </c:pt>
                <c:pt idx="272">
                  <c:v>7.17</c:v>
                </c:pt>
                <c:pt idx="273">
                  <c:v>7.06</c:v>
                </c:pt>
                <c:pt idx="274">
                  <c:v>7.1499999999999995</c:v>
                </c:pt>
                <c:pt idx="275">
                  <c:v>7.68</c:v>
                </c:pt>
                <c:pt idx="276">
                  <c:v>8.32</c:v>
                </c:pt>
                <c:pt idx="277">
                  <c:v>8.6</c:v>
                </c:pt>
                <c:pt idx="278">
                  <c:v>8.4</c:v>
                </c:pt>
                <c:pt idx="279">
                  <c:v>8.61</c:v>
                </c:pt>
                <c:pt idx="280">
                  <c:v>8.51</c:v>
                </c:pt>
                <c:pt idx="281">
                  <c:v>8.6399999999999988</c:v>
                </c:pt>
                <c:pt idx="282">
                  <c:v>8.93</c:v>
                </c:pt>
                <c:pt idx="283">
                  <c:v>9.17</c:v>
                </c:pt>
                <c:pt idx="284">
                  <c:v>9.2000000000000011</c:v>
                </c:pt>
                <c:pt idx="285">
                  <c:v>9.15</c:v>
                </c:pt>
                <c:pt idx="286">
                  <c:v>8.83</c:v>
                </c:pt>
                <c:pt idx="287">
                  <c:v>8.4600000000000026</c:v>
                </c:pt>
                <c:pt idx="288">
                  <c:v>8.32</c:v>
                </c:pt>
                <c:pt idx="289">
                  <c:v>7.96</c:v>
                </c:pt>
                <c:pt idx="290">
                  <c:v>7.57</c:v>
                </c:pt>
                <c:pt idx="291">
                  <c:v>7.6099999999999994</c:v>
                </c:pt>
                <c:pt idx="292">
                  <c:v>7.8599999999999994</c:v>
                </c:pt>
                <c:pt idx="293">
                  <c:v>7.64</c:v>
                </c:pt>
                <c:pt idx="294">
                  <c:v>7.48</c:v>
                </c:pt>
                <c:pt idx="295">
                  <c:v>7.38</c:v>
                </c:pt>
                <c:pt idx="296">
                  <c:v>7.2</c:v>
                </c:pt>
                <c:pt idx="297">
                  <c:v>7.03</c:v>
                </c:pt>
                <c:pt idx="298">
                  <c:v>7.08</c:v>
                </c:pt>
                <c:pt idx="299">
                  <c:v>7.6199999999999992</c:v>
                </c:pt>
                <c:pt idx="300">
                  <c:v>7.9300000000000006</c:v>
                </c:pt>
                <c:pt idx="301">
                  <c:v>8.07</c:v>
                </c:pt>
                <c:pt idx="302">
                  <c:v>8.32</c:v>
                </c:pt>
                <c:pt idx="303">
                  <c:v>8.25</c:v>
                </c:pt>
                <c:pt idx="304">
                  <c:v>8</c:v>
                </c:pt>
                <c:pt idx="305">
                  <c:v>8.2299999999999986</c:v>
                </c:pt>
                <c:pt idx="306">
                  <c:v>7.92</c:v>
                </c:pt>
                <c:pt idx="307">
                  <c:v>7.6199999999999992</c:v>
                </c:pt>
                <c:pt idx="308">
                  <c:v>7.6</c:v>
                </c:pt>
                <c:pt idx="309">
                  <c:v>7.8199999999999994</c:v>
                </c:pt>
                <c:pt idx="310">
                  <c:v>7.6499999999999995</c:v>
                </c:pt>
                <c:pt idx="311">
                  <c:v>7.9</c:v>
                </c:pt>
                <c:pt idx="312">
                  <c:v>8.1399999999999988</c:v>
                </c:pt>
                <c:pt idx="313">
                  <c:v>7.94</c:v>
                </c:pt>
                <c:pt idx="314">
                  <c:v>7.6899999999999995</c:v>
                </c:pt>
                <c:pt idx="315">
                  <c:v>7.5</c:v>
                </c:pt>
                <c:pt idx="316">
                  <c:v>7.48</c:v>
                </c:pt>
                <c:pt idx="317">
                  <c:v>7.4300000000000006</c:v>
                </c:pt>
                <c:pt idx="318">
                  <c:v>7.29</c:v>
                </c:pt>
                <c:pt idx="319">
                  <c:v>7.21</c:v>
                </c:pt>
                <c:pt idx="320">
                  <c:v>7.1</c:v>
                </c:pt>
                <c:pt idx="321">
                  <c:v>6.99</c:v>
                </c:pt>
                <c:pt idx="322">
                  <c:v>7.04</c:v>
                </c:pt>
                <c:pt idx="323">
                  <c:v>7.13</c:v>
                </c:pt>
                <c:pt idx="324">
                  <c:v>7.14</c:v>
                </c:pt>
                <c:pt idx="325">
                  <c:v>7.14</c:v>
                </c:pt>
                <c:pt idx="326">
                  <c:v>7</c:v>
                </c:pt>
                <c:pt idx="327">
                  <c:v>6.95</c:v>
                </c:pt>
                <c:pt idx="328">
                  <c:v>6.92</c:v>
                </c:pt>
                <c:pt idx="329">
                  <c:v>6.72</c:v>
                </c:pt>
                <c:pt idx="330">
                  <c:v>6.71</c:v>
                </c:pt>
                <c:pt idx="331">
                  <c:v>6.87</c:v>
                </c:pt>
                <c:pt idx="332">
                  <c:v>6.72</c:v>
                </c:pt>
                <c:pt idx="333">
                  <c:v>6.79</c:v>
                </c:pt>
                <c:pt idx="334">
                  <c:v>6.81</c:v>
                </c:pt>
                <c:pt idx="335">
                  <c:v>7.04</c:v>
                </c:pt>
                <c:pt idx="336">
                  <c:v>6.92</c:v>
                </c:pt>
                <c:pt idx="337">
                  <c:v>7.1499999999999995</c:v>
                </c:pt>
                <c:pt idx="338">
                  <c:v>7.55</c:v>
                </c:pt>
                <c:pt idx="339">
                  <c:v>7.63</c:v>
                </c:pt>
                <c:pt idx="340">
                  <c:v>7.94</c:v>
                </c:pt>
                <c:pt idx="341">
                  <c:v>7.8199999999999994</c:v>
                </c:pt>
                <c:pt idx="342">
                  <c:v>7.85</c:v>
                </c:pt>
                <c:pt idx="343">
                  <c:v>7.74</c:v>
                </c:pt>
                <c:pt idx="344">
                  <c:v>7.91</c:v>
                </c:pt>
                <c:pt idx="345">
                  <c:v>8.2100000000000009</c:v>
                </c:pt>
                <c:pt idx="346">
                  <c:v>8.33</c:v>
                </c:pt>
                <c:pt idx="347">
                  <c:v>8.2399999999999984</c:v>
                </c:pt>
                <c:pt idx="348">
                  <c:v>8.15</c:v>
                </c:pt>
                <c:pt idx="349">
                  <c:v>8.52</c:v>
                </c:pt>
                <c:pt idx="350">
                  <c:v>8.2900000000000009</c:v>
                </c:pt>
                <c:pt idx="351">
                  <c:v>8.15</c:v>
                </c:pt>
                <c:pt idx="352">
                  <c:v>8.0300000000000011</c:v>
                </c:pt>
                <c:pt idx="353">
                  <c:v>7.91</c:v>
                </c:pt>
                <c:pt idx="354">
                  <c:v>7.8</c:v>
                </c:pt>
                <c:pt idx="355">
                  <c:v>7.75</c:v>
                </c:pt>
                <c:pt idx="356">
                  <c:v>7.38</c:v>
                </c:pt>
                <c:pt idx="357">
                  <c:v>7.03</c:v>
                </c:pt>
                <c:pt idx="358">
                  <c:v>7.05</c:v>
                </c:pt>
                <c:pt idx="359">
                  <c:v>6.95</c:v>
                </c:pt>
                <c:pt idx="360">
                  <c:v>7.08</c:v>
                </c:pt>
                <c:pt idx="361">
                  <c:v>7.1499999999999995</c:v>
                </c:pt>
                <c:pt idx="362">
                  <c:v>7.1599999999999993</c:v>
                </c:pt>
                <c:pt idx="363">
                  <c:v>7.13</c:v>
                </c:pt>
                <c:pt idx="364">
                  <c:v>6.95</c:v>
                </c:pt>
                <c:pt idx="365">
                  <c:v>6.8199999999999994</c:v>
                </c:pt>
                <c:pt idx="366">
                  <c:v>6.6199999999999992</c:v>
                </c:pt>
                <c:pt idx="367">
                  <c:v>6.6599999999999993</c:v>
                </c:pt>
                <c:pt idx="368">
                  <c:v>7.07</c:v>
                </c:pt>
                <c:pt idx="369">
                  <c:v>7</c:v>
                </c:pt>
                <c:pt idx="370">
                  <c:v>6.89</c:v>
                </c:pt>
                <c:pt idx="371">
                  <c:v>7.01</c:v>
                </c:pt>
                <c:pt idx="372">
                  <c:v>6.99</c:v>
                </c:pt>
                <c:pt idx="373">
                  <c:v>6.81</c:v>
                </c:pt>
                <c:pt idx="374">
                  <c:v>6.6499999999999995</c:v>
                </c:pt>
                <c:pt idx="375">
                  <c:v>6.49</c:v>
                </c:pt>
                <c:pt idx="376">
                  <c:v>6.29</c:v>
                </c:pt>
                <c:pt idx="377">
                  <c:v>6.09</c:v>
                </c:pt>
                <c:pt idx="378">
                  <c:v>6.1099999999999994</c:v>
                </c:pt>
                <c:pt idx="379">
                  <c:v>6.07</c:v>
                </c:pt>
                <c:pt idx="380">
                  <c:v>6.05</c:v>
                </c:pt>
                <c:pt idx="381">
                  <c:v>5.92</c:v>
                </c:pt>
                <c:pt idx="382">
                  <c:v>5.84</c:v>
                </c:pt>
                <c:pt idx="383">
                  <c:v>5.75</c:v>
                </c:pt>
                <c:pt idx="384">
                  <c:v>5.81</c:v>
                </c:pt>
                <c:pt idx="385">
                  <c:v>5.48</c:v>
                </c:pt>
                <c:pt idx="386">
                  <c:v>5.23</c:v>
                </c:pt>
                <c:pt idx="387">
                  <c:v>5.63</c:v>
                </c:pt>
                <c:pt idx="388">
                  <c:v>6.26</c:v>
                </c:pt>
                <c:pt idx="389">
                  <c:v>6.1499999999999995</c:v>
                </c:pt>
                <c:pt idx="390">
                  <c:v>5.95</c:v>
                </c:pt>
                <c:pt idx="391">
                  <c:v>5.9300000000000006</c:v>
                </c:pt>
                <c:pt idx="392">
                  <c:v>5.88</c:v>
                </c:pt>
                <c:pt idx="393">
                  <c:v>5.74</c:v>
                </c:pt>
                <c:pt idx="394">
                  <c:v>5.64</c:v>
                </c:pt>
                <c:pt idx="395">
                  <c:v>5.45</c:v>
                </c:pt>
                <c:pt idx="396">
                  <c:v>5.83</c:v>
                </c:pt>
                <c:pt idx="397">
                  <c:v>6.2700000000000005</c:v>
                </c:pt>
                <c:pt idx="398">
                  <c:v>6.29</c:v>
                </c:pt>
                <c:pt idx="399">
                  <c:v>6.06</c:v>
                </c:pt>
                <c:pt idx="400">
                  <c:v>5.87</c:v>
                </c:pt>
                <c:pt idx="401">
                  <c:v>5.75</c:v>
                </c:pt>
                <c:pt idx="402">
                  <c:v>5.72</c:v>
                </c:pt>
                <c:pt idx="403">
                  <c:v>5.73</c:v>
                </c:pt>
                <c:pt idx="404">
                  <c:v>5.75</c:v>
                </c:pt>
                <c:pt idx="405">
                  <c:v>5.71</c:v>
                </c:pt>
                <c:pt idx="406">
                  <c:v>5.63</c:v>
                </c:pt>
                <c:pt idx="407">
                  <c:v>5.9300000000000006</c:v>
                </c:pt>
                <c:pt idx="408">
                  <c:v>5.8599999999999994</c:v>
                </c:pt>
                <c:pt idx="409">
                  <c:v>5.72</c:v>
                </c:pt>
                <c:pt idx="410">
                  <c:v>5.58</c:v>
                </c:pt>
                <c:pt idx="411">
                  <c:v>5.7</c:v>
                </c:pt>
                <c:pt idx="412">
                  <c:v>5.8199999999999994</c:v>
                </c:pt>
                <c:pt idx="413">
                  <c:v>5.7700000000000005</c:v>
                </c:pt>
                <c:pt idx="414">
                  <c:v>6.07</c:v>
                </c:pt>
                <c:pt idx="415">
                  <c:v>6.33</c:v>
                </c:pt>
                <c:pt idx="416">
                  <c:v>6.2700000000000005</c:v>
                </c:pt>
                <c:pt idx="417">
                  <c:v>6.1499999999999995</c:v>
                </c:pt>
                <c:pt idx="418">
                  <c:v>6.25</c:v>
                </c:pt>
                <c:pt idx="419">
                  <c:v>6.3199999999999994</c:v>
                </c:pt>
                <c:pt idx="420">
                  <c:v>6.51</c:v>
                </c:pt>
                <c:pt idx="421">
                  <c:v>6.6</c:v>
                </c:pt>
                <c:pt idx="422">
                  <c:v>6.68</c:v>
                </c:pt>
                <c:pt idx="423">
                  <c:v>6.76</c:v>
                </c:pt>
                <c:pt idx="424">
                  <c:v>6.52</c:v>
                </c:pt>
                <c:pt idx="425">
                  <c:v>6.4</c:v>
                </c:pt>
                <c:pt idx="426">
                  <c:v>6.3599999999999994</c:v>
                </c:pt>
                <c:pt idx="427">
                  <c:v>6.24</c:v>
                </c:pt>
                <c:pt idx="428">
                  <c:v>6.14</c:v>
                </c:pt>
                <c:pt idx="429">
                  <c:v>6.22</c:v>
                </c:pt>
                <c:pt idx="430">
                  <c:v>6.29</c:v>
                </c:pt>
                <c:pt idx="431">
                  <c:v>6.1599999999999993</c:v>
                </c:pt>
                <c:pt idx="432">
                  <c:v>6.18</c:v>
                </c:pt>
                <c:pt idx="433">
                  <c:v>6.26</c:v>
                </c:pt>
                <c:pt idx="434">
                  <c:v>6.6599999999999993</c:v>
                </c:pt>
                <c:pt idx="435">
                  <c:v>6.7</c:v>
                </c:pt>
                <c:pt idx="436">
                  <c:v>6.57</c:v>
                </c:pt>
                <c:pt idx="437">
                  <c:v>6.38</c:v>
                </c:pt>
                <c:pt idx="438">
                  <c:v>6.38</c:v>
                </c:pt>
                <c:pt idx="439">
                  <c:v>6.21</c:v>
                </c:pt>
                <c:pt idx="440">
                  <c:v>6.1</c:v>
                </c:pt>
                <c:pt idx="441">
                  <c:v>5.76</c:v>
                </c:pt>
                <c:pt idx="442">
                  <c:v>5.92</c:v>
                </c:pt>
                <c:pt idx="443">
                  <c:v>5.9700000000000006</c:v>
                </c:pt>
                <c:pt idx="444">
                  <c:v>5.92</c:v>
                </c:pt>
                <c:pt idx="445">
                  <c:v>6.04</c:v>
                </c:pt>
                <c:pt idx="446">
                  <c:v>6.3199999999999994</c:v>
                </c:pt>
                <c:pt idx="447">
                  <c:v>6.4300000000000006</c:v>
                </c:pt>
                <c:pt idx="448">
                  <c:v>6.48</c:v>
                </c:pt>
                <c:pt idx="449">
                  <c:v>6.04</c:v>
                </c:pt>
                <c:pt idx="450">
                  <c:v>6.2</c:v>
                </c:pt>
                <c:pt idx="451">
                  <c:v>6.09</c:v>
                </c:pt>
                <c:pt idx="452">
                  <c:v>5.33</c:v>
                </c:pt>
                <c:pt idx="453">
                  <c:v>5.0599999999999996</c:v>
                </c:pt>
                <c:pt idx="454">
                  <c:v>5.13</c:v>
                </c:pt>
                <c:pt idx="455">
                  <c:v>5</c:v>
                </c:pt>
                <c:pt idx="456">
                  <c:v>4.8099999999999996</c:v>
                </c:pt>
                <c:pt idx="457">
                  <c:v>4.8599999999999994</c:v>
                </c:pt>
                <c:pt idx="458">
                  <c:v>5.42</c:v>
                </c:pt>
                <c:pt idx="459">
                  <c:v>5.22</c:v>
                </c:pt>
                <c:pt idx="460">
                  <c:v>5.1899999999999995</c:v>
                </c:pt>
                <c:pt idx="461">
                  <c:v>5.0599999999999996</c:v>
                </c:pt>
                <c:pt idx="462">
                  <c:v>4.95</c:v>
                </c:pt>
                <c:pt idx="463">
                  <c:v>4.88</c:v>
                </c:pt>
                <c:pt idx="464">
                  <c:v>4.9300000000000006</c:v>
                </c:pt>
                <c:pt idx="465">
                  <c:v>5.03</c:v>
                </c:pt>
                <c:pt idx="466">
                  <c:v>4.99</c:v>
                </c:pt>
                <c:pt idx="467">
                  <c:v>4.9700000000000006</c:v>
                </c:pt>
                <c:pt idx="468">
                  <c:v>5.0999999999999996</c:v>
                </c:pt>
                <c:pt idx="469">
                  <c:v>4.8899999999999997</c:v>
                </c:pt>
                <c:pt idx="470">
                  <c:v>4.74</c:v>
                </c:pt>
                <c:pt idx="471">
                  <c:v>4.5599999999999996</c:v>
                </c:pt>
                <c:pt idx="472">
                  <c:v>4.4300000000000006</c:v>
                </c:pt>
                <c:pt idx="473">
                  <c:v>4.3499999999999996</c:v>
                </c:pt>
                <c:pt idx="474">
                  <c:v>4.2300000000000004</c:v>
                </c:pt>
                <c:pt idx="475">
                  <c:v>4.3</c:v>
                </c:pt>
                <c:pt idx="476">
                  <c:v>4.71</c:v>
                </c:pt>
                <c:pt idx="477">
                  <c:v>4.76</c:v>
                </c:pt>
                <c:pt idx="478">
                  <c:v>4.95</c:v>
                </c:pt>
                <c:pt idx="479">
                  <c:v>4.84</c:v>
                </c:pt>
                <c:pt idx="480">
                  <c:v>4.84</c:v>
                </c:pt>
                <c:pt idx="481">
                  <c:v>4.6399999999999997</c:v>
                </c:pt>
                <c:pt idx="482">
                  <c:v>4.51</c:v>
                </c:pt>
                <c:pt idx="483">
                  <c:v>4.55</c:v>
                </c:pt>
                <c:pt idx="484">
                  <c:v>4.2699999999999996</c:v>
                </c:pt>
                <c:pt idx="485">
                  <c:v>4.1099999999999994</c:v>
                </c:pt>
                <c:pt idx="486">
                  <c:v>4.0999999999999996</c:v>
                </c:pt>
                <c:pt idx="487">
                  <c:v>3.9899999999999998</c:v>
                </c:pt>
                <c:pt idx="488">
                  <c:v>3.96</c:v>
                </c:pt>
                <c:pt idx="489">
                  <c:v>3.92</c:v>
                </c:pt>
              </c:numCache>
            </c:numRef>
          </c:val>
        </c:ser>
        <c:dLbls/>
        <c:marker val="1"/>
        <c:axId val="85803392"/>
        <c:axId val="85804928"/>
      </c:lineChart>
      <c:dateAx>
        <c:axId val="85803392"/>
        <c:scaling>
          <c:orientation val="minMax"/>
        </c:scaling>
        <c:axPos val="b"/>
        <c:numFmt formatCode="mmm\ yy" sourceLinked="0"/>
        <c:tickLblPos val="nextTo"/>
        <c:crossAx val="85804928"/>
        <c:crosses val="autoZero"/>
        <c:auto val="1"/>
        <c:lblOffset val="100"/>
        <c:baseTimeUnit val="months"/>
      </c:dateAx>
      <c:valAx>
        <c:axId val="85804928"/>
        <c:scaling>
          <c:orientation val="minMax"/>
        </c:scaling>
        <c:axPos val="l"/>
        <c:numFmt formatCode="General" sourceLinked="1"/>
        <c:tickLblPos val="nextTo"/>
        <c:crossAx val="85803392"/>
        <c:crosses val="autoZero"/>
        <c:crossBetween val="between"/>
      </c:valAx>
    </c:plotArea>
    <c:plotVisOnly val="1"/>
    <c:dispBlanksAs val="gap"/>
  </c:chart>
  <c:txPr>
    <a:bodyPr/>
    <a:lstStyle/>
    <a:p>
      <a:pPr>
        <a:defRPr sz="1800"/>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598" b="0" i="0" u="none" strike="noStrike" baseline="0">
                <a:solidFill>
                  <a:schemeClr val="tx1"/>
                </a:solidFill>
                <a:latin typeface="Arial"/>
                <a:ea typeface="Arial"/>
                <a:cs typeface="Arial"/>
              </a:defRPr>
            </a:pPr>
            <a:r>
              <a:rPr lang="en-US"/>
              <a:t>Investment in Residential Housing, Billions of 2005 Dollars</a:t>
            </a:r>
          </a:p>
        </c:rich>
      </c:tx>
      <c:layout>
        <c:manualLayout>
          <c:xMode val="edge"/>
          <c:yMode val="edge"/>
          <c:x val="0.17915690866510539"/>
          <c:y val="1.9354838709677424E-2"/>
        </c:manualLayout>
      </c:layout>
      <c:spPr>
        <a:noFill/>
        <a:ln w="25373">
          <a:noFill/>
        </a:ln>
      </c:spPr>
    </c:title>
    <c:plotArea>
      <c:layout>
        <c:manualLayout>
          <c:layoutTarget val="inner"/>
          <c:xMode val="edge"/>
          <c:yMode val="edge"/>
          <c:x val="8.7822014051522249E-2"/>
          <c:y val="0.10537634408602153"/>
          <c:w val="0.90046838407494123"/>
          <c:h val="0.74193548387096764"/>
        </c:manualLayout>
      </c:layout>
      <c:areaChart>
        <c:grouping val="stacked"/>
        <c:ser>
          <c:idx val="0"/>
          <c:order val="0"/>
          <c:tx>
            <c:strRef>
              <c:f>Sheet1!$A$2</c:f>
              <c:strCache>
                <c:ptCount val="1"/>
                <c:pt idx="0">
                  <c:v>East</c:v>
                </c:pt>
              </c:strCache>
            </c:strRef>
          </c:tx>
          <c:spPr>
            <a:solidFill>
              <a:srgbClr val="FF0000"/>
            </a:solidFill>
            <a:ln w="38060">
              <a:solidFill>
                <a:srgbClr val="0000FF"/>
              </a:solidFill>
              <a:prstDash val="solid"/>
            </a:ln>
          </c:spPr>
          <c:cat>
            <c:strRef>
              <c:f>Sheet1!$B$1:$BQ$1</c:f>
              <c:strCache>
                <c:ptCount val="68"/>
                <c:pt idx="0">
                  <c:v> 1995-I </c:v>
                </c:pt>
                <c:pt idx="1">
                  <c:v> 1995-II </c:v>
                </c:pt>
                <c:pt idx="2">
                  <c:v> 1995-III </c:v>
                </c:pt>
                <c:pt idx="3">
                  <c:v> 1995-IV </c:v>
                </c:pt>
                <c:pt idx="4">
                  <c:v> 1996-I </c:v>
                </c:pt>
                <c:pt idx="5">
                  <c:v> 1996-II </c:v>
                </c:pt>
                <c:pt idx="6">
                  <c:v> 1996-III </c:v>
                </c:pt>
                <c:pt idx="7">
                  <c:v> 1996-IV </c:v>
                </c:pt>
                <c:pt idx="8">
                  <c:v> 1997-I </c:v>
                </c:pt>
                <c:pt idx="9">
                  <c:v> 1997-II </c:v>
                </c:pt>
                <c:pt idx="10">
                  <c:v> 1997-III </c:v>
                </c:pt>
                <c:pt idx="11">
                  <c:v> 1997-IV </c:v>
                </c:pt>
                <c:pt idx="12">
                  <c:v> 1998-I </c:v>
                </c:pt>
                <c:pt idx="13">
                  <c:v> 1998-II </c:v>
                </c:pt>
                <c:pt idx="14">
                  <c:v> 1998-III </c:v>
                </c:pt>
                <c:pt idx="15">
                  <c:v> 1998-IV </c:v>
                </c:pt>
                <c:pt idx="16">
                  <c:v> 1999-I </c:v>
                </c:pt>
                <c:pt idx="17">
                  <c:v> 1999-II </c:v>
                </c:pt>
                <c:pt idx="18">
                  <c:v> 1999-III </c:v>
                </c:pt>
                <c:pt idx="19">
                  <c:v> 1999-IV </c:v>
                </c:pt>
                <c:pt idx="20">
                  <c:v> 2000-I </c:v>
                </c:pt>
                <c:pt idx="21">
                  <c:v> 2000-II </c:v>
                </c:pt>
                <c:pt idx="22">
                  <c:v> 2000-III </c:v>
                </c:pt>
                <c:pt idx="23">
                  <c:v> 2000-IV </c:v>
                </c:pt>
                <c:pt idx="24">
                  <c:v> 2001-I </c:v>
                </c:pt>
                <c:pt idx="25">
                  <c:v> 2001-II </c:v>
                </c:pt>
                <c:pt idx="26">
                  <c:v> 2001-III </c:v>
                </c:pt>
                <c:pt idx="27">
                  <c:v> 2001-IV </c:v>
                </c:pt>
                <c:pt idx="28">
                  <c:v> 2002-I </c:v>
                </c:pt>
                <c:pt idx="29">
                  <c:v> 2002-II </c:v>
                </c:pt>
                <c:pt idx="30">
                  <c:v> 2002-III </c:v>
                </c:pt>
                <c:pt idx="31">
                  <c:v> 2002-IV </c:v>
                </c:pt>
                <c:pt idx="32">
                  <c:v> 2003-I </c:v>
                </c:pt>
                <c:pt idx="33">
                  <c:v> 2003-II </c:v>
                </c:pt>
                <c:pt idx="34">
                  <c:v> 2003-III </c:v>
                </c:pt>
                <c:pt idx="35">
                  <c:v> 2003-IV </c:v>
                </c:pt>
                <c:pt idx="36">
                  <c:v> 2004-I </c:v>
                </c:pt>
                <c:pt idx="37">
                  <c:v> 2004-II </c:v>
                </c:pt>
                <c:pt idx="38">
                  <c:v> 2004-III </c:v>
                </c:pt>
                <c:pt idx="39">
                  <c:v> 2004-IV </c:v>
                </c:pt>
                <c:pt idx="40">
                  <c:v> 2005-I </c:v>
                </c:pt>
                <c:pt idx="41">
                  <c:v> 2005-II </c:v>
                </c:pt>
                <c:pt idx="42">
                  <c:v> 2005-III </c:v>
                </c:pt>
                <c:pt idx="43">
                  <c:v> 2005-IV </c:v>
                </c:pt>
                <c:pt idx="44">
                  <c:v> 2006-I </c:v>
                </c:pt>
                <c:pt idx="45">
                  <c:v> 2006-II </c:v>
                </c:pt>
                <c:pt idx="46">
                  <c:v> 2006-III </c:v>
                </c:pt>
                <c:pt idx="47">
                  <c:v> 2006-IV </c:v>
                </c:pt>
                <c:pt idx="48">
                  <c:v> 2007-I </c:v>
                </c:pt>
                <c:pt idx="49">
                  <c:v> 2007-II </c:v>
                </c:pt>
                <c:pt idx="50">
                  <c:v> 2007-III </c:v>
                </c:pt>
                <c:pt idx="51">
                  <c:v> 2007-IV </c:v>
                </c:pt>
                <c:pt idx="52">
                  <c:v> 2008-I </c:v>
                </c:pt>
                <c:pt idx="53">
                  <c:v> 2008-II </c:v>
                </c:pt>
                <c:pt idx="54">
                  <c:v> 2008-III </c:v>
                </c:pt>
                <c:pt idx="55">
                  <c:v> 2008-IV </c:v>
                </c:pt>
                <c:pt idx="56">
                  <c:v> 2009-I </c:v>
                </c:pt>
                <c:pt idx="57">
                  <c:v> 2009-II </c:v>
                </c:pt>
                <c:pt idx="58">
                  <c:v> 2009-III </c:v>
                </c:pt>
                <c:pt idx="59">
                  <c:v> 2009-IV </c:v>
                </c:pt>
                <c:pt idx="60">
                  <c:v> 2010-I </c:v>
                </c:pt>
                <c:pt idx="61">
                  <c:v> 2010-II </c:v>
                </c:pt>
                <c:pt idx="62">
                  <c:v> 2010-III </c:v>
                </c:pt>
                <c:pt idx="63">
                  <c:v> 2010-IV </c:v>
                </c:pt>
                <c:pt idx="64">
                  <c:v>2011-I</c:v>
                </c:pt>
                <c:pt idx="65">
                  <c:v>2011-II</c:v>
                </c:pt>
                <c:pt idx="66">
                  <c:v>2011-III</c:v>
                </c:pt>
                <c:pt idx="67">
                  <c:v>2011-IV</c:v>
                </c:pt>
              </c:strCache>
            </c:strRef>
          </c:cat>
          <c:val>
            <c:numRef>
              <c:f>Sheet1!$B$2:$BQ$2</c:f>
              <c:numCache>
                <c:formatCode>General</c:formatCode>
                <c:ptCount val="68"/>
                <c:pt idx="0">
                  <c:v>457.7</c:v>
                </c:pt>
                <c:pt idx="1">
                  <c:v>443</c:v>
                </c:pt>
                <c:pt idx="2">
                  <c:v>456.7</c:v>
                </c:pt>
                <c:pt idx="3">
                  <c:v>467</c:v>
                </c:pt>
                <c:pt idx="4">
                  <c:v>479.3</c:v>
                </c:pt>
                <c:pt idx="5">
                  <c:v>499.5</c:v>
                </c:pt>
                <c:pt idx="6">
                  <c:v>498.2</c:v>
                </c:pt>
                <c:pt idx="7">
                  <c:v>493</c:v>
                </c:pt>
                <c:pt idx="8">
                  <c:v>494.7</c:v>
                </c:pt>
                <c:pt idx="9">
                  <c:v>500.9</c:v>
                </c:pt>
                <c:pt idx="10">
                  <c:v>503.2</c:v>
                </c:pt>
                <c:pt idx="11">
                  <c:v>508.4</c:v>
                </c:pt>
                <c:pt idx="12">
                  <c:v>517.5</c:v>
                </c:pt>
                <c:pt idx="13">
                  <c:v>533</c:v>
                </c:pt>
                <c:pt idx="14">
                  <c:v>549</c:v>
                </c:pt>
                <c:pt idx="15">
                  <c:v>562.20000000000005</c:v>
                </c:pt>
                <c:pt idx="16">
                  <c:v>565.5</c:v>
                </c:pt>
                <c:pt idx="17">
                  <c:v>571.6</c:v>
                </c:pt>
                <c:pt idx="18">
                  <c:v>576.4</c:v>
                </c:pt>
                <c:pt idx="19">
                  <c:v>583.4</c:v>
                </c:pt>
                <c:pt idx="20">
                  <c:v>588</c:v>
                </c:pt>
                <c:pt idx="21">
                  <c:v>584</c:v>
                </c:pt>
                <c:pt idx="22">
                  <c:v>573.70000000000005</c:v>
                </c:pt>
                <c:pt idx="23">
                  <c:v>574.20000000000005</c:v>
                </c:pt>
                <c:pt idx="24">
                  <c:v>576.79999999999995</c:v>
                </c:pt>
                <c:pt idx="25">
                  <c:v>584.9</c:v>
                </c:pt>
                <c:pt idx="26">
                  <c:v>588.1</c:v>
                </c:pt>
                <c:pt idx="27">
                  <c:v>583.1</c:v>
                </c:pt>
                <c:pt idx="28">
                  <c:v>598.70000000000005</c:v>
                </c:pt>
                <c:pt idx="29">
                  <c:v>613.4</c:v>
                </c:pt>
                <c:pt idx="30">
                  <c:v>616.9</c:v>
                </c:pt>
                <c:pt idx="31">
                  <c:v>626.4</c:v>
                </c:pt>
                <c:pt idx="32">
                  <c:v>632.4</c:v>
                </c:pt>
                <c:pt idx="33">
                  <c:v>646.79999999999995</c:v>
                </c:pt>
                <c:pt idx="34">
                  <c:v>679.7</c:v>
                </c:pt>
                <c:pt idx="35">
                  <c:v>698.2</c:v>
                </c:pt>
                <c:pt idx="36">
                  <c:v>704.5</c:v>
                </c:pt>
                <c:pt idx="37">
                  <c:v>731</c:v>
                </c:pt>
                <c:pt idx="38">
                  <c:v>738.4</c:v>
                </c:pt>
                <c:pt idx="39">
                  <c:v>744.2</c:v>
                </c:pt>
                <c:pt idx="40">
                  <c:v>757.8</c:v>
                </c:pt>
                <c:pt idx="41">
                  <c:v>775.4</c:v>
                </c:pt>
                <c:pt idx="42">
                  <c:v>783.3</c:v>
                </c:pt>
                <c:pt idx="43">
                  <c:v>783.5</c:v>
                </c:pt>
                <c:pt idx="44">
                  <c:v>775.2</c:v>
                </c:pt>
                <c:pt idx="45">
                  <c:v>740</c:v>
                </c:pt>
                <c:pt idx="46">
                  <c:v>697.3</c:v>
                </c:pt>
                <c:pt idx="47">
                  <c:v>660.2</c:v>
                </c:pt>
                <c:pt idx="48">
                  <c:v>631.29999999999995</c:v>
                </c:pt>
                <c:pt idx="49">
                  <c:v>611.4</c:v>
                </c:pt>
                <c:pt idx="50">
                  <c:v>570.70000000000005</c:v>
                </c:pt>
                <c:pt idx="51">
                  <c:v>523.4</c:v>
                </c:pt>
                <c:pt idx="52">
                  <c:v>481.3</c:v>
                </c:pt>
                <c:pt idx="53">
                  <c:v>462.8</c:v>
                </c:pt>
                <c:pt idx="54">
                  <c:v>437.8</c:v>
                </c:pt>
                <c:pt idx="55">
                  <c:v>395.8</c:v>
                </c:pt>
                <c:pt idx="56">
                  <c:v>354.9</c:v>
                </c:pt>
                <c:pt idx="57">
                  <c:v>334.3</c:v>
                </c:pt>
                <c:pt idx="58">
                  <c:v>348.2</c:v>
                </c:pt>
                <c:pt idx="59">
                  <c:v>344.8</c:v>
                </c:pt>
                <c:pt idx="60">
                  <c:v>330.8</c:v>
                </c:pt>
                <c:pt idx="61">
                  <c:v>348.2</c:v>
                </c:pt>
                <c:pt idx="62">
                  <c:v>321.10000000000002</c:v>
                </c:pt>
                <c:pt idx="63">
                  <c:v>323.10000000000002</c:v>
                </c:pt>
                <c:pt idx="64">
                  <c:v>321.10000000000002</c:v>
                </c:pt>
                <c:pt idx="65">
                  <c:v>324.39999999999992</c:v>
                </c:pt>
                <c:pt idx="66">
                  <c:v>326.3</c:v>
                </c:pt>
                <c:pt idx="67">
                  <c:v>334</c:v>
                </c:pt>
              </c:numCache>
            </c:numRef>
          </c:val>
        </c:ser>
        <c:dLbls/>
        <c:axId val="86260736"/>
        <c:axId val="86295296"/>
      </c:areaChart>
      <c:catAx>
        <c:axId val="86260736"/>
        <c:scaling>
          <c:orientation val="minMax"/>
        </c:scaling>
        <c:axPos val="b"/>
        <c:numFmt formatCode="General" sourceLinked="1"/>
        <c:tickLblPos val="nextTo"/>
        <c:spPr>
          <a:ln w="3172">
            <a:solidFill>
              <a:schemeClr val="tx1"/>
            </a:solidFill>
            <a:prstDash val="solid"/>
          </a:ln>
        </c:spPr>
        <c:txPr>
          <a:bodyPr rot="-2700000" vert="horz"/>
          <a:lstStyle/>
          <a:p>
            <a:pPr>
              <a:defRPr sz="1174" b="0" i="0" u="none" strike="noStrike" baseline="0">
                <a:solidFill>
                  <a:schemeClr val="tx1"/>
                </a:solidFill>
                <a:latin typeface="Arial"/>
                <a:ea typeface="Arial"/>
                <a:cs typeface="Arial"/>
              </a:defRPr>
            </a:pPr>
            <a:endParaRPr lang="en-US"/>
          </a:p>
        </c:txPr>
        <c:crossAx val="86295296"/>
        <c:crosses val="autoZero"/>
        <c:auto val="1"/>
        <c:lblAlgn val="ctr"/>
        <c:lblOffset val="100"/>
        <c:tickLblSkip val="3"/>
        <c:tickMarkSkip val="1"/>
      </c:catAx>
      <c:valAx>
        <c:axId val="86295296"/>
        <c:scaling>
          <c:orientation val="minMax"/>
          <c:min val="300"/>
        </c:scaling>
        <c:axPos val="l"/>
        <c:numFmt formatCode="General" sourceLinked="1"/>
        <c:tickLblPos val="nextTo"/>
        <c:spPr>
          <a:ln w="3172">
            <a:solidFill>
              <a:schemeClr val="tx1"/>
            </a:solidFill>
            <a:prstDash val="solid"/>
          </a:ln>
        </c:spPr>
        <c:txPr>
          <a:bodyPr rot="0" vert="horz"/>
          <a:lstStyle/>
          <a:p>
            <a:pPr>
              <a:defRPr sz="1798" b="1" i="0" u="none" strike="noStrike" baseline="0">
                <a:solidFill>
                  <a:schemeClr val="tx1"/>
                </a:solidFill>
                <a:latin typeface="Arial"/>
                <a:ea typeface="Arial"/>
                <a:cs typeface="Arial"/>
              </a:defRPr>
            </a:pPr>
            <a:endParaRPr lang="en-US"/>
          </a:p>
        </c:txPr>
        <c:crossAx val="86260736"/>
        <c:crosses val="autoZero"/>
        <c:crossBetween val="midCat"/>
      </c:valAx>
      <c:spPr>
        <a:noFill/>
        <a:ln w="12687">
          <a:solidFill>
            <a:schemeClr val="tx1"/>
          </a:solidFill>
          <a:prstDash val="solid"/>
        </a:ln>
      </c:spPr>
    </c:plotArea>
    <c:plotVisOnly val="1"/>
    <c:dispBlanksAs val="zero"/>
  </c:chart>
  <c:spPr>
    <a:noFill/>
    <a:ln>
      <a:noFill/>
    </a:ln>
  </c:spPr>
  <c:txPr>
    <a:bodyPr/>
    <a:lstStyle/>
    <a:p>
      <a:pPr>
        <a:defRPr sz="1798" b="1" i="0" u="none" strike="noStrike" baseline="0">
          <a:solidFill>
            <a:schemeClr val="tx1"/>
          </a:solidFill>
          <a:latin typeface="Arial"/>
          <a:ea typeface="Arial"/>
          <a:cs typeface="Arial"/>
        </a:defRPr>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b="0" i="0" u="none" strike="noStrike" baseline="0">
                <a:solidFill>
                  <a:schemeClr val="tx1"/>
                </a:solidFill>
                <a:latin typeface="Arial"/>
                <a:ea typeface="Arial"/>
                <a:cs typeface="Arial"/>
              </a:defRPr>
            </a:pPr>
            <a:r>
              <a:rPr lang="en-US"/>
              <a:t>Housing Prices Relative to Consumer Prices</a:t>
            </a:r>
          </a:p>
        </c:rich>
      </c:tx>
      <c:layout>
        <c:manualLayout>
          <c:xMode val="edge"/>
          <c:yMode val="edge"/>
          <c:x val="0.27751756440281034"/>
          <c:y val="1.9354838709677424E-2"/>
        </c:manualLayout>
      </c:layout>
      <c:spPr>
        <a:noFill/>
        <a:ln w="25391">
          <a:noFill/>
        </a:ln>
      </c:spPr>
    </c:title>
    <c:plotArea>
      <c:layout>
        <c:manualLayout>
          <c:layoutTarget val="inner"/>
          <c:xMode val="edge"/>
          <c:yMode val="edge"/>
          <c:x val="0.13231850117096022"/>
          <c:y val="0.19139784946236565"/>
          <c:w val="0.76463700234192045"/>
          <c:h val="0.64086021505376356"/>
        </c:manualLayout>
      </c:layout>
      <c:lineChart>
        <c:grouping val="standard"/>
        <c:ser>
          <c:idx val="0"/>
          <c:order val="0"/>
          <c:tx>
            <c:strRef>
              <c:f>Sheet1!$B$1</c:f>
              <c:strCache>
                <c:ptCount val="1"/>
                <c:pt idx="0">
                  <c:v>FHFA Index</c:v>
                </c:pt>
              </c:strCache>
            </c:strRef>
          </c:tx>
          <c:spPr>
            <a:ln w="38087">
              <a:solidFill>
                <a:srgbClr val="0000D4"/>
              </a:solidFill>
              <a:prstDash val="solid"/>
            </a:ln>
          </c:spPr>
          <c:marker>
            <c:symbol val="none"/>
          </c:marker>
          <c:cat>
            <c:numRef>
              <c:f>Sheet1!$A$2:$A$83</c:f>
              <c:numCache>
                <c:formatCode>m/d/yyyy</c:formatCode>
                <c:ptCount val="82"/>
                <c:pt idx="0">
                  <c:v>31836</c:v>
                </c:pt>
                <c:pt idx="1">
                  <c:v>31928</c:v>
                </c:pt>
                <c:pt idx="2">
                  <c:v>32020</c:v>
                </c:pt>
                <c:pt idx="3">
                  <c:v>32111</c:v>
                </c:pt>
                <c:pt idx="4">
                  <c:v>32202</c:v>
                </c:pt>
                <c:pt idx="5">
                  <c:v>32294</c:v>
                </c:pt>
                <c:pt idx="6">
                  <c:v>32386</c:v>
                </c:pt>
                <c:pt idx="7">
                  <c:v>32477</c:v>
                </c:pt>
                <c:pt idx="8">
                  <c:v>32567</c:v>
                </c:pt>
                <c:pt idx="9">
                  <c:v>32659</c:v>
                </c:pt>
                <c:pt idx="10">
                  <c:v>32751</c:v>
                </c:pt>
                <c:pt idx="11">
                  <c:v>32842</c:v>
                </c:pt>
                <c:pt idx="12">
                  <c:v>32932</c:v>
                </c:pt>
                <c:pt idx="13">
                  <c:v>33024</c:v>
                </c:pt>
                <c:pt idx="14">
                  <c:v>33116</c:v>
                </c:pt>
                <c:pt idx="15">
                  <c:v>33207</c:v>
                </c:pt>
                <c:pt idx="16">
                  <c:v>33297</c:v>
                </c:pt>
                <c:pt idx="17">
                  <c:v>33389</c:v>
                </c:pt>
                <c:pt idx="18">
                  <c:v>33481</c:v>
                </c:pt>
                <c:pt idx="19">
                  <c:v>33572</c:v>
                </c:pt>
                <c:pt idx="20">
                  <c:v>33663</c:v>
                </c:pt>
                <c:pt idx="21">
                  <c:v>33755</c:v>
                </c:pt>
                <c:pt idx="22">
                  <c:v>33847</c:v>
                </c:pt>
                <c:pt idx="23">
                  <c:v>33938</c:v>
                </c:pt>
                <c:pt idx="24">
                  <c:v>34028</c:v>
                </c:pt>
                <c:pt idx="25">
                  <c:v>34120</c:v>
                </c:pt>
                <c:pt idx="26">
                  <c:v>34212</c:v>
                </c:pt>
                <c:pt idx="27">
                  <c:v>34303</c:v>
                </c:pt>
                <c:pt idx="28">
                  <c:v>34393</c:v>
                </c:pt>
                <c:pt idx="29">
                  <c:v>34485</c:v>
                </c:pt>
                <c:pt idx="30">
                  <c:v>34577</c:v>
                </c:pt>
                <c:pt idx="31">
                  <c:v>34668</c:v>
                </c:pt>
                <c:pt idx="32">
                  <c:v>34758</c:v>
                </c:pt>
                <c:pt idx="33">
                  <c:v>34850</c:v>
                </c:pt>
                <c:pt idx="34">
                  <c:v>34942</c:v>
                </c:pt>
                <c:pt idx="35">
                  <c:v>35033</c:v>
                </c:pt>
                <c:pt idx="36">
                  <c:v>35124</c:v>
                </c:pt>
                <c:pt idx="37">
                  <c:v>35216</c:v>
                </c:pt>
                <c:pt idx="38">
                  <c:v>35308</c:v>
                </c:pt>
                <c:pt idx="39">
                  <c:v>35399</c:v>
                </c:pt>
                <c:pt idx="40">
                  <c:v>35489</c:v>
                </c:pt>
                <c:pt idx="41">
                  <c:v>35581</c:v>
                </c:pt>
                <c:pt idx="42">
                  <c:v>35673</c:v>
                </c:pt>
                <c:pt idx="43">
                  <c:v>35764</c:v>
                </c:pt>
                <c:pt idx="44">
                  <c:v>35854</c:v>
                </c:pt>
                <c:pt idx="45">
                  <c:v>35946</c:v>
                </c:pt>
                <c:pt idx="46">
                  <c:v>36038</c:v>
                </c:pt>
                <c:pt idx="47">
                  <c:v>36129</c:v>
                </c:pt>
                <c:pt idx="48">
                  <c:v>36219</c:v>
                </c:pt>
                <c:pt idx="49">
                  <c:v>36311</c:v>
                </c:pt>
                <c:pt idx="50">
                  <c:v>36403</c:v>
                </c:pt>
                <c:pt idx="51">
                  <c:v>36494</c:v>
                </c:pt>
                <c:pt idx="52">
                  <c:v>36585</c:v>
                </c:pt>
                <c:pt idx="53">
                  <c:v>36677</c:v>
                </c:pt>
                <c:pt idx="54">
                  <c:v>36769</c:v>
                </c:pt>
                <c:pt idx="55">
                  <c:v>36860</c:v>
                </c:pt>
                <c:pt idx="56">
                  <c:v>36950</c:v>
                </c:pt>
                <c:pt idx="57">
                  <c:v>37042</c:v>
                </c:pt>
                <c:pt idx="58">
                  <c:v>37134</c:v>
                </c:pt>
                <c:pt idx="59">
                  <c:v>37225</c:v>
                </c:pt>
                <c:pt idx="60">
                  <c:v>37315</c:v>
                </c:pt>
                <c:pt idx="61">
                  <c:v>37407</c:v>
                </c:pt>
                <c:pt idx="62">
                  <c:v>37499</c:v>
                </c:pt>
                <c:pt idx="63">
                  <c:v>37590</c:v>
                </c:pt>
                <c:pt idx="64">
                  <c:v>37680</c:v>
                </c:pt>
                <c:pt idx="65">
                  <c:v>37772</c:v>
                </c:pt>
                <c:pt idx="66">
                  <c:v>37864</c:v>
                </c:pt>
                <c:pt idx="67">
                  <c:v>37955</c:v>
                </c:pt>
                <c:pt idx="68">
                  <c:v>38046</c:v>
                </c:pt>
                <c:pt idx="69">
                  <c:v>38138</c:v>
                </c:pt>
                <c:pt idx="70">
                  <c:v>38230</c:v>
                </c:pt>
                <c:pt idx="71">
                  <c:v>38321</c:v>
                </c:pt>
                <c:pt idx="72">
                  <c:v>38411</c:v>
                </c:pt>
                <c:pt idx="73">
                  <c:v>38503</c:v>
                </c:pt>
                <c:pt idx="74">
                  <c:v>38595</c:v>
                </c:pt>
                <c:pt idx="75">
                  <c:v>38686</c:v>
                </c:pt>
                <c:pt idx="76">
                  <c:v>38776</c:v>
                </c:pt>
                <c:pt idx="77">
                  <c:v>38868</c:v>
                </c:pt>
                <c:pt idx="78">
                  <c:v>38960</c:v>
                </c:pt>
                <c:pt idx="79">
                  <c:v>39051</c:v>
                </c:pt>
                <c:pt idx="80">
                  <c:v>39141</c:v>
                </c:pt>
                <c:pt idx="81">
                  <c:v>39233</c:v>
                </c:pt>
              </c:numCache>
            </c:numRef>
          </c:cat>
          <c:val>
            <c:numRef>
              <c:f>Sheet1!$B$2:$B$83</c:f>
              <c:numCache>
                <c:formatCode>General</c:formatCode>
                <c:ptCount val="82"/>
                <c:pt idx="0">
                  <c:v>100</c:v>
                </c:pt>
                <c:pt idx="1">
                  <c:v>100.51</c:v>
                </c:pt>
                <c:pt idx="2">
                  <c:v>100.77</c:v>
                </c:pt>
                <c:pt idx="3">
                  <c:v>101.45</c:v>
                </c:pt>
                <c:pt idx="4">
                  <c:v>102.25</c:v>
                </c:pt>
                <c:pt idx="5">
                  <c:v>102.67999999999999</c:v>
                </c:pt>
                <c:pt idx="6">
                  <c:v>103.69</c:v>
                </c:pt>
                <c:pt idx="7">
                  <c:v>104.23</c:v>
                </c:pt>
                <c:pt idx="8">
                  <c:v>103.86</c:v>
                </c:pt>
                <c:pt idx="9">
                  <c:v>105.51</c:v>
                </c:pt>
                <c:pt idx="10">
                  <c:v>106.47</c:v>
                </c:pt>
                <c:pt idx="11">
                  <c:v>107.08</c:v>
                </c:pt>
                <c:pt idx="12">
                  <c:v>107.66</c:v>
                </c:pt>
                <c:pt idx="13">
                  <c:v>109.24000000000001</c:v>
                </c:pt>
                <c:pt idx="14">
                  <c:v>110.11999999999999</c:v>
                </c:pt>
                <c:pt idx="15">
                  <c:v>110.16</c:v>
                </c:pt>
                <c:pt idx="16">
                  <c:v>110.34</c:v>
                </c:pt>
                <c:pt idx="17">
                  <c:v>111.67999999999999</c:v>
                </c:pt>
                <c:pt idx="18">
                  <c:v>112.86</c:v>
                </c:pt>
                <c:pt idx="19">
                  <c:v>112.91000000000001</c:v>
                </c:pt>
                <c:pt idx="20">
                  <c:v>113.61999999999999</c:v>
                </c:pt>
                <c:pt idx="21">
                  <c:v>115.23</c:v>
                </c:pt>
                <c:pt idx="22">
                  <c:v>116.09</c:v>
                </c:pt>
                <c:pt idx="23">
                  <c:v>116.05</c:v>
                </c:pt>
                <c:pt idx="24">
                  <c:v>116.49000000000001</c:v>
                </c:pt>
                <c:pt idx="25">
                  <c:v>118.41000000000001</c:v>
                </c:pt>
                <c:pt idx="26">
                  <c:v>119.42</c:v>
                </c:pt>
                <c:pt idx="27">
                  <c:v>119.91000000000001</c:v>
                </c:pt>
                <c:pt idx="28">
                  <c:v>121.1</c:v>
                </c:pt>
                <c:pt idx="29">
                  <c:v>123.77</c:v>
                </c:pt>
                <c:pt idx="30">
                  <c:v>125.48</c:v>
                </c:pt>
                <c:pt idx="31">
                  <c:v>126.69</c:v>
                </c:pt>
                <c:pt idx="32">
                  <c:v>128.31</c:v>
                </c:pt>
                <c:pt idx="33">
                  <c:v>131.23999999999998</c:v>
                </c:pt>
                <c:pt idx="34">
                  <c:v>133.35000000000002</c:v>
                </c:pt>
                <c:pt idx="35">
                  <c:v>134.53</c:v>
                </c:pt>
                <c:pt idx="36">
                  <c:v>136.56</c:v>
                </c:pt>
                <c:pt idx="37">
                  <c:v>139.97999999999999</c:v>
                </c:pt>
                <c:pt idx="38">
                  <c:v>142.34</c:v>
                </c:pt>
                <c:pt idx="39">
                  <c:v>143.87</c:v>
                </c:pt>
                <c:pt idx="40">
                  <c:v>146.20999999999998</c:v>
                </c:pt>
                <c:pt idx="41">
                  <c:v>149.79</c:v>
                </c:pt>
                <c:pt idx="42">
                  <c:v>152.26999999999998</c:v>
                </c:pt>
                <c:pt idx="43">
                  <c:v>153.63</c:v>
                </c:pt>
                <c:pt idx="44">
                  <c:v>155.82000000000002</c:v>
                </c:pt>
                <c:pt idx="45">
                  <c:v>159.97</c:v>
                </c:pt>
                <c:pt idx="46">
                  <c:v>163.34</c:v>
                </c:pt>
                <c:pt idx="47">
                  <c:v>165.47</c:v>
                </c:pt>
                <c:pt idx="48">
                  <c:v>167.91</c:v>
                </c:pt>
                <c:pt idx="49">
                  <c:v>172.10999999999999</c:v>
                </c:pt>
                <c:pt idx="50">
                  <c:v>175.75</c:v>
                </c:pt>
                <c:pt idx="51">
                  <c:v>178.32000000000002</c:v>
                </c:pt>
                <c:pt idx="52">
                  <c:v>181.76</c:v>
                </c:pt>
                <c:pt idx="53">
                  <c:v>187.99</c:v>
                </c:pt>
                <c:pt idx="54">
                  <c:v>193.1</c:v>
                </c:pt>
                <c:pt idx="55">
                  <c:v>196.31</c:v>
                </c:pt>
                <c:pt idx="56">
                  <c:v>200.4</c:v>
                </c:pt>
                <c:pt idx="57">
                  <c:v>207.85000000000002</c:v>
                </c:pt>
                <c:pt idx="58">
                  <c:v>213.45000000000002</c:v>
                </c:pt>
                <c:pt idx="59">
                  <c:v>216.23999999999998</c:v>
                </c:pt>
                <c:pt idx="60">
                  <c:v>218.87</c:v>
                </c:pt>
                <c:pt idx="61">
                  <c:v>223.09</c:v>
                </c:pt>
                <c:pt idx="62">
                  <c:v>223.83</c:v>
                </c:pt>
                <c:pt idx="63">
                  <c:v>222.96</c:v>
                </c:pt>
                <c:pt idx="64">
                  <c:v>223.54</c:v>
                </c:pt>
                <c:pt idx="65">
                  <c:v>225.95000000000002</c:v>
                </c:pt>
                <c:pt idx="66">
                  <c:v>223.49</c:v>
                </c:pt>
                <c:pt idx="67">
                  <c:v>217.7</c:v>
                </c:pt>
                <c:pt idx="68">
                  <c:v>212.10999999999999</c:v>
                </c:pt>
                <c:pt idx="69">
                  <c:v>210.04</c:v>
                </c:pt>
                <c:pt idx="70">
                  <c:v>205.31</c:v>
                </c:pt>
                <c:pt idx="71">
                  <c:v>197.45000000000002</c:v>
                </c:pt>
                <c:pt idx="72">
                  <c:v>195.76</c:v>
                </c:pt>
                <c:pt idx="73">
                  <c:v>196.79</c:v>
                </c:pt>
                <c:pt idx="74">
                  <c:v>196.07</c:v>
                </c:pt>
                <c:pt idx="75">
                  <c:v>193.79</c:v>
                </c:pt>
                <c:pt idx="76">
                  <c:v>189.79</c:v>
                </c:pt>
                <c:pt idx="77">
                  <c:v>193.29</c:v>
                </c:pt>
                <c:pt idx="78">
                  <c:v>190.4</c:v>
                </c:pt>
                <c:pt idx="79">
                  <c:v>185.82000000000002</c:v>
                </c:pt>
                <c:pt idx="80">
                  <c:v>178.94</c:v>
                </c:pt>
                <c:pt idx="81">
                  <c:v>182.01</c:v>
                </c:pt>
              </c:numCache>
            </c:numRef>
          </c:val>
        </c:ser>
        <c:ser>
          <c:idx val="1"/>
          <c:order val="1"/>
          <c:tx>
            <c:strRef>
              <c:f>Sheet1!$C$1</c:f>
              <c:strCache>
                <c:ptCount val="1"/>
                <c:pt idx="0">
                  <c:v>CPI</c:v>
                </c:pt>
              </c:strCache>
            </c:strRef>
          </c:tx>
          <c:spPr>
            <a:ln w="38087">
              <a:solidFill>
                <a:srgbClr val="900000"/>
              </a:solidFill>
              <a:prstDash val="solid"/>
            </a:ln>
          </c:spPr>
          <c:marker>
            <c:symbol val="none"/>
          </c:marker>
          <c:cat>
            <c:numRef>
              <c:f>Sheet1!$A$2:$A$83</c:f>
              <c:numCache>
                <c:formatCode>m/d/yyyy</c:formatCode>
                <c:ptCount val="82"/>
                <c:pt idx="0">
                  <c:v>31836</c:v>
                </c:pt>
                <c:pt idx="1">
                  <c:v>31928</c:v>
                </c:pt>
                <c:pt idx="2">
                  <c:v>32020</c:v>
                </c:pt>
                <c:pt idx="3">
                  <c:v>32111</c:v>
                </c:pt>
                <c:pt idx="4">
                  <c:v>32202</c:v>
                </c:pt>
                <c:pt idx="5">
                  <c:v>32294</c:v>
                </c:pt>
                <c:pt idx="6">
                  <c:v>32386</c:v>
                </c:pt>
                <c:pt idx="7">
                  <c:v>32477</c:v>
                </c:pt>
                <c:pt idx="8">
                  <c:v>32567</c:v>
                </c:pt>
                <c:pt idx="9">
                  <c:v>32659</c:v>
                </c:pt>
                <c:pt idx="10">
                  <c:v>32751</c:v>
                </c:pt>
                <c:pt idx="11">
                  <c:v>32842</c:v>
                </c:pt>
                <c:pt idx="12">
                  <c:v>32932</c:v>
                </c:pt>
                <c:pt idx="13">
                  <c:v>33024</c:v>
                </c:pt>
                <c:pt idx="14">
                  <c:v>33116</c:v>
                </c:pt>
                <c:pt idx="15">
                  <c:v>33207</c:v>
                </c:pt>
                <c:pt idx="16">
                  <c:v>33297</c:v>
                </c:pt>
                <c:pt idx="17">
                  <c:v>33389</c:v>
                </c:pt>
                <c:pt idx="18">
                  <c:v>33481</c:v>
                </c:pt>
                <c:pt idx="19">
                  <c:v>33572</c:v>
                </c:pt>
                <c:pt idx="20">
                  <c:v>33663</c:v>
                </c:pt>
                <c:pt idx="21">
                  <c:v>33755</c:v>
                </c:pt>
                <c:pt idx="22">
                  <c:v>33847</c:v>
                </c:pt>
                <c:pt idx="23">
                  <c:v>33938</c:v>
                </c:pt>
                <c:pt idx="24">
                  <c:v>34028</c:v>
                </c:pt>
                <c:pt idx="25">
                  <c:v>34120</c:v>
                </c:pt>
                <c:pt idx="26">
                  <c:v>34212</c:v>
                </c:pt>
                <c:pt idx="27">
                  <c:v>34303</c:v>
                </c:pt>
                <c:pt idx="28">
                  <c:v>34393</c:v>
                </c:pt>
                <c:pt idx="29">
                  <c:v>34485</c:v>
                </c:pt>
                <c:pt idx="30">
                  <c:v>34577</c:v>
                </c:pt>
                <c:pt idx="31">
                  <c:v>34668</c:v>
                </c:pt>
                <c:pt idx="32">
                  <c:v>34758</c:v>
                </c:pt>
                <c:pt idx="33">
                  <c:v>34850</c:v>
                </c:pt>
                <c:pt idx="34">
                  <c:v>34942</c:v>
                </c:pt>
                <c:pt idx="35">
                  <c:v>35033</c:v>
                </c:pt>
                <c:pt idx="36">
                  <c:v>35124</c:v>
                </c:pt>
                <c:pt idx="37">
                  <c:v>35216</c:v>
                </c:pt>
                <c:pt idx="38">
                  <c:v>35308</c:v>
                </c:pt>
                <c:pt idx="39">
                  <c:v>35399</c:v>
                </c:pt>
                <c:pt idx="40">
                  <c:v>35489</c:v>
                </c:pt>
                <c:pt idx="41">
                  <c:v>35581</c:v>
                </c:pt>
                <c:pt idx="42">
                  <c:v>35673</c:v>
                </c:pt>
                <c:pt idx="43">
                  <c:v>35764</c:v>
                </c:pt>
                <c:pt idx="44">
                  <c:v>35854</c:v>
                </c:pt>
                <c:pt idx="45">
                  <c:v>35946</c:v>
                </c:pt>
                <c:pt idx="46">
                  <c:v>36038</c:v>
                </c:pt>
                <c:pt idx="47">
                  <c:v>36129</c:v>
                </c:pt>
                <c:pt idx="48">
                  <c:v>36219</c:v>
                </c:pt>
                <c:pt idx="49">
                  <c:v>36311</c:v>
                </c:pt>
                <c:pt idx="50">
                  <c:v>36403</c:v>
                </c:pt>
                <c:pt idx="51">
                  <c:v>36494</c:v>
                </c:pt>
                <c:pt idx="52">
                  <c:v>36585</c:v>
                </c:pt>
                <c:pt idx="53">
                  <c:v>36677</c:v>
                </c:pt>
                <c:pt idx="54">
                  <c:v>36769</c:v>
                </c:pt>
                <c:pt idx="55">
                  <c:v>36860</c:v>
                </c:pt>
                <c:pt idx="56">
                  <c:v>36950</c:v>
                </c:pt>
                <c:pt idx="57">
                  <c:v>37042</c:v>
                </c:pt>
                <c:pt idx="58">
                  <c:v>37134</c:v>
                </c:pt>
                <c:pt idx="59">
                  <c:v>37225</c:v>
                </c:pt>
                <c:pt idx="60">
                  <c:v>37315</c:v>
                </c:pt>
                <c:pt idx="61">
                  <c:v>37407</c:v>
                </c:pt>
                <c:pt idx="62">
                  <c:v>37499</c:v>
                </c:pt>
                <c:pt idx="63">
                  <c:v>37590</c:v>
                </c:pt>
                <c:pt idx="64">
                  <c:v>37680</c:v>
                </c:pt>
                <c:pt idx="65">
                  <c:v>37772</c:v>
                </c:pt>
                <c:pt idx="66">
                  <c:v>37864</c:v>
                </c:pt>
                <c:pt idx="67">
                  <c:v>37955</c:v>
                </c:pt>
                <c:pt idx="68">
                  <c:v>38046</c:v>
                </c:pt>
                <c:pt idx="69">
                  <c:v>38138</c:v>
                </c:pt>
                <c:pt idx="70">
                  <c:v>38230</c:v>
                </c:pt>
                <c:pt idx="71">
                  <c:v>38321</c:v>
                </c:pt>
                <c:pt idx="72">
                  <c:v>38411</c:v>
                </c:pt>
                <c:pt idx="73">
                  <c:v>38503</c:v>
                </c:pt>
                <c:pt idx="74">
                  <c:v>38595</c:v>
                </c:pt>
                <c:pt idx="75">
                  <c:v>38686</c:v>
                </c:pt>
                <c:pt idx="76">
                  <c:v>38776</c:v>
                </c:pt>
                <c:pt idx="77">
                  <c:v>38868</c:v>
                </c:pt>
                <c:pt idx="78">
                  <c:v>38960</c:v>
                </c:pt>
                <c:pt idx="79">
                  <c:v>39051</c:v>
                </c:pt>
                <c:pt idx="80">
                  <c:v>39141</c:v>
                </c:pt>
                <c:pt idx="81">
                  <c:v>39233</c:v>
                </c:pt>
              </c:numCache>
            </c:numRef>
          </c:cat>
          <c:val>
            <c:numRef>
              <c:f>Sheet1!$C$2:$C$83</c:f>
              <c:numCache>
                <c:formatCode>General</c:formatCode>
                <c:ptCount val="82"/>
                <c:pt idx="0">
                  <c:v>100</c:v>
                </c:pt>
                <c:pt idx="1">
                  <c:v>100.89</c:v>
                </c:pt>
                <c:pt idx="2">
                  <c:v>101.63</c:v>
                </c:pt>
                <c:pt idx="3">
                  <c:v>102.52</c:v>
                </c:pt>
                <c:pt idx="4">
                  <c:v>103.19</c:v>
                </c:pt>
                <c:pt idx="5">
                  <c:v>103.93</c:v>
                </c:pt>
                <c:pt idx="6">
                  <c:v>104.66999999999999</c:v>
                </c:pt>
                <c:pt idx="7">
                  <c:v>105.56</c:v>
                </c:pt>
                <c:pt idx="8">
                  <c:v>106.31</c:v>
                </c:pt>
                <c:pt idx="9">
                  <c:v>107.05</c:v>
                </c:pt>
                <c:pt idx="10">
                  <c:v>107.57</c:v>
                </c:pt>
                <c:pt idx="11">
                  <c:v>108.53</c:v>
                </c:pt>
                <c:pt idx="12">
                  <c:v>109.11999999999999</c:v>
                </c:pt>
                <c:pt idx="13">
                  <c:v>109.72</c:v>
                </c:pt>
                <c:pt idx="14">
                  <c:v>110.76</c:v>
                </c:pt>
                <c:pt idx="15">
                  <c:v>111.35</c:v>
                </c:pt>
                <c:pt idx="16">
                  <c:v>112.16999999999999</c:v>
                </c:pt>
                <c:pt idx="17">
                  <c:v>113.06</c:v>
                </c:pt>
                <c:pt idx="18">
                  <c:v>113.58</c:v>
                </c:pt>
                <c:pt idx="19">
                  <c:v>114.16999999999999</c:v>
                </c:pt>
                <c:pt idx="20">
                  <c:v>115.36</c:v>
                </c:pt>
                <c:pt idx="21">
                  <c:v>116.25</c:v>
                </c:pt>
                <c:pt idx="22">
                  <c:v>116.99000000000001</c:v>
                </c:pt>
                <c:pt idx="23">
                  <c:v>118.03</c:v>
                </c:pt>
                <c:pt idx="24">
                  <c:v>118.55</c:v>
                </c:pt>
                <c:pt idx="25">
                  <c:v>118.84</c:v>
                </c:pt>
                <c:pt idx="26">
                  <c:v>119.58</c:v>
                </c:pt>
                <c:pt idx="27">
                  <c:v>120.03</c:v>
                </c:pt>
                <c:pt idx="28">
                  <c:v>120.17999999999999</c:v>
                </c:pt>
                <c:pt idx="29">
                  <c:v>120.77</c:v>
                </c:pt>
                <c:pt idx="30">
                  <c:v>121.29</c:v>
                </c:pt>
                <c:pt idx="31">
                  <c:v>121.96000000000001</c:v>
                </c:pt>
                <c:pt idx="32">
                  <c:v>122.26</c:v>
                </c:pt>
                <c:pt idx="33">
                  <c:v>123.14999999999999</c:v>
                </c:pt>
                <c:pt idx="34">
                  <c:v>124.48</c:v>
                </c:pt>
                <c:pt idx="35">
                  <c:v>125.22</c:v>
                </c:pt>
                <c:pt idx="36">
                  <c:v>126.85</c:v>
                </c:pt>
                <c:pt idx="37">
                  <c:v>127.74000000000001</c:v>
                </c:pt>
                <c:pt idx="38">
                  <c:v>128.78</c:v>
                </c:pt>
                <c:pt idx="39">
                  <c:v>129.53</c:v>
                </c:pt>
                <c:pt idx="40">
                  <c:v>130.63999999999999</c:v>
                </c:pt>
                <c:pt idx="41">
                  <c:v>131.82000000000002</c:v>
                </c:pt>
                <c:pt idx="42">
                  <c:v>132.12</c:v>
                </c:pt>
                <c:pt idx="43">
                  <c:v>131.6</c:v>
                </c:pt>
                <c:pt idx="44">
                  <c:v>132.41999999999999</c:v>
                </c:pt>
                <c:pt idx="45">
                  <c:v>133.22999999999999</c:v>
                </c:pt>
                <c:pt idx="46">
                  <c:v>134.12</c:v>
                </c:pt>
                <c:pt idx="47">
                  <c:v>134.87</c:v>
                </c:pt>
                <c:pt idx="48">
                  <c:v>136.41999999999999</c:v>
                </c:pt>
                <c:pt idx="49">
                  <c:v>135.83000000000001</c:v>
                </c:pt>
                <c:pt idx="50">
                  <c:v>137.31</c:v>
                </c:pt>
                <c:pt idx="51">
                  <c:v>137.60999999999999</c:v>
                </c:pt>
                <c:pt idx="52">
                  <c:v>138.80000000000001</c:v>
                </c:pt>
                <c:pt idx="53">
                  <c:v>140.13</c:v>
                </c:pt>
                <c:pt idx="54">
                  <c:v>140.80000000000001</c:v>
                </c:pt>
                <c:pt idx="55">
                  <c:v>142.20999999999998</c:v>
                </c:pt>
                <c:pt idx="56">
                  <c:v>143.25</c:v>
                </c:pt>
                <c:pt idx="57">
                  <c:v>143.69</c:v>
                </c:pt>
                <c:pt idx="58">
                  <c:v>147.47999999999999</c:v>
                </c:pt>
                <c:pt idx="59">
                  <c:v>146.96</c:v>
                </c:pt>
                <c:pt idx="60">
                  <c:v>148.15</c:v>
                </c:pt>
                <c:pt idx="61">
                  <c:v>149.69999999999999</c:v>
                </c:pt>
                <c:pt idx="62">
                  <c:v>150.44999999999999</c:v>
                </c:pt>
                <c:pt idx="63">
                  <c:v>150.66999999999999</c:v>
                </c:pt>
                <c:pt idx="64">
                  <c:v>152.26</c:v>
                </c:pt>
                <c:pt idx="65">
                  <c:v>153.68</c:v>
                </c:pt>
                <c:pt idx="66">
                  <c:v>154.65</c:v>
                </c:pt>
                <c:pt idx="67">
                  <c:v>156.84</c:v>
                </c:pt>
                <c:pt idx="68">
                  <c:v>158.36000000000001</c:v>
                </c:pt>
                <c:pt idx="69">
                  <c:v>161.15</c:v>
                </c:pt>
                <c:pt idx="70">
                  <c:v>162.35000000000002</c:v>
                </c:pt>
                <c:pt idx="71">
                  <c:v>156.76999999999998</c:v>
                </c:pt>
                <c:pt idx="72">
                  <c:v>157.69</c:v>
                </c:pt>
                <c:pt idx="73">
                  <c:v>159.13999999999999</c:v>
                </c:pt>
                <c:pt idx="74">
                  <c:v>160.19999999999999</c:v>
                </c:pt>
                <c:pt idx="75">
                  <c:v>161.1</c:v>
                </c:pt>
                <c:pt idx="76">
                  <c:v>161.43</c:v>
                </c:pt>
                <c:pt idx="77">
                  <c:v>160.88000000000002</c:v>
                </c:pt>
                <c:pt idx="78">
                  <c:v>162.04</c:v>
                </c:pt>
                <c:pt idx="79">
                  <c:v>163.34</c:v>
                </c:pt>
                <c:pt idx="80">
                  <c:v>165.79</c:v>
                </c:pt>
                <c:pt idx="81">
                  <c:v>166.4</c:v>
                </c:pt>
              </c:numCache>
            </c:numRef>
          </c:val>
        </c:ser>
        <c:dLbls/>
        <c:marker val="1"/>
        <c:axId val="86433152"/>
        <c:axId val="86439040"/>
      </c:lineChart>
      <c:dateAx>
        <c:axId val="86433152"/>
        <c:scaling>
          <c:orientation val="minMax"/>
        </c:scaling>
        <c:axPos val="b"/>
        <c:numFmt formatCode="mmm\-yy" sourceLinked="0"/>
        <c:tickLblPos val="nextTo"/>
        <c:spPr>
          <a:ln w="3174">
            <a:solidFill>
              <a:schemeClr val="tx1"/>
            </a:solidFill>
            <a:prstDash val="solid"/>
          </a:ln>
        </c:spPr>
        <c:txPr>
          <a:bodyPr rot="2700000" vert="horz"/>
          <a:lstStyle/>
          <a:p>
            <a:pPr>
              <a:defRPr sz="1200" b="0" i="0" u="none" strike="noStrike" baseline="0">
                <a:solidFill>
                  <a:schemeClr val="tx1"/>
                </a:solidFill>
                <a:latin typeface="Arial"/>
                <a:ea typeface="Arial"/>
                <a:cs typeface="Arial"/>
              </a:defRPr>
            </a:pPr>
            <a:endParaRPr lang="en-US"/>
          </a:p>
        </c:txPr>
        <c:crossAx val="86439040"/>
        <c:crosses val="autoZero"/>
        <c:auto val="1"/>
        <c:lblOffset val="100"/>
        <c:baseTimeUnit val="months"/>
        <c:majorUnit val="1"/>
        <c:majorTimeUnit val="years"/>
        <c:minorUnit val="6"/>
        <c:minorTimeUnit val="months"/>
      </c:dateAx>
      <c:valAx>
        <c:axId val="86439040"/>
        <c:scaling>
          <c:orientation val="minMax"/>
          <c:min val="100"/>
        </c:scaling>
        <c:axPos val="l"/>
        <c:title>
          <c:tx>
            <c:rich>
              <a:bodyPr/>
              <a:lstStyle/>
              <a:p>
                <a:pPr>
                  <a:defRPr sz="1400" b="0" i="0" u="none" strike="noStrike" baseline="0">
                    <a:solidFill>
                      <a:schemeClr val="tx1"/>
                    </a:solidFill>
                    <a:latin typeface="Arial"/>
                    <a:ea typeface="Arial"/>
                    <a:cs typeface="Arial"/>
                  </a:defRPr>
                </a:pPr>
                <a:r>
                  <a:rPr lang="en-US"/>
                  <a:t>Index 1991q1=100</a:t>
                </a:r>
              </a:p>
            </c:rich>
          </c:tx>
          <c:layout>
            <c:manualLayout>
              <c:xMode val="edge"/>
              <c:yMode val="edge"/>
              <c:x val="3.3957845433255272E-2"/>
              <c:y val="0.32903225806451619"/>
            </c:manualLayout>
          </c:layout>
          <c:spPr>
            <a:noFill/>
            <a:ln w="25391">
              <a:noFill/>
            </a:ln>
          </c:spPr>
        </c:title>
        <c:numFmt formatCode="General" sourceLinked="1"/>
        <c:tickLblPos val="nextTo"/>
        <c:spPr>
          <a:ln w="3174">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86433152"/>
        <c:crosses val="autoZero"/>
        <c:crossBetween val="between"/>
      </c:valAx>
      <c:spPr>
        <a:noFill/>
        <a:ln w="12696">
          <a:solidFill>
            <a:schemeClr val="tx1"/>
          </a:solidFill>
          <a:prstDash val="solid"/>
        </a:ln>
      </c:spPr>
    </c:plotArea>
    <c:legend>
      <c:legendPos val="r"/>
      <c:layout>
        <c:manualLayout>
          <c:xMode val="edge"/>
          <c:yMode val="edge"/>
          <c:x val="0.19555035128805617"/>
          <c:y val="0.29892473118279583"/>
          <c:w val="0.17330210772833723"/>
          <c:h val="0.1182795698924731"/>
        </c:manualLayout>
      </c:layout>
      <c:spPr>
        <a:noFill/>
        <a:ln w="12696">
          <a:solidFill>
            <a:schemeClr val="tx1"/>
          </a:solidFill>
          <a:prstDash val="solid"/>
        </a:ln>
      </c:spPr>
      <c:txPr>
        <a:bodyPr/>
        <a:lstStyle/>
        <a:p>
          <a:pPr>
            <a:defRPr sz="1285" b="0"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799" b="1" i="0" u="none" strike="noStrike" baseline="0">
          <a:solidFill>
            <a:schemeClr val="tx1"/>
          </a:solidFill>
          <a:latin typeface="Arial"/>
          <a:ea typeface="Arial"/>
          <a:cs typeface="Arial"/>
        </a:defRPr>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en-US"/>
  <c:style val="6"/>
  <c:chart>
    <c:plotArea>
      <c:layout/>
      <c:lineChart>
        <c:grouping val="standard"/>
        <c:ser>
          <c:idx val="0"/>
          <c:order val="0"/>
          <c:tx>
            <c:strRef>
              <c:f>Sheet1!$B$1</c:f>
              <c:strCache>
                <c:ptCount val="1"/>
                <c:pt idx="0">
                  <c:v>Series 1</c:v>
                </c:pt>
              </c:strCache>
            </c:strRef>
          </c:tx>
          <c:spPr>
            <a:ln w="50800">
              <a:solidFill>
                <a:srgbClr val="FF0000"/>
              </a:solidFill>
            </a:ln>
          </c:spPr>
          <c:marker>
            <c:symbol val="none"/>
          </c:marker>
          <c:cat>
            <c:numRef>
              <c:f>Sheet1!$A$2:$A$85</c:f>
              <c:numCache>
                <c:formatCode>m/d/yyyy</c:formatCode>
                <c:ptCount val="84"/>
                <c:pt idx="0">
                  <c:v>33298</c:v>
                </c:pt>
                <c:pt idx="1">
                  <c:v>33390</c:v>
                </c:pt>
                <c:pt idx="2">
                  <c:v>33482</c:v>
                </c:pt>
                <c:pt idx="3">
                  <c:v>33573</c:v>
                </c:pt>
                <c:pt idx="4">
                  <c:v>33664</c:v>
                </c:pt>
                <c:pt idx="5">
                  <c:v>33756</c:v>
                </c:pt>
                <c:pt idx="6">
                  <c:v>33848</c:v>
                </c:pt>
                <c:pt idx="7">
                  <c:v>33939</c:v>
                </c:pt>
                <c:pt idx="8">
                  <c:v>34029</c:v>
                </c:pt>
                <c:pt idx="9">
                  <c:v>34121</c:v>
                </c:pt>
                <c:pt idx="10">
                  <c:v>34213</c:v>
                </c:pt>
                <c:pt idx="11">
                  <c:v>34304</c:v>
                </c:pt>
                <c:pt idx="12">
                  <c:v>34394</c:v>
                </c:pt>
                <c:pt idx="13">
                  <c:v>34486</c:v>
                </c:pt>
                <c:pt idx="14">
                  <c:v>34578</c:v>
                </c:pt>
                <c:pt idx="15">
                  <c:v>34669</c:v>
                </c:pt>
                <c:pt idx="16">
                  <c:v>34759</c:v>
                </c:pt>
                <c:pt idx="17">
                  <c:v>34851</c:v>
                </c:pt>
                <c:pt idx="18">
                  <c:v>34943</c:v>
                </c:pt>
                <c:pt idx="19">
                  <c:v>35034</c:v>
                </c:pt>
                <c:pt idx="20">
                  <c:v>35125</c:v>
                </c:pt>
                <c:pt idx="21">
                  <c:v>35217</c:v>
                </c:pt>
                <c:pt idx="22">
                  <c:v>35309</c:v>
                </c:pt>
                <c:pt idx="23">
                  <c:v>35400</c:v>
                </c:pt>
                <c:pt idx="24">
                  <c:v>35490</c:v>
                </c:pt>
                <c:pt idx="25">
                  <c:v>35582</c:v>
                </c:pt>
                <c:pt idx="26">
                  <c:v>35674</c:v>
                </c:pt>
                <c:pt idx="27">
                  <c:v>35765</c:v>
                </c:pt>
                <c:pt idx="28">
                  <c:v>35855</c:v>
                </c:pt>
                <c:pt idx="29">
                  <c:v>35947</c:v>
                </c:pt>
                <c:pt idx="30">
                  <c:v>36039</c:v>
                </c:pt>
                <c:pt idx="31">
                  <c:v>36130</c:v>
                </c:pt>
                <c:pt idx="32">
                  <c:v>36220</c:v>
                </c:pt>
                <c:pt idx="33">
                  <c:v>36312</c:v>
                </c:pt>
                <c:pt idx="34">
                  <c:v>36404</c:v>
                </c:pt>
                <c:pt idx="35">
                  <c:v>36495</c:v>
                </c:pt>
                <c:pt idx="36">
                  <c:v>36586</c:v>
                </c:pt>
                <c:pt idx="37">
                  <c:v>36678</c:v>
                </c:pt>
                <c:pt idx="38">
                  <c:v>36770</c:v>
                </c:pt>
                <c:pt idx="39">
                  <c:v>36861</c:v>
                </c:pt>
                <c:pt idx="40">
                  <c:v>36951</c:v>
                </c:pt>
                <c:pt idx="41">
                  <c:v>37043</c:v>
                </c:pt>
                <c:pt idx="42">
                  <c:v>37135</c:v>
                </c:pt>
                <c:pt idx="43">
                  <c:v>37226</c:v>
                </c:pt>
                <c:pt idx="44">
                  <c:v>37316</c:v>
                </c:pt>
                <c:pt idx="45">
                  <c:v>37408</c:v>
                </c:pt>
                <c:pt idx="46">
                  <c:v>37500</c:v>
                </c:pt>
                <c:pt idx="47">
                  <c:v>37591</c:v>
                </c:pt>
                <c:pt idx="48">
                  <c:v>37681</c:v>
                </c:pt>
                <c:pt idx="49">
                  <c:v>37773</c:v>
                </c:pt>
                <c:pt idx="50">
                  <c:v>37865</c:v>
                </c:pt>
                <c:pt idx="51">
                  <c:v>37956</c:v>
                </c:pt>
                <c:pt idx="52">
                  <c:v>38047</c:v>
                </c:pt>
                <c:pt idx="53">
                  <c:v>38139</c:v>
                </c:pt>
                <c:pt idx="54">
                  <c:v>38231</c:v>
                </c:pt>
                <c:pt idx="55">
                  <c:v>38322</c:v>
                </c:pt>
                <c:pt idx="56">
                  <c:v>38412</c:v>
                </c:pt>
                <c:pt idx="57">
                  <c:v>38504</c:v>
                </c:pt>
                <c:pt idx="58">
                  <c:v>38596</c:v>
                </c:pt>
                <c:pt idx="59">
                  <c:v>38687</c:v>
                </c:pt>
                <c:pt idx="60">
                  <c:v>38777</c:v>
                </c:pt>
                <c:pt idx="61">
                  <c:v>38869</c:v>
                </c:pt>
                <c:pt idx="62">
                  <c:v>38961</c:v>
                </c:pt>
                <c:pt idx="63">
                  <c:v>39052</c:v>
                </c:pt>
                <c:pt idx="64">
                  <c:v>39142</c:v>
                </c:pt>
                <c:pt idx="65">
                  <c:v>39234</c:v>
                </c:pt>
                <c:pt idx="66">
                  <c:v>39326</c:v>
                </c:pt>
                <c:pt idx="67">
                  <c:v>39417</c:v>
                </c:pt>
                <c:pt idx="68">
                  <c:v>39508</c:v>
                </c:pt>
                <c:pt idx="69">
                  <c:v>39600</c:v>
                </c:pt>
                <c:pt idx="70">
                  <c:v>39692</c:v>
                </c:pt>
                <c:pt idx="71">
                  <c:v>39783</c:v>
                </c:pt>
                <c:pt idx="72">
                  <c:v>39873</c:v>
                </c:pt>
                <c:pt idx="73">
                  <c:v>39965</c:v>
                </c:pt>
                <c:pt idx="74">
                  <c:v>40057</c:v>
                </c:pt>
                <c:pt idx="75">
                  <c:v>40148</c:v>
                </c:pt>
                <c:pt idx="76">
                  <c:v>40238</c:v>
                </c:pt>
                <c:pt idx="77">
                  <c:v>40330</c:v>
                </c:pt>
                <c:pt idx="78">
                  <c:v>40422</c:v>
                </c:pt>
                <c:pt idx="79">
                  <c:v>40513</c:v>
                </c:pt>
                <c:pt idx="80">
                  <c:v>40603</c:v>
                </c:pt>
                <c:pt idx="81">
                  <c:v>40695</c:v>
                </c:pt>
                <c:pt idx="82">
                  <c:v>40787</c:v>
                </c:pt>
                <c:pt idx="83">
                  <c:v>40878</c:v>
                </c:pt>
              </c:numCache>
            </c:numRef>
          </c:cat>
          <c:val>
            <c:numRef>
              <c:f>Sheet1!$B$2:$B$85</c:f>
              <c:numCache>
                <c:formatCode>0.00</c:formatCode>
                <c:ptCount val="84"/>
                <c:pt idx="0">
                  <c:v>100</c:v>
                </c:pt>
                <c:pt idx="1">
                  <c:v>101.08</c:v>
                </c:pt>
                <c:pt idx="2">
                  <c:v>102.66999999999999</c:v>
                </c:pt>
                <c:pt idx="3">
                  <c:v>103.61999999999999</c:v>
                </c:pt>
                <c:pt idx="4">
                  <c:v>105.36999999999999</c:v>
                </c:pt>
                <c:pt idx="5">
                  <c:v>107.85</c:v>
                </c:pt>
                <c:pt idx="6">
                  <c:v>109.14</c:v>
                </c:pt>
                <c:pt idx="7">
                  <c:v>111.51</c:v>
                </c:pt>
                <c:pt idx="8">
                  <c:v>113.64</c:v>
                </c:pt>
                <c:pt idx="9">
                  <c:v>115.55</c:v>
                </c:pt>
                <c:pt idx="10">
                  <c:v>118.23</c:v>
                </c:pt>
                <c:pt idx="11">
                  <c:v>120.73</c:v>
                </c:pt>
                <c:pt idx="12">
                  <c:v>123.34</c:v>
                </c:pt>
                <c:pt idx="13">
                  <c:v>125.23</c:v>
                </c:pt>
                <c:pt idx="14">
                  <c:v>126.25</c:v>
                </c:pt>
                <c:pt idx="15">
                  <c:v>127.94000000000001</c:v>
                </c:pt>
                <c:pt idx="16">
                  <c:v>128.66999999999999</c:v>
                </c:pt>
                <c:pt idx="17">
                  <c:v>129.97</c:v>
                </c:pt>
                <c:pt idx="18">
                  <c:v>131.70999999999998</c:v>
                </c:pt>
                <c:pt idx="19">
                  <c:v>133.05000000000001</c:v>
                </c:pt>
                <c:pt idx="20">
                  <c:v>134.13999999999999</c:v>
                </c:pt>
                <c:pt idx="21">
                  <c:v>135.87</c:v>
                </c:pt>
                <c:pt idx="22">
                  <c:v>136.39000000000001</c:v>
                </c:pt>
                <c:pt idx="23">
                  <c:v>137.26999999999998</c:v>
                </c:pt>
                <c:pt idx="24">
                  <c:v>138.62</c:v>
                </c:pt>
                <c:pt idx="25">
                  <c:v>139.31</c:v>
                </c:pt>
                <c:pt idx="26">
                  <c:v>141.28</c:v>
                </c:pt>
                <c:pt idx="27">
                  <c:v>141.94</c:v>
                </c:pt>
                <c:pt idx="28">
                  <c:v>143.37</c:v>
                </c:pt>
                <c:pt idx="29">
                  <c:v>145.18</c:v>
                </c:pt>
                <c:pt idx="30">
                  <c:v>147.13</c:v>
                </c:pt>
                <c:pt idx="31">
                  <c:v>149.06</c:v>
                </c:pt>
                <c:pt idx="32">
                  <c:v>150.79</c:v>
                </c:pt>
                <c:pt idx="33">
                  <c:v>153.31</c:v>
                </c:pt>
                <c:pt idx="34">
                  <c:v>155</c:v>
                </c:pt>
                <c:pt idx="35">
                  <c:v>157.22</c:v>
                </c:pt>
                <c:pt idx="36">
                  <c:v>159.93</c:v>
                </c:pt>
                <c:pt idx="37">
                  <c:v>162.15</c:v>
                </c:pt>
                <c:pt idx="38">
                  <c:v>164.26999999999998</c:v>
                </c:pt>
                <c:pt idx="39">
                  <c:v>166.36</c:v>
                </c:pt>
                <c:pt idx="40">
                  <c:v>168.95000000000002</c:v>
                </c:pt>
                <c:pt idx="41">
                  <c:v>171.28</c:v>
                </c:pt>
                <c:pt idx="42">
                  <c:v>173.31</c:v>
                </c:pt>
                <c:pt idx="43">
                  <c:v>176.44</c:v>
                </c:pt>
                <c:pt idx="44">
                  <c:v>177.81</c:v>
                </c:pt>
                <c:pt idx="45">
                  <c:v>180.15</c:v>
                </c:pt>
                <c:pt idx="46">
                  <c:v>184.06</c:v>
                </c:pt>
                <c:pt idx="47">
                  <c:v>186.76</c:v>
                </c:pt>
                <c:pt idx="48">
                  <c:v>189.60999999999999</c:v>
                </c:pt>
                <c:pt idx="49">
                  <c:v>192.18</c:v>
                </c:pt>
                <c:pt idx="50">
                  <c:v>195.02</c:v>
                </c:pt>
                <c:pt idx="51">
                  <c:v>199.05</c:v>
                </c:pt>
                <c:pt idx="52">
                  <c:v>202.64</c:v>
                </c:pt>
                <c:pt idx="53">
                  <c:v>205.41</c:v>
                </c:pt>
                <c:pt idx="54">
                  <c:v>209.51</c:v>
                </c:pt>
                <c:pt idx="55">
                  <c:v>213.23</c:v>
                </c:pt>
                <c:pt idx="56">
                  <c:v>213.79</c:v>
                </c:pt>
                <c:pt idx="57">
                  <c:v>218.9</c:v>
                </c:pt>
                <c:pt idx="58">
                  <c:v>221.45000000000002</c:v>
                </c:pt>
                <c:pt idx="59">
                  <c:v>223.2</c:v>
                </c:pt>
                <c:pt idx="60">
                  <c:v>225.23999999999998</c:v>
                </c:pt>
                <c:pt idx="61">
                  <c:v>226.47</c:v>
                </c:pt>
                <c:pt idx="62">
                  <c:v>226.97</c:v>
                </c:pt>
                <c:pt idx="63">
                  <c:v>227.20999999999998</c:v>
                </c:pt>
                <c:pt idx="64">
                  <c:v>227.83</c:v>
                </c:pt>
                <c:pt idx="65">
                  <c:v>228.64</c:v>
                </c:pt>
                <c:pt idx="66">
                  <c:v>227.7</c:v>
                </c:pt>
                <c:pt idx="67">
                  <c:v>225.1</c:v>
                </c:pt>
                <c:pt idx="68">
                  <c:v>226.78</c:v>
                </c:pt>
                <c:pt idx="69">
                  <c:v>223.49</c:v>
                </c:pt>
                <c:pt idx="70">
                  <c:v>220.70999999999998</c:v>
                </c:pt>
                <c:pt idx="71">
                  <c:v>217.53</c:v>
                </c:pt>
                <c:pt idx="72">
                  <c:v>223.97</c:v>
                </c:pt>
                <c:pt idx="73">
                  <c:v>218.8</c:v>
                </c:pt>
                <c:pt idx="74">
                  <c:v>214.86</c:v>
                </c:pt>
                <c:pt idx="75">
                  <c:v>212.67</c:v>
                </c:pt>
                <c:pt idx="76">
                  <c:v>211.73999999999998</c:v>
                </c:pt>
                <c:pt idx="77">
                  <c:v>211.13</c:v>
                </c:pt>
                <c:pt idx="78">
                  <c:v>209.2</c:v>
                </c:pt>
                <c:pt idx="79">
                  <c:v>207.99</c:v>
                </c:pt>
                <c:pt idx="80">
                  <c:v>202.02</c:v>
                </c:pt>
                <c:pt idx="81">
                  <c:v>202.08</c:v>
                </c:pt>
                <c:pt idx="82">
                  <c:v>202.25</c:v>
                </c:pt>
                <c:pt idx="83">
                  <c:v>199.33</c:v>
                </c:pt>
              </c:numCache>
            </c:numRef>
          </c:val>
        </c:ser>
        <c:ser>
          <c:idx val="1"/>
          <c:order val="1"/>
          <c:tx>
            <c:strRef>
              <c:f>Sheet1!$C$1</c:f>
              <c:strCache>
                <c:ptCount val="1"/>
                <c:pt idx="0">
                  <c:v>Series 2</c:v>
                </c:pt>
              </c:strCache>
            </c:strRef>
          </c:tx>
          <c:spPr>
            <a:ln w="15875"/>
          </c:spPr>
          <c:marker>
            <c:symbol val="none"/>
          </c:marker>
          <c:cat>
            <c:numRef>
              <c:f>Sheet1!$A$2:$A$85</c:f>
              <c:numCache>
                <c:formatCode>m/d/yyyy</c:formatCode>
                <c:ptCount val="84"/>
                <c:pt idx="0">
                  <c:v>33298</c:v>
                </c:pt>
                <c:pt idx="1">
                  <c:v>33390</c:v>
                </c:pt>
                <c:pt idx="2">
                  <c:v>33482</c:v>
                </c:pt>
                <c:pt idx="3">
                  <c:v>33573</c:v>
                </c:pt>
                <c:pt idx="4">
                  <c:v>33664</c:v>
                </c:pt>
                <c:pt idx="5">
                  <c:v>33756</c:v>
                </c:pt>
                <c:pt idx="6">
                  <c:v>33848</c:v>
                </c:pt>
                <c:pt idx="7">
                  <c:v>33939</c:v>
                </c:pt>
                <c:pt idx="8">
                  <c:v>34029</c:v>
                </c:pt>
                <c:pt idx="9">
                  <c:v>34121</c:v>
                </c:pt>
                <c:pt idx="10">
                  <c:v>34213</c:v>
                </c:pt>
                <c:pt idx="11">
                  <c:v>34304</c:v>
                </c:pt>
                <c:pt idx="12">
                  <c:v>34394</c:v>
                </c:pt>
                <c:pt idx="13">
                  <c:v>34486</c:v>
                </c:pt>
                <c:pt idx="14">
                  <c:v>34578</c:v>
                </c:pt>
                <c:pt idx="15">
                  <c:v>34669</c:v>
                </c:pt>
                <c:pt idx="16">
                  <c:v>34759</c:v>
                </c:pt>
                <c:pt idx="17">
                  <c:v>34851</c:v>
                </c:pt>
                <c:pt idx="18">
                  <c:v>34943</c:v>
                </c:pt>
                <c:pt idx="19">
                  <c:v>35034</c:v>
                </c:pt>
                <c:pt idx="20">
                  <c:v>35125</c:v>
                </c:pt>
                <c:pt idx="21">
                  <c:v>35217</c:v>
                </c:pt>
                <c:pt idx="22">
                  <c:v>35309</c:v>
                </c:pt>
                <c:pt idx="23">
                  <c:v>35400</c:v>
                </c:pt>
                <c:pt idx="24">
                  <c:v>35490</c:v>
                </c:pt>
                <c:pt idx="25">
                  <c:v>35582</c:v>
                </c:pt>
                <c:pt idx="26">
                  <c:v>35674</c:v>
                </c:pt>
                <c:pt idx="27">
                  <c:v>35765</c:v>
                </c:pt>
                <c:pt idx="28">
                  <c:v>35855</c:v>
                </c:pt>
                <c:pt idx="29">
                  <c:v>35947</c:v>
                </c:pt>
                <c:pt idx="30">
                  <c:v>36039</c:v>
                </c:pt>
                <c:pt idx="31">
                  <c:v>36130</c:v>
                </c:pt>
                <c:pt idx="32">
                  <c:v>36220</c:v>
                </c:pt>
                <c:pt idx="33">
                  <c:v>36312</c:v>
                </c:pt>
                <c:pt idx="34">
                  <c:v>36404</c:v>
                </c:pt>
                <c:pt idx="35">
                  <c:v>36495</c:v>
                </c:pt>
                <c:pt idx="36">
                  <c:v>36586</c:v>
                </c:pt>
                <c:pt idx="37">
                  <c:v>36678</c:v>
                </c:pt>
                <c:pt idx="38">
                  <c:v>36770</c:v>
                </c:pt>
                <c:pt idx="39">
                  <c:v>36861</c:v>
                </c:pt>
                <c:pt idx="40">
                  <c:v>36951</c:v>
                </c:pt>
                <c:pt idx="41">
                  <c:v>37043</c:v>
                </c:pt>
                <c:pt idx="42">
                  <c:v>37135</c:v>
                </c:pt>
                <c:pt idx="43">
                  <c:v>37226</c:v>
                </c:pt>
                <c:pt idx="44">
                  <c:v>37316</c:v>
                </c:pt>
                <c:pt idx="45">
                  <c:v>37408</c:v>
                </c:pt>
                <c:pt idx="46">
                  <c:v>37500</c:v>
                </c:pt>
                <c:pt idx="47">
                  <c:v>37591</c:v>
                </c:pt>
                <c:pt idx="48">
                  <c:v>37681</c:v>
                </c:pt>
                <c:pt idx="49">
                  <c:v>37773</c:v>
                </c:pt>
                <c:pt idx="50">
                  <c:v>37865</c:v>
                </c:pt>
                <c:pt idx="51">
                  <c:v>37956</c:v>
                </c:pt>
                <c:pt idx="52">
                  <c:v>38047</c:v>
                </c:pt>
                <c:pt idx="53">
                  <c:v>38139</c:v>
                </c:pt>
                <c:pt idx="54">
                  <c:v>38231</c:v>
                </c:pt>
                <c:pt idx="55">
                  <c:v>38322</c:v>
                </c:pt>
                <c:pt idx="56">
                  <c:v>38412</c:v>
                </c:pt>
                <c:pt idx="57">
                  <c:v>38504</c:v>
                </c:pt>
                <c:pt idx="58">
                  <c:v>38596</c:v>
                </c:pt>
                <c:pt idx="59">
                  <c:v>38687</c:v>
                </c:pt>
                <c:pt idx="60">
                  <c:v>38777</c:v>
                </c:pt>
                <c:pt idx="61">
                  <c:v>38869</c:v>
                </c:pt>
                <c:pt idx="62">
                  <c:v>38961</c:v>
                </c:pt>
                <c:pt idx="63">
                  <c:v>39052</c:v>
                </c:pt>
                <c:pt idx="64">
                  <c:v>39142</c:v>
                </c:pt>
                <c:pt idx="65">
                  <c:v>39234</c:v>
                </c:pt>
                <c:pt idx="66">
                  <c:v>39326</c:v>
                </c:pt>
                <c:pt idx="67">
                  <c:v>39417</c:v>
                </c:pt>
                <c:pt idx="68">
                  <c:v>39508</c:v>
                </c:pt>
                <c:pt idx="69">
                  <c:v>39600</c:v>
                </c:pt>
                <c:pt idx="70">
                  <c:v>39692</c:v>
                </c:pt>
                <c:pt idx="71">
                  <c:v>39783</c:v>
                </c:pt>
                <c:pt idx="72">
                  <c:v>39873</c:v>
                </c:pt>
                <c:pt idx="73">
                  <c:v>39965</c:v>
                </c:pt>
                <c:pt idx="74">
                  <c:v>40057</c:v>
                </c:pt>
                <c:pt idx="75">
                  <c:v>40148</c:v>
                </c:pt>
                <c:pt idx="76">
                  <c:v>40238</c:v>
                </c:pt>
                <c:pt idx="77">
                  <c:v>40330</c:v>
                </c:pt>
                <c:pt idx="78">
                  <c:v>40422</c:v>
                </c:pt>
                <c:pt idx="79">
                  <c:v>40513</c:v>
                </c:pt>
                <c:pt idx="80">
                  <c:v>40603</c:v>
                </c:pt>
                <c:pt idx="81">
                  <c:v>40695</c:v>
                </c:pt>
                <c:pt idx="82">
                  <c:v>40787</c:v>
                </c:pt>
                <c:pt idx="83">
                  <c:v>40878</c:v>
                </c:pt>
              </c:numCache>
            </c:numRef>
          </c:cat>
          <c:val>
            <c:numRef>
              <c:f>Sheet1!$C$2:$C$85</c:f>
              <c:numCache>
                <c:formatCode>0.00</c:formatCode>
                <c:ptCount val="84"/>
                <c:pt idx="0">
                  <c:v>199.33</c:v>
                </c:pt>
                <c:pt idx="1">
                  <c:v>199.33</c:v>
                </c:pt>
                <c:pt idx="2">
                  <c:v>199.33</c:v>
                </c:pt>
                <c:pt idx="3">
                  <c:v>199.33</c:v>
                </c:pt>
                <c:pt idx="4">
                  <c:v>199.33</c:v>
                </c:pt>
                <c:pt idx="5">
                  <c:v>199.33</c:v>
                </c:pt>
                <c:pt idx="6">
                  <c:v>199.33</c:v>
                </c:pt>
                <c:pt idx="7">
                  <c:v>199.33</c:v>
                </c:pt>
                <c:pt idx="8">
                  <c:v>199.33</c:v>
                </c:pt>
                <c:pt idx="9">
                  <c:v>199.33</c:v>
                </c:pt>
                <c:pt idx="10">
                  <c:v>199.33</c:v>
                </c:pt>
                <c:pt idx="11">
                  <c:v>199.33</c:v>
                </c:pt>
                <c:pt idx="12">
                  <c:v>199.33</c:v>
                </c:pt>
                <c:pt idx="13">
                  <c:v>199.33</c:v>
                </c:pt>
                <c:pt idx="14">
                  <c:v>199.33</c:v>
                </c:pt>
                <c:pt idx="15">
                  <c:v>199.33</c:v>
                </c:pt>
                <c:pt idx="16">
                  <c:v>199.33</c:v>
                </c:pt>
                <c:pt idx="17">
                  <c:v>199.33</c:v>
                </c:pt>
                <c:pt idx="18">
                  <c:v>199.33</c:v>
                </c:pt>
                <c:pt idx="19">
                  <c:v>199.33</c:v>
                </c:pt>
                <c:pt idx="20">
                  <c:v>199.33</c:v>
                </c:pt>
                <c:pt idx="21">
                  <c:v>199.33</c:v>
                </c:pt>
                <c:pt idx="22">
                  <c:v>199.33</c:v>
                </c:pt>
                <c:pt idx="23">
                  <c:v>199.33</c:v>
                </c:pt>
                <c:pt idx="24">
                  <c:v>199.33</c:v>
                </c:pt>
                <c:pt idx="25">
                  <c:v>199.33</c:v>
                </c:pt>
                <c:pt idx="26">
                  <c:v>199.33</c:v>
                </c:pt>
                <c:pt idx="27">
                  <c:v>199.33</c:v>
                </c:pt>
                <c:pt idx="28">
                  <c:v>199.33</c:v>
                </c:pt>
                <c:pt idx="29">
                  <c:v>199.33</c:v>
                </c:pt>
                <c:pt idx="30">
                  <c:v>199.33</c:v>
                </c:pt>
                <c:pt idx="31">
                  <c:v>199.33</c:v>
                </c:pt>
                <c:pt idx="32">
                  <c:v>199.33</c:v>
                </c:pt>
                <c:pt idx="33">
                  <c:v>199.33</c:v>
                </c:pt>
                <c:pt idx="34">
                  <c:v>199.33</c:v>
                </c:pt>
                <c:pt idx="35">
                  <c:v>199.33</c:v>
                </c:pt>
                <c:pt idx="36">
                  <c:v>199.33</c:v>
                </c:pt>
                <c:pt idx="37">
                  <c:v>199.33</c:v>
                </c:pt>
                <c:pt idx="38">
                  <c:v>199.33</c:v>
                </c:pt>
                <c:pt idx="39">
                  <c:v>199.33</c:v>
                </c:pt>
                <c:pt idx="40">
                  <c:v>199.33</c:v>
                </c:pt>
                <c:pt idx="41">
                  <c:v>199.33</c:v>
                </c:pt>
                <c:pt idx="42">
                  <c:v>199.33</c:v>
                </c:pt>
                <c:pt idx="43">
                  <c:v>199.33</c:v>
                </c:pt>
                <c:pt idx="44">
                  <c:v>199.33</c:v>
                </c:pt>
                <c:pt idx="45">
                  <c:v>199.33</c:v>
                </c:pt>
                <c:pt idx="46">
                  <c:v>199.33</c:v>
                </c:pt>
                <c:pt idx="47">
                  <c:v>199.33</c:v>
                </c:pt>
                <c:pt idx="48">
                  <c:v>199.33</c:v>
                </c:pt>
                <c:pt idx="49">
                  <c:v>199.33</c:v>
                </c:pt>
                <c:pt idx="50">
                  <c:v>199.33</c:v>
                </c:pt>
                <c:pt idx="51">
                  <c:v>199.33</c:v>
                </c:pt>
                <c:pt idx="52">
                  <c:v>199.33</c:v>
                </c:pt>
                <c:pt idx="53">
                  <c:v>199.33</c:v>
                </c:pt>
                <c:pt idx="54">
                  <c:v>199.33</c:v>
                </c:pt>
                <c:pt idx="55">
                  <c:v>199.33</c:v>
                </c:pt>
                <c:pt idx="56">
                  <c:v>199.33</c:v>
                </c:pt>
                <c:pt idx="57">
                  <c:v>199.33</c:v>
                </c:pt>
                <c:pt idx="58">
                  <c:v>199.33</c:v>
                </c:pt>
                <c:pt idx="59">
                  <c:v>199.33</c:v>
                </c:pt>
                <c:pt idx="60">
                  <c:v>199.33</c:v>
                </c:pt>
                <c:pt idx="61">
                  <c:v>199.33</c:v>
                </c:pt>
                <c:pt idx="62">
                  <c:v>199.33</c:v>
                </c:pt>
                <c:pt idx="63">
                  <c:v>199.33</c:v>
                </c:pt>
                <c:pt idx="64">
                  <c:v>199.33</c:v>
                </c:pt>
                <c:pt idx="65">
                  <c:v>199.33</c:v>
                </c:pt>
                <c:pt idx="66">
                  <c:v>199.33</c:v>
                </c:pt>
                <c:pt idx="67">
                  <c:v>199.33</c:v>
                </c:pt>
                <c:pt idx="68">
                  <c:v>199.33</c:v>
                </c:pt>
                <c:pt idx="69">
                  <c:v>199.33</c:v>
                </c:pt>
                <c:pt idx="70">
                  <c:v>199.33</c:v>
                </c:pt>
                <c:pt idx="71">
                  <c:v>199.33</c:v>
                </c:pt>
                <c:pt idx="72">
                  <c:v>199.33</c:v>
                </c:pt>
                <c:pt idx="73">
                  <c:v>199.33</c:v>
                </c:pt>
                <c:pt idx="74">
                  <c:v>199.33</c:v>
                </c:pt>
                <c:pt idx="75">
                  <c:v>199.33</c:v>
                </c:pt>
                <c:pt idx="76">
                  <c:v>199.33</c:v>
                </c:pt>
                <c:pt idx="77">
                  <c:v>199.33</c:v>
                </c:pt>
                <c:pt idx="78">
                  <c:v>199.33</c:v>
                </c:pt>
                <c:pt idx="79">
                  <c:v>199.33</c:v>
                </c:pt>
                <c:pt idx="80">
                  <c:v>199.33</c:v>
                </c:pt>
                <c:pt idx="81">
                  <c:v>199.33</c:v>
                </c:pt>
                <c:pt idx="82">
                  <c:v>199.33</c:v>
                </c:pt>
                <c:pt idx="83">
                  <c:v>199.33</c:v>
                </c:pt>
              </c:numCache>
            </c:numRef>
          </c:val>
        </c:ser>
        <c:dLbls/>
        <c:marker val="1"/>
        <c:axId val="86545152"/>
        <c:axId val="86546688"/>
      </c:lineChart>
      <c:dateAx>
        <c:axId val="86545152"/>
        <c:scaling>
          <c:orientation val="minMax"/>
        </c:scaling>
        <c:axPos val="b"/>
        <c:numFmt formatCode="mmm\ yy" sourceLinked="0"/>
        <c:tickLblPos val="nextTo"/>
        <c:txPr>
          <a:bodyPr rot="2100000"/>
          <a:lstStyle/>
          <a:p>
            <a:pPr>
              <a:defRPr sz="1200"/>
            </a:pPr>
            <a:endParaRPr lang="en-US"/>
          </a:p>
        </c:txPr>
        <c:crossAx val="86546688"/>
        <c:crosses val="autoZero"/>
        <c:auto val="1"/>
        <c:lblOffset val="100"/>
        <c:baseTimeUnit val="months"/>
        <c:majorUnit val="12"/>
        <c:majorTimeUnit val="months"/>
        <c:minorUnit val="3"/>
        <c:minorTimeUnit val="months"/>
      </c:dateAx>
      <c:valAx>
        <c:axId val="86546688"/>
        <c:scaling>
          <c:orientation val="minMax"/>
          <c:min val="100"/>
        </c:scaling>
        <c:axPos val="l"/>
        <c:numFmt formatCode="0.00" sourceLinked="1"/>
        <c:tickLblPos val="nextTo"/>
        <c:crossAx val="86545152"/>
        <c:crosses val="autoZero"/>
        <c:crossBetween val="between"/>
      </c:valAx>
    </c:plotArea>
    <c:plotVisOnly val="1"/>
    <c:dispBlanksAs val="gap"/>
  </c:chart>
  <c:txPr>
    <a:bodyPr/>
    <a:lstStyle/>
    <a:p>
      <a:pPr>
        <a:defRPr sz="1800"/>
      </a:pPr>
      <a:endParaRPr lang="en-U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b="0"/>
            </a:pPr>
            <a:r>
              <a:rPr lang="en-US" sz="1800" b="0" dirty="0" smtClean="0"/>
              <a:t>Wisconsin Building Permits, 12 Month Running Total</a:t>
            </a:r>
            <a:endParaRPr lang="en-US" sz="1800" b="0" dirty="0"/>
          </a:p>
        </c:rich>
      </c:tx>
    </c:title>
    <c:plotArea>
      <c:layout/>
      <c:areaChart>
        <c:grouping val="standard"/>
        <c:ser>
          <c:idx val="0"/>
          <c:order val="0"/>
          <c:tx>
            <c:strRef>
              <c:f>Sheet1!$B$1</c:f>
              <c:strCache>
                <c:ptCount val="1"/>
                <c:pt idx="0">
                  <c:v>Series 1</c:v>
                </c:pt>
              </c:strCache>
            </c:strRef>
          </c:tx>
          <c:spPr>
            <a:solidFill>
              <a:srgbClr val="C00000"/>
            </a:solidFill>
          </c:spPr>
          <c:cat>
            <c:numRef>
              <c:f>Sheet1!$A$2:$A$135</c:f>
              <c:numCache>
                <c:formatCode>[$-409]mmm\-yy;@</c:formatCode>
                <c:ptCount val="134"/>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numCache>
            </c:numRef>
          </c:cat>
          <c:val>
            <c:numRef>
              <c:f>Sheet1!$B$2:$B$135</c:f>
              <c:numCache>
                <c:formatCode>General</c:formatCode>
                <c:ptCount val="134"/>
                <c:pt idx="0">
                  <c:v>32538</c:v>
                </c:pt>
                <c:pt idx="1">
                  <c:v>32543</c:v>
                </c:pt>
                <c:pt idx="2">
                  <c:v>31808</c:v>
                </c:pt>
                <c:pt idx="3">
                  <c:v>32114</c:v>
                </c:pt>
                <c:pt idx="4">
                  <c:v>32428</c:v>
                </c:pt>
                <c:pt idx="5">
                  <c:v>32464</c:v>
                </c:pt>
                <c:pt idx="6">
                  <c:v>33380</c:v>
                </c:pt>
                <c:pt idx="7">
                  <c:v>33616</c:v>
                </c:pt>
                <c:pt idx="8">
                  <c:v>34446</c:v>
                </c:pt>
                <c:pt idx="9">
                  <c:v>34002</c:v>
                </c:pt>
                <c:pt idx="10">
                  <c:v>34213</c:v>
                </c:pt>
                <c:pt idx="11">
                  <c:v>34467</c:v>
                </c:pt>
                <c:pt idx="12">
                  <c:v>34609</c:v>
                </c:pt>
                <c:pt idx="13">
                  <c:v>34800</c:v>
                </c:pt>
                <c:pt idx="14">
                  <c:v>34600</c:v>
                </c:pt>
                <c:pt idx="15">
                  <c:v>35127</c:v>
                </c:pt>
                <c:pt idx="16">
                  <c:v>35532</c:v>
                </c:pt>
                <c:pt idx="17">
                  <c:v>36102</c:v>
                </c:pt>
                <c:pt idx="18">
                  <c:v>36499</c:v>
                </c:pt>
                <c:pt idx="19">
                  <c:v>36670</c:v>
                </c:pt>
                <c:pt idx="20">
                  <c:v>36355</c:v>
                </c:pt>
                <c:pt idx="21">
                  <c:v>37143</c:v>
                </c:pt>
                <c:pt idx="22">
                  <c:v>36822</c:v>
                </c:pt>
                <c:pt idx="23">
                  <c:v>38126</c:v>
                </c:pt>
                <c:pt idx="24">
                  <c:v>38621</c:v>
                </c:pt>
                <c:pt idx="25">
                  <c:v>38590</c:v>
                </c:pt>
                <c:pt idx="26">
                  <c:v>39094</c:v>
                </c:pt>
                <c:pt idx="27">
                  <c:v>39466</c:v>
                </c:pt>
                <c:pt idx="28">
                  <c:v>39233</c:v>
                </c:pt>
                <c:pt idx="29">
                  <c:v>39542</c:v>
                </c:pt>
                <c:pt idx="30">
                  <c:v>39194</c:v>
                </c:pt>
                <c:pt idx="31">
                  <c:v>39043</c:v>
                </c:pt>
                <c:pt idx="32">
                  <c:v>39332</c:v>
                </c:pt>
                <c:pt idx="33">
                  <c:v>39147</c:v>
                </c:pt>
                <c:pt idx="34">
                  <c:v>39810</c:v>
                </c:pt>
                <c:pt idx="35">
                  <c:v>39385</c:v>
                </c:pt>
                <c:pt idx="36">
                  <c:v>39169</c:v>
                </c:pt>
                <c:pt idx="37">
                  <c:v>39169</c:v>
                </c:pt>
                <c:pt idx="38">
                  <c:v>39066</c:v>
                </c:pt>
                <c:pt idx="39">
                  <c:v>38944</c:v>
                </c:pt>
                <c:pt idx="40">
                  <c:v>38442</c:v>
                </c:pt>
                <c:pt idx="41">
                  <c:v>37905</c:v>
                </c:pt>
                <c:pt idx="42">
                  <c:v>37880</c:v>
                </c:pt>
                <c:pt idx="43">
                  <c:v>37885</c:v>
                </c:pt>
                <c:pt idx="44">
                  <c:v>37843</c:v>
                </c:pt>
                <c:pt idx="45">
                  <c:v>37679</c:v>
                </c:pt>
                <c:pt idx="46">
                  <c:v>37447</c:v>
                </c:pt>
                <c:pt idx="47">
                  <c:v>37256</c:v>
                </c:pt>
                <c:pt idx="48">
                  <c:v>37328</c:v>
                </c:pt>
                <c:pt idx="49">
                  <c:v>37438</c:v>
                </c:pt>
                <c:pt idx="50">
                  <c:v>37892</c:v>
                </c:pt>
                <c:pt idx="51">
                  <c:v>37999</c:v>
                </c:pt>
                <c:pt idx="52">
                  <c:v>38206</c:v>
                </c:pt>
                <c:pt idx="53">
                  <c:v>38437</c:v>
                </c:pt>
                <c:pt idx="54">
                  <c:v>38572</c:v>
                </c:pt>
                <c:pt idx="55">
                  <c:v>38919</c:v>
                </c:pt>
                <c:pt idx="56">
                  <c:v>38843</c:v>
                </c:pt>
                <c:pt idx="57">
                  <c:v>39054</c:v>
                </c:pt>
                <c:pt idx="58">
                  <c:v>39444</c:v>
                </c:pt>
                <c:pt idx="59">
                  <c:v>39628</c:v>
                </c:pt>
                <c:pt idx="60">
                  <c:v>39431</c:v>
                </c:pt>
                <c:pt idx="61">
                  <c:v>38945</c:v>
                </c:pt>
                <c:pt idx="62">
                  <c:v>39298</c:v>
                </c:pt>
                <c:pt idx="63">
                  <c:v>38819</c:v>
                </c:pt>
                <c:pt idx="64">
                  <c:v>39327</c:v>
                </c:pt>
                <c:pt idx="65">
                  <c:v>38709</c:v>
                </c:pt>
                <c:pt idx="66">
                  <c:v>37262</c:v>
                </c:pt>
                <c:pt idx="67">
                  <c:v>36268</c:v>
                </c:pt>
                <c:pt idx="68">
                  <c:v>34678</c:v>
                </c:pt>
                <c:pt idx="69">
                  <c:v>33684</c:v>
                </c:pt>
                <c:pt idx="70">
                  <c:v>32543</c:v>
                </c:pt>
                <c:pt idx="71">
                  <c:v>31236</c:v>
                </c:pt>
                <c:pt idx="72">
                  <c:v>30723</c:v>
                </c:pt>
                <c:pt idx="73">
                  <c:v>30126</c:v>
                </c:pt>
                <c:pt idx="74">
                  <c:v>28100</c:v>
                </c:pt>
                <c:pt idx="75">
                  <c:v>26575</c:v>
                </c:pt>
                <c:pt idx="76">
                  <c:v>25127</c:v>
                </c:pt>
                <c:pt idx="77">
                  <c:v>24002</c:v>
                </c:pt>
                <c:pt idx="78">
                  <c:v>23699</c:v>
                </c:pt>
                <c:pt idx="79">
                  <c:v>23090</c:v>
                </c:pt>
                <c:pt idx="80">
                  <c:v>23039</c:v>
                </c:pt>
                <c:pt idx="81">
                  <c:v>22324</c:v>
                </c:pt>
                <c:pt idx="82">
                  <c:v>21517</c:v>
                </c:pt>
                <c:pt idx="83">
                  <c:v>21183</c:v>
                </c:pt>
                <c:pt idx="84">
                  <c:v>20733</c:v>
                </c:pt>
                <c:pt idx="85">
                  <c:v>20552</c:v>
                </c:pt>
                <c:pt idx="86">
                  <c:v>19974</c:v>
                </c:pt>
                <c:pt idx="87">
                  <c:v>19502</c:v>
                </c:pt>
                <c:pt idx="88">
                  <c:v>18820</c:v>
                </c:pt>
                <c:pt idx="89">
                  <c:v>18163</c:v>
                </c:pt>
                <c:pt idx="90">
                  <c:v>18355</c:v>
                </c:pt>
                <c:pt idx="91">
                  <c:v>17704</c:v>
                </c:pt>
                <c:pt idx="92">
                  <c:v>17217</c:v>
                </c:pt>
                <c:pt idx="93">
                  <c:v>16418</c:v>
                </c:pt>
                <c:pt idx="94">
                  <c:v>15905</c:v>
                </c:pt>
                <c:pt idx="95">
                  <c:v>15410</c:v>
                </c:pt>
                <c:pt idx="96">
                  <c:v>14867</c:v>
                </c:pt>
                <c:pt idx="97">
                  <c:v>14548</c:v>
                </c:pt>
                <c:pt idx="98">
                  <c:v>14093</c:v>
                </c:pt>
                <c:pt idx="99">
                  <c:v>13126</c:v>
                </c:pt>
                <c:pt idx="100">
                  <c:v>12294</c:v>
                </c:pt>
                <c:pt idx="101">
                  <c:v>12070</c:v>
                </c:pt>
                <c:pt idx="102">
                  <c:v>11101</c:v>
                </c:pt>
                <c:pt idx="103">
                  <c:v>10843</c:v>
                </c:pt>
                <c:pt idx="104">
                  <c:v>10603</c:v>
                </c:pt>
                <c:pt idx="105">
                  <c:v>10279</c:v>
                </c:pt>
                <c:pt idx="106">
                  <c:v>10461</c:v>
                </c:pt>
                <c:pt idx="107">
                  <c:v>10845</c:v>
                </c:pt>
                <c:pt idx="108">
                  <c:v>11001</c:v>
                </c:pt>
                <c:pt idx="109">
                  <c:v>10938</c:v>
                </c:pt>
                <c:pt idx="110">
                  <c:v>11269</c:v>
                </c:pt>
                <c:pt idx="111">
                  <c:v>11357</c:v>
                </c:pt>
                <c:pt idx="112">
                  <c:v>11425</c:v>
                </c:pt>
                <c:pt idx="113">
                  <c:v>11333</c:v>
                </c:pt>
                <c:pt idx="114">
                  <c:v>11279</c:v>
                </c:pt>
                <c:pt idx="115">
                  <c:v>11098</c:v>
                </c:pt>
                <c:pt idx="116">
                  <c:v>10720</c:v>
                </c:pt>
                <c:pt idx="117">
                  <c:v>10962</c:v>
                </c:pt>
                <c:pt idx="118">
                  <c:v>10821</c:v>
                </c:pt>
                <c:pt idx="119">
                  <c:v>10591</c:v>
                </c:pt>
                <c:pt idx="120">
                  <c:v>10698</c:v>
                </c:pt>
                <c:pt idx="121">
                  <c:v>10657</c:v>
                </c:pt>
                <c:pt idx="122">
                  <c:v>10597</c:v>
                </c:pt>
                <c:pt idx="123">
                  <c:v>10922</c:v>
                </c:pt>
                <c:pt idx="124">
                  <c:v>11126</c:v>
                </c:pt>
                <c:pt idx="125">
                  <c:v>11026</c:v>
                </c:pt>
                <c:pt idx="126">
                  <c:v>10795</c:v>
                </c:pt>
                <c:pt idx="127">
                  <c:v>11042</c:v>
                </c:pt>
                <c:pt idx="128">
                  <c:v>11261</c:v>
                </c:pt>
                <c:pt idx="129">
                  <c:v>11126</c:v>
                </c:pt>
                <c:pt idx="130">
                  <c:v>11129</c:v>
                </c:pt>
                <c:pt idx="131">
                  <c:v>11111</c:v>
                </c:pt>
                <c:pt idx="132">
                  <c:v>10910</c:v>
                </c:pt>
                <c:pt idx="133">
                  <c:v>11047</c:v>
                </c:pt>
              </c:numCache>
            </c:numRef>
          </c:val>
        </c:ser>
        <c:dLbls/>
        <c:axId val="89557248"/>
        <c:axId val="89559040"/>
      </c:areaChart>
      <c:dateAx>
        <c:axId val="89557248"/>
        <c:scaling>
          <c:orientation val="minMax"/>
        </c:scaling>
        <c:axPos val="b"/>
        <c:numFmt formatCode="[$-409]mmm\-yy;@" sourceLinked="1"/>
        <c:tickLblPos val="nextTo"/>
        <c:txPr>
          <a:bodyPr rot="2700000"/>
          <a:lstStyle/>
          <a:p>
            <a:pPr>
              <a:defRPr sz="1200"/>
            </a:pPr>
            <a:endParaRPr lang="en-US"/>
          </a:p>
        </c:txPr>
        <c:crossAx val="89559040"/>
        <c:crosses val="autoZero"/>
        <c:auto val="1"/>
        <c:lblOffset val="100"/>
        <c:baseTimeUnit val="months"/>
      </c:dateAx>
      <c:valAx>
        <c:axId val="89559040"/>
        <c:scaling>
          <c:orientation val="minMax"/>
        </c:scaling>
        <c:axPos val="l"/>
        <c:numFmt formatCode="General" sourceLinked="1"/>
        <c:tickLblPos val="nextTo"/>
        <c:txPr>
          <a:bodyPr/>
          <a:lstStyle/>
          <a:p>
            <a:pPr>
              <a:defRPr sz="1400"/>
            </a:pPr>
            <a:endParaRPr lang="en-US"/>
          </a:p>
        </c:txPr>
        <c:crossAx val="89557248"/>
        <c:crosses val="autoZero"/>
        <c:crossBetween val="midCat"/>
      </c:valAx>
    </c:plotArea>
    <c:plotVisOnly val="1"/>
    <c:dispBlanksAs val="zero"/>
  </c:chart>
  <c:txPr>
    <a:bodyPr/>
    <a:lstStyle/>
    <a:p>
      <a:pPr>
        <a:defRPr sz="1800"/>
      </a:pPr>
      <a:endParaRPr lang="en-US"/>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Household</a:t>
            </a:r>
            <a:r>
              <a:rPr lang="en-US" baseline="0" dirty="0" smtClean="0"/>
              <a:t> Borrowing, Billions of Dollars</a:t>
            </a:r>
            <a:endParaRPr lang="en-US" dirty="0"/>
          </a:p>
        </c:rich>
      </c:tx>
    </c:title>
    <c:plotArea>
      <c:layout/>
      <c:barChart>
        <c:barDir val="col"/>
        <c:grouping val="clustered"/>
        <c:ser>
          <c:idx val="0"/>
          <c:order val="0"/>
          <c:tx>
            <c:strRef>
              <c:f>Sheet1!$B$1</c:f>
              <c:strCache>
                <c:ptCount val="1"/>
                <c:pt idx="0">
                  <c:v>Series 1</c:v>
                </c:pt>
              </c:strCache>
            </c:strRef>
          </c:tx>
          <c:spPr>
            <a:solidFill>
              <a:srgbClr val="FF0000"/>
            </a:solidFill>
          </c:spPr>
          <c:cat>
            <c:strRef>
              <c:f>Sheet1!$A$2:$A$25</c:f>
              <c:strCache>
                <c:ptCount val="24"/>
                <c:pt idx="0">
                  <c:v>2006q1</c:v>
                </c:pt>
                <c:pt idx="1">
                  <c:v>2006q2</c:v>
                </c:pt>
                <c:pt idx="2">
                  <c:v>2006q3</c:v>
                </c:pt>
                <c:pt idx="3">
                  <c:v>2006q4</c:v>
                </c:pt>
                <c:pt idx="4">
                  <c:v>2007q1</c:v>
                </c:pt>
                <c:pt idx="5">
                  <c:v>2007q2</c:v>
                </c:pt>
                <c:pt idx="6">
                  <c:v>2007q3</c:v>
                </c:pt>
                <c:pt idx="7">
                  <c:v>2007q4</c:v>
                </c:pt>
                <c:pt idx="8">
                  <c:v>2008q1</c:v>
                </c:pt>
                <c:pt idx="9">
                  <c:v>2008q2</c:v>
                </c:pt>
                <c:pt idx="10">
                  <c:v>2008q3</c:v>
                </c:pt>
                <c:pt idx="11">
                  <c:v>2008q4</c:v>
                </c:pt>
                <c:pt idx="12">
                  <c:v>2009q1</c:v>
                </c:pt>
                <c:pt idx="13">
                  <c:v>2009q2</c:v>
                </c:pt>
                <c:pt idx="14">
                  <c:v>2009q3</c:v>
                </c:pt>
                <c:pt idx="15">
                  <c:v>2009q4</c:v>
                </c:pt>
                <c:pt idx="16">
                  <c:v>2010q1</c:v>
                </c:pt>
                <c:pt idx="17">
                  <c:v>2010q2</c:v>
                </c:pt>
                <c:pt idx="18">
                  <c:v>2010q3</c:v>
                </c:pt>
                <c:pt idx="19">
                  <c:v>2010q4</c:v>
                </c:pt>
                <c:pt idx="20">
                  <c:v>2011q1</c:v>
                </c:pt>
                <c:pt idx="21">
                  <c:v>2011q2</c:v>
                </c:pt>
                <c:pt idx="22">
                  <c:v>2011q3</c:v>
                </c:pt>
                <c:pt idx="23">
                  <c:v>2011q4</c:v>
                </c:pt>
              </c:strCache>
            </c:strRef>
          </c:cat>
          <c:val>
            <c:numRef>
              <c:f>Sheet1!$B$2:$B$25</c:f>
              <c:numCache>
                <c:formatCode>General</c:formatCode>
                <c:ptCount val="24"/>
                <c:pt idx="0">
                  <c:v>1379.9</c:v>
                </c:pt>
                <c:pt idx="1">
                  <c:v>1250.2</c:v>
                </c:pt>
                <c:pt idx="2">
                  <c:v>1236</c:v>
                </c:pt>
                <c:pt idx="3">
                  <c:v>1183.3</c:v>
                </c:pt>
                <c:pt idx="4">
                  <c:v>942.1</c:v>
                </c:pt>
                <c:pt idx="5">
                  <c:v>963.2</c:v>
                </c:pt>
                <c:pt idx="6">
                  <c:v>848.3</c:v>
                </c:pt>
                <c:pt idx="7">
                  <c:v>714.3</c:v>
                </c:pt>
                <c:pt idx="8">
                  <c:v>454.9</c:v>
                </c:pt>
                <c:pt idx="9">
                  <c:v>19</c:v>
                </c:pt>
                <c:pt idx="10">
                  <c:v>-131.19999999999999</c:v>
                </c:pt>
                <c:pt idx="11">
                  <c:v>-287.89999999999992</c:v>
                </c:pt>
                <c:pt idx="12">
                  <c:v>-120.5</c:v>
                </c:pt>
                <c:pt idx="13">
                  <c:v>-237.1</c:v>
                </c:pt>
                <c:pt idx="14">
                  <c:v>-317.10000000000002</c:v>
                </c:pt>
                <c:pt idx="15">
                  <c:v>-248.9</c:v>
                </c:pt>
                <c:pt idx="16">
                  <c:v>-420.1</c:v>
                </c:pt>
                <c:pt idx="17">
                  <c:v>-297.3</c:v>
                </c:pt>
                <c:pt idx="18">
                  <c:v>-200.4</c:v>
                </c:pt>
                <c:pt idx="19">
                  <c:v>-99.6</c:v>
                </c:pt>
                <c:pt idx="20">
                  <c:v>-254.9</c:v>
                </c:pt>
                <c:pt idx="21">
                  <c:v>-84.4</c:v>
                </c:pt>
                <c:pt idx="22">
                  <c:v>-159.30000000000001</c:v>
                </c:pt>
                <c:pt idx="23">
                  <c:v>43.1</c:v>
                </c:pt>
              </c:numCache>
            </c:numRef>
          </c:val>
        </c:ser>
        <c:dLbls/>
        <c:axId val="90625920"/>
        <c:axId val="90627456"/>
      </c:barChart>
      <c:catAx>
        <c:axId val="90625920"/>
        <c:scaling>
          <c:orientation val="minMax"/>
        </c:scaling>
        <c:axPos val="b"/>
        <c:tickLblPos val="nextTo"/>
        <c:crossAx val="90627456"/>
        <c:crosses val="autoZero"/>
        <c:auto val="1"/>
        <c:lblAlgn val="ctr"/>
        <c:lblOffset val="100"/>
      </c:catAx>
      <c:valAx>
        <c:axId val="90627456"/>
        <c:scaling>
          <c:orientation val="minMax"/>
        </c:scaling>
        <c:axPos val="l"/>
        <c:numFmt formatCode="General" sourceLinked="1"/>
        <c:tickLblPos val="nextTo"/>
        <c:crossAx val="90625920"/>
        <c:crosses val="autoZero"/>
        <c:crossBetween val="between"/>
      </c:valAx>
    </c:plotArea>
    <c:plotVisOnly val="1"/>
    <c:dispBlanksAs val="gap"/>
  </c:chart>
  <c:txPr>
    <a:bodyPr/>
    <a:lstStyle/>
    <a:p>
      <a:pPr>
        <a:defRPr sz="1800"/>
      </a:pPr>
      <a:endParaRPr lang="en-US"/>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800" b="0" dirty="0" smtClean="0"/>
              <a:t>Consumer Financial</a:t>
            </a:r>
            <a:r>
              <a:rPr lang="en-US" sz="1800" b="0" baseline="0" dirty="0" smtClean="0"/>
              <a:t> Obligations Percent of Disposable Income</a:t>
            </a:r>
            <a:endParaRPr lang="en-US" sz="1800" b="0" dirty="0"/>
          </a:p>
        </c:rich>
      </c:tx>
      <c:overlay val="1"/>
    </c:title>
    <c:plotArea>
      <c:layout>
        <c:manualLayout>
          <c:layoutTarget val="inner"/>
          <c:xMode val="edge"/>
          <c:yMode val="edge"/>
          <c:x val="6.4825143384854678E-2"/>
          <c:y val="4.2244932183493317E-2"/>
          <c:w val="0.86569942646058162"/>
          <c:h val="0.7966795132881116"/>
        </c:manualLayout>
      </c:layout>
      <c:lineChart>
        <c:grouping val="standard"/>
        <c:ser>
          <c:idx val="0"/>
          <c:order val="0"/>
          <c:tx>
            <c:strRef>
              <c:f>Sheet1!$B$1</c:f>
              <c:strCache>
                <c:ptCount val="1"/>
                <c:pt idx="0">
                  <c:v>FOB Ratio</c:v>
                </c:pt>
              </c:strCache>
            </c:strRef>
          </c:tx>
          <c:spPr>
            <a:ln w="50800">
              <a:solidFill>
                <a:srgbClr val="FF0000"/>
              </a:solidFill>
            </a:ln>
          </c:spPr>
          <c:marker>
            <c:symbol val="none"/>
          </c:marker>
          <c:cat>
            <c:strRef>
              <c:f>Sheet1!$A$2:$A$129</c:f>
              <c:strCache>
                <c:ptCount val="128"/>
                <c:pt idx="0">
                  <c:v>80q1</c:v>
                </c:pt>
                <c:pt idx="1">
                  <c:v>80q2</c:v>
                </c:pt>
                <c:pt idx="2">
                  <c:v>80q3</c:v>
                </c:pt>
                <c:pt idx="3">
                  <c:v>80q4</c:v>
                </c:pt>
                <c:pt idx="4">
                  <c:v>81q1</c:v>
                </c:pt>
                <c:pt idx="5">
                  <c:v>81q2</c:v>
                </c:pt>
                <c:pt idx="6">
                  <c:v>81q3</c:v>
                </c:pt>
                <c:pt idx="7">
                  <c:v>81q4</c:v>
                </c:pt>
                <c:pt idx="8">
                  <c:v>82q1</c:v>
                </c:pt>
                <c:pt idx="9">
                  <c:v>82q2</c:v>
                </c:pt>
                <c:pt idx="10">
                  <c:v>82q3</c:v>
                </c:pt>
                <c:pt idx="11">
                  <c:v>82q4</c:v>
                </c:pt>
                <c:pt idx="12">
                  <c:v>83q1</c:v>
                </c:pt>
                <c:pt idx="13">
                  <c:v>83q2</c:v>
                </c:pt>
                <c:pt idx="14">
                  <c:v>83q3</c:v>
                </c:pt>
                <c:pt idx="15">
                  <c:v>83q4</c:v>
                </c:pt>
                <c:pt idx="16">
                  <c:v>84q1</c:v>
                </c:pt>
                <c:pt idx="17">
                  <c:v>84q2</c:v>
                </c:pt>
                <c:pt idx="18">
                  <c:v>84q3</c:v>
                </c:pt>
                <c:pt idx="19">
                  <c:v>84q4</c:v>
                </c:pt>
                <c:pt idx="20">
                  <c:v>85q1</c:v>
                </c:pt>
                <c:pt idx="21">
                  <c:v>85q2</c:v>
                </c:pt>
                <c:pt idx="22">
                  <c:v>85q3</c:v>
                </c:pt>
                <c:pt idx="23">
                  <c:v>85q4</c:v>
                </c:pt>
                <c:pt idx="24">
                  <c:v>86q1</c:v>
                </c:pt>
                <c:pt idx="25">
                  <c:v>86q2</c:v>
                </c:pt>
                <c:pt idx="26">
                  <c:v>86q3</c:v>
                </c:pt>
                <c:pt idx="27">
                  <c:v>86q4</c:v>
                </c:pt>
                <c:pt idx="28">
                  <c:v>87q1</c:v>
                </c:pt>
                <c:pt idx="29">
                  <c:v>87q2</c:v>
                </c:pt>
                <c:pt idx="30">
                  <c:v>87q3</c:v>
                </c:pt>
                <c:pt idx="31">
                  <c:v>87q4</c:v>
                </c:pt>
                <c:pt idx="32">
                  <c:v>88q1</c:v>
                </c:pt>
                <c:pt idx="33">
                  <c:v>88q2</c:v>
                </c:pt>
                <c:pt idx="34">
                  <c:v>88q3</c:v>
                </c:pt>
                <c:pt idx="35">
                  <c:v>88q4</c:v>
                </c:pt>
                <c:pt idx="36">
                  <c:v>89q1</c:v>
                </c:pt>
                <c:pt idx="37">
                  <c:v>89q2</c:v>
                </c:pt>
                <c:pt idx="38">
                  <c:v>89q3</c:v>
                </c:pt>
                <c:pt idx="39">
                  <c:v>89q4</c:v>
                </c:pt>
                <c:pt idx="40">
                  <c:v>90q1</c:v>
                </c:pt>
                <c:pt idx="41">
                  <c:v>90q2</c:v>
                </c:pt>
                <c:pt idx="42">
                  <c:v>90q3</c:v>
                </c:pt>
                <c:pt idx="43">
                  <c:v>90q4</c:v>
                </c:pt>
                <c:pt idx="44">
                  <c:v>91q1</c:v>
                </c:pt>
                <c:pt idx="45">
                  <c:v>91q2</c:v>
                </c:pt>
                <c:pt idx="46">
                  <c:v>91q3</c:v>
                </c:pt>
                <c:pt idx="47">
                  <c:v>91q4</c:v>
                </c:pt>
                <c:pt idx="48">
                  <c:v>92q1</c:v>
                </c:pt>
                <c:pt idx="49">
                  <c:v>92q2</c:v>
                </c:pt>
                <c:pt idx="50">
                  <c:v>92q3</c:v>
                </c:pt>
                <c:pt idx="51">
                  <c:v>92q4</c:v>
                </c:pt>
                <c:pt idx="52">
                  <c:v>93q1</c:v>
                </c:pt>
                <c:pt idx="53">
                  <c:v>93q2</c:v>
                </c:pt>
                <c:pt idx="54">
                  <c:v>93q3</c:v>
                </c:pt>
                <c:pt idx="55">
                  <c:v>93q4</c:v>
                </c:pt>
                <c:pt idx="56">
                  <c:v>94q1</c:v>
                </c:pt>
                <c:pt idx="57">
                  <c:v>94q2</c:v>
                </c:pt>
                <c:pt idx="58">
                  <c:v>94q3</c:v>
                </c:pt>
                <c:pt idx="59">
                  <c:v>94q4</c:v>
                </c:pt>
                <c:pt idx="60">
                  <c:v>95q1</c:v>
                </c:pt>
                <c:pt idx="61">
                  <c:v>95q2</c:v>
                </c:pt>
                <c:pt idx="62">
                  <c:v>95q3</c:v>
                </c:pt>
                <c:pt idx="63">
                  <c:v>95q4</c:v>
                </c:pt>
                <c:pt idx="64">
                  <c:v>96q1</c:v>
                </c:pt>
                <c:pt idx="65">
                  <c:v>96q2</c:v>
                </c:pt>
                <c:pt idx="66">
                  <c:v>96q3</c:v>
                </c:pt>
                <c:pt idx="67">
                  <c:v>96q4</c:v>
                </c:pt>
                <c:pt idx="68">
                  <c:v>97q1</c:v>
                </c:pt>
                <c:pt idx="69">
                  <c:v>97q2</c:v>
                </c:pt>
                <c:pt idx="70">
                  <c:v>97q3</c:v>
                </c:pt>
                <c:pt idx="71">
                  <c:v>97q4</c:v>
                </c:pt>
                <c:pt idx="72">
                  <c:v>98q1</c:v>
                </c:pt>
                <c:pt idx="73">
                  <c:v>98q2</c:v>
                </c:pt>
                <c:pt idx="74">
                  <c:v>98q3</c:v>
                </c:pt>
                <c:pt idx="75">
                  <c:v>98q4</c:v>
                </c:pt>
                <c:pt idx="76">
                  <c:v>99q1</c:v>
                </c:pt>
                <c:pt idx="77">
                  <c:v>99q2</c:v>
                </c:pt>
                <c:pt idx="78">
                  <c:v>99q3</c:v>
                </c:pt>
                <c:pt idx="79">
                  <c:v>99q4</c:v>
                </c:pt>
                <c:pt idx="80">
                  <c:v>00q1</c:v>
                </c:pt>
                <c:pt idx="81">
                  <c:v>00q2</c:v>
                </c:pt>
                <c:pt idx="82">
                  <c:v>00q3</c:v>
                </c:pt>
                <c:pt idx="83">
                  <c:v>00q4</c:v>
                </c:pt>
                <c:pt idx="84">
                  <c:v>01q1</c:v>
                </c:pt>
                <c:pt idx="85">
                  <c:v>01q2</c:v>
                </c:pt>
                <c:pt idx="86">
                  <c:v>01q3</c:v>
                </c:pt>
                <c:pt idx="87">
                  <c:v>01q4</c:v>
                </c:pt>
                <c:pt idx="88">
                  <c:v>02q1</c:v>
                </c:pt>
                <c:pt idx="89">
                  <c:v>02q2</c:v>
                </c:pt>
                <c:pt idx="90">
                  <c:v>02q3</c:v>
                </c:pt>
                <c:pt idx="91">
                  <c:v>02q4</c:v>
                </c:pt>
                <c:pt idx="92">
                  <c:v>03q1</c:v>
                </c:pt>
                <c:pt idx="93">
                  <c:v>03q2</c:v>
                </c:pt>
                <c:pt idx="94">
                  <c:v>03q3</c:v>
                </c:pt>
                <c:pt idx="95">
                  <c:v>03q4</c:v>
                </c:pt>
                <c:pt idx="96">
                  <c:v>04q1</c:v>
                </c:pt>
                <c:pt idx="97">
                  <c:v>04q2</c:v>
                </c:pt>
                <c:pt idx="98">
                  <c:v>04q3</c:v>
                </c:pt>
                <c:pt idx="99">
                  <c:v>04q4</c:v>
                </c:pt>
                <c:pt idx="100">
                  <c:v>05q1</c:v>
                </c:pt>
                <c:pt idx="101">
                  <c:v>05q2</c:v>
                </c:pt>
                <c:pt idx="102">
                  <c:v>05q3</c:v>
                </c:pt>
                <c:pt idx="103">
                  <c:v>05q4</c:v>
                </c:pt>
                <c:pt idx="104">
                  <c:v>06q1</c:v>
                </c:pt>
                <c:pt idx="105">
                  <c:v>06q2</c:v>
                </c:pt>
                <c:pt idx="106">
                  <c:v>06q3</c:v>
                </c:pt>
                <c:pt idx="107">
                  <c:v>06q4</c:v>
                </c:pt>
                <c:pt idx="108">
                  <c:v>07q1</c:v>
                </c:pt>
                <c:pt idx="109">
                  <c:v>07q2</c:v>
                </c:pt>
                <c:pt idx="110">
                  <c:v>07q3</c:v>
                </c:pt>
                <c:pt idx="111">
                  <c:v>07q4</c:v>
                </c:pt>
                <c:pt idx="112">
                  <c:v>08q1</c:v>
                </c:pt>
                <c:pt idx="113">
                  <c:v>08q2</c:v>
                </c:pt>
                <c:pt idx="114">
                  <c:v>08q3</c:v>
                </c:pt>
                <c:pt idx="115">
                  <c:v>08q4</c:v>
                </c:pt>
                <c:pt idx="116">
                  <c:v>09q1</c:v>
                </c:pt>
                <c:pt idx="117">
                  <c:v>09q2</c:v>
                </c:pt>
                <c:pt idx="118">
                  <c:v>09q3</c:v>
                </c:pt>
                <c:pt idx="119">
                  <c:v>09q4</c:v>
                </c:pt>
                <c:pt idx="120">
                  <c:v>10q1</c:v>
                </c:pt>
                <c:pt idx="121">
                  <c:v>10q2</c:v>
                </c:pt>
                <c:pt idx="122">
                  <c:v>10q3</c:v>
                </c:pt>
                <c:pt idx="123">
                  <c:v>10q4</c:v>
                </c:pt>
                <c:pt idx="124">
                  <c:v>11q1</c:v>
                </c:pt>
                <c:pt idx="125">
                  <c:v>11q2</c:v>
                </c:pt>
                <c:pt idx="126">
                  <c:v>11q3</c:v>
                </c:pt>
                <c:pt idx="127">
                  <c:v>11q4</c:v>
                </c:pt>
              </c:strCache>
            </c:strRef>
          </c:cat>
          <c:val>
            <c:numRef>
              <c:f>Sheet1!$B$2:$B$129</c:f>
              <c:numCache>
                <c:formatCode>General</c:formatCode>
                <c:ptCount val="128"/>
                <c:pt idx="0">
                  <c:v>16.04</c:v>
                </c:pt>
                <c:pt idx="1">
                  <c:v>16.09</c:v>
                </c:pt>
                <c:pt idx="2">
                  <c:v>15.79</c:v>
                </c:pt>
                <c:pt idx="3">
                  <c:v>15.450000000000001</c:v>
                </c:pt>
                <c:pt idx="4">
                  <c:v>15.53</c:v>
                </c:pt>
                <c:pt idx="5">
                  <c:v>15.739999999999998</c:v>
                </c:pt>
                <c:pt idx="6">
                  <c:v>15.58</c:v>
                </c:pt>
                <c:pt idx="7">
                  <c:v>15.69</c:v>
                </c:pt>
                <c:pt idx="8">
                  <c:v>15.78</c:v>
                </c:pt>
                <c:pt idx="9">
                  <c:v>15.83</c:v>
                </c:pt>
                <c:pt idx="10">
                  <c:v>15.75</c:v>
                </c:pt>
                <c:pt idx="11">
                  <c:v>15.719999999999999</c:v>
                </c:pt>
                <c:pt idx="12">
                  <c:v>15.69</c:v>
                </c:pt>
                <c:pt idx="13">
                  <c:v>15.7</c:v>
                </c:pt>
                <c:pt idx="14">
                  <c:v>15.67</c:v>
                </c:pt>
                <c:pt idx="15">
                  <c:v>15.719999999999999</c:v>
                </c:pt>
                <c:pt idx="16">
                  <c:v>15.7</c:v>
                </c:pt>
                <c:pt idx="17">
                  <c:v>15.82</c:v>
                </c:pt>
                <c:pt idx="18">
                  <c:v>15.950000000000001</c:v>
                </c:pt>
                <c:pt idx="19">
                  <c:v>16.16</c:v>
                </c:pt>
                <c:pt idx="20">
                  <c:v>16.600000000000001</c:v>
                </c:pt>
                <c:pt idx="21">
                  <c:v>16.71</c:v>
                </c:pt>
                <c:pt idx="22">
                  <c:v>17.2</c:v>
                </c:pt>
                <c:pt idx="23">
                  <c:v>17.36</c:v>
                </c:pt>
                <c:pt idx="24">
                  <c:v>17.37</c:v>
                </c:pt>
                <c:pt idx="25">
                  <c:v>17.5</c:v>
                </c:pt>
                <c:pt idx="26">
                  <c:v>17.68</c:v>
                </c:pt>
                <c:pt idx="27">
                  <c:v>17.899999999999999</c:v>
                </c:pt>
                <c:pt idx="28">
                  <c:v>17.73</c:v>
                </c:pt>
                <c:pt idx="29">
                  <c:v>17.979999999999997</c:v>
                </c:pt>
                <c:pt idx="30">
                  <c:v>17.79</c:v>
                </c:pt>
                <c:pt idx="31">
                  <c:v>17.579999999999995</c:v>
                </c:pt>
                <c:pt idx="32">
                  <c:v>17.479999999999997</c:v>
                </c:pt>
                <c:pt idx="33">
                  <c:v>17.420000000000002</c:v>
                </c:pt>
                <c:pt idx="34">
                  <c:v>17.36</c:v>
                </c:pt>
                <c:pt idx="35">
                  <c:v>17.21</c:v>
                </c:pt>
                <c:pt idx="36">
                  <c:v>17.130000000000003</c:v>
                </c:pt>
                <c:pt idx="37">
                  <c:v>17.36</c:v>
                </c:pt>
                <c:pt idx="38">
                  <c:v>17.459999999999997</c:v>
                </c:pt>
                <c:pt idx="39">
                  <c:v>17.47</c:v>
                </c:pt>
                <c:pt idx="40">
                  <c:v>17.39</c:v>
                </c:pt>
                <c:pt idx="41">
                  <c:v>17.38</c:v>
                </c:pt>
                <c:pt idx="42">
                  <c:v>17.399999999999999</c:v>
                </c:pt>
                <c:pt idx="43">
                  <c:v>17.459999999999997</c:v>
                </c:pt>
                <c:pt idx="44">
                  <c:v>17.43</c:v>
                </c:pt>
                <c:pt idx="45">
                  <c:v>17.279999999999998</c:v>
                </c:pt>
                <c:pt idx="46">
                  <c:v>17.18</c:v>
                </c:pt>
                <c:pt idx="47">
                  <c:v>16.97</c:v>
                </c:pt>
                <c:pt idx="48">
                  <c:v>16.690000000000001</c:v>
                </c:pt>
                <c:pt idx="49">
                  <c:v>16.53</c:v>
                </c:pt>
                <c:pt idx="50">
                  <c:v>16.37</c:v>
                </c:pt>
                <c:pt idx="51">
                  <c:v>16.149999999999999</c:v>
                </c:pt>
                <c:pt idx="52">
                  <c:v>16.38</c:v>
                </c:pt>
                <c:pt idx="53">
                  <c:v>16.12</c:v>
                </c:pt>
                <c:pt idx="54">
                  <c:v>16.2</c:v>
                </c:pt>
                <c:pt idx="55">
                  <c:v>16.05</c:v>
                </c:pt>
                <c:pt idx="56">
                  <c:v>16.279999999999998</c:v>
                </c:pt>
                <c:pt idx="57">
                  <c:v>16.25</c:v>
                </c:pt>
                <c:pt idx="58">
                  <c:v>16.36</c:v>
                </c:pt>
                <c:pt idx="59">
                  <c:v>16.43</c:v>
                </c:pt>
                <c:pt idx="60">
                  <c:v>16.630000000000003</c:v>
                </c:pt>
                <c:pt idx="61">
                  <c:v>16.88</c:v>
                </c:pt>
                <c:pt idx="62">
                  <c:v>17.02</c:v>
                </c:pt>
                <c:pt idx="63">
                  <c:v>17.100000000000001</c:v>
                </c:pt>
                <c:pt idx="64">
                  <c:v>17.079999999999995</c:v>
                </c:pt>
                <c:pt idx="65">
                  <c:v>17.079999999999995</c:v>
                </c:pt>
                <c:pt idx="66">
                  <c:v>17.149999999999999</c:v>
                </c:pt>
                <c:pt idx="67">
                  <c:v>17.23</c:v>
                </c:pt>
                <c:pt idx="68">
                  <c:v>17.21</c:v>
                </c:pt>
                <c:pt idx="69">
                  <c:v>17.27</c:v>
                </c:pt>
                <c:pt idx="70">
                  <c:v>17.279999999999998</c:v>
                </c:pt>
                <c:pt idx="71">
                  <c:v>17.190000000000001</c:v>
                </c:pt>
                <c:pt idx="72">
                  <c:v>16.979999999999997</c:v>
                </c:pt>
                <c:pt idx="73">
                  <c:v>16.959999999999997</c:v>
                </c:pt>
                <c:pt idx="74">
                  <c:v>16.939999999999998</c:v>
                </c:pt>
                <c:pt idx="75">
                  <c:v>17.010000000000005</c:v>
                </c:pt>
                <c:pt idx="76">
                  <c:v>17.100000000000001</c:v>
                </c:pt>
                <c:pt idx="77">
                  <c:v>17.279999999999998</c:v>
                </c:pt>
                <c:pt idx="78">
                  <c:v>17.41</c:v>
                </c:pt>
                <c:pt idx="79">
                  <c:v>17.32</c:v>
                </c:pt>
                <c:pt idx="80">
                  <c:v>17.12</c:v>
                </c:pt>
                <c:pt idx="81">
                  <c:v>17.260000000000002</c:v>
                </c:pt>
                <c:pt idx="82">
                  <c:v>17.39</c:v>
                </c:pt>
                <c:pt idx="83">
                  <c:v>17.66</c:v>
                </c:pt>
                <c:pt idx="84">
                  <c:v>17.73</c:v>
                </c:pt>
                <c:pt idx="85">
                  <c:v>17.979999999999997</c:v>
                </c:pt>
                <c:pt idx="86">
                  <c:v>17.779999999999998</c:v>
                </c:pt>
                <c:pt idx="87">
                  <c:v>18.260000000000002</c:v>
                </c:pt>
                <c:pt idx="88">
                  <c:v>17.989999999999991</c:v>
                </c:pt>
                <c:pt idx="89">
                  <c:v>18</c:v>
                </c:pt>
                <c:pt idx="90">
                  <c:v>18.16</c:v>
                </c:pt>
                <c:pt idx="91">
                  <c:v>18.2</c:v>
                </c:pt>
                <c:pt idx="92">
                  <c:v>18.149999999999999</c:v>
                </c:pt>
                <c:pt idx="93">
                  <c:v>18.02</c:v>
                </c:pt>
                <c:pt idx="94">
                  <c:v>17.88</c:v>
                </c:pt>
                <c:pt idx="95">
                  <c:v>17.920000000000002</c:v>
                </c:pt>
                <c:pt idx="96">
                  <c:v>17.93</c:v>
                </c:pt>
                <c:pt idx="97">
                  <c:v>17.88</c:v>
                </c:pt>
                <c:pt idx="98">
                  <c:v>18.03</c:v>
                </c:pt>
                <c:pt idx="99">
                  <c:v>17.939999999999998</c:v>
                </c:pt>
                <c:pt idx="100">
                  <c:v>18.39</c:v>
                </c:pt>
                <c:pt idx="101">
                  <c:v>18.510000000000005</c:v>
                </c:pt>
                <c:pt idx="102">
                  <c:v>18.38</c:v>
                </c:pt>
                <c:pt idx="103">
                  <c:v>18.47</c:v>
                </c:pt>
                <c:pt idx="104">
                  <c:v>18.399999999999999</c:v>
                </c:pt>
                <c:pt idx="105">
                  <c:v>18.479999999999997</c:v>
                </c:pt>
                <c:pt idx="106">
                  <c:v>18.610000000000003</c:v>
                </c:pt>
                <c:pt idx="107">
                  <c:v>18.66</c:v>
                </c:pt>
                <c:pt idx="108">
                  <c:v>18.68</c:v>
                </c:pt>
                <c:pt idx="109">
                  <c:v>18.760000000000002</c:v>
                </c:pt>
                <c:pt idx="110">
                  <c:v>18.850000000000001</c:v>
                </c:pt>
                <c:pt idx="111">
                  <c:v>18.760000000000002</c:v>
                </c:pt>
                <c:pt idx="112">
                  <c:v>18.41</c:v>
                </c:pt>
                <c:pt idx="113">
                  <c:v>17.920000000000002</c:v>
                </c:pt>
                <c:pt idx="114">
                  <c:v>18.16</c:v>
                </c:pt>
                <c:pt idx="115">
                  <c:v>18.36</c:v>
                </c:pt>
                <c:pt idx="116">
                  <c:v>18.489999999999991</c:v>
                </c:pt>
                <c:pt idx="117">
                  <c:v>18.22</c:v>
                </c:pt>
                <c:pt idx="118">
                  <c:v>18.14</c:v>
                </c:pt>
                <c:pt idx="119">
                  <c:v>17.87</c:v>
                </c:pt>
                <c:pt idx="120">
                  <c:v>17.36</c:v>
                </c:pt>
                <c:pt idx="121">
                  <c:v>16.97</c:v>
                </c:pt>
                <c:pt idx="122">
                  <c:v>16.739999999999995</c:v>
                </c:pt>
                <c:pt idx="123">
                  <c:v>16.54</c:v>
                </c:pt>
                <c:pt idx="124">
                  <c:v>16.239999999999995</c:v>
                </c:pt>
                <c:pt idx="125">
                  <c:v>16.130000000000003</c:v>
                </c:pt>
                <c:pt idx="126">
                  <c:v>16.010000000000005</c:v>
                </c:pt>
                <c:pt idx="127">
                  <c:v>15.93</c:v>
                </c:pt>
              </c:numCache>
            </c:numRef>
          </c:val>
        </c:ser>
        <c:ser>
          <c:idx val="1"/>
          <c:order val="1"/>
          <c:tx>
            <c:strRef>
              <c:f>Sheet1!$C$1</c:f>
              <c:strCache>
                <c:ptCount val="1"/>
                <c:pt idx="0">
                  <c:v>30 Yr Avg</c:v>
                </c:pt>
              </c:strCache>
            </c:strRef>
          </c:tx>
          <c:spPr>
            <a:ln w="19050">
              <a:solidFill>
                <a:srgbClr val="33CC33"/>
              </a:solidFill>
            </a:ln>
          </c:spPr>
          <c:marker>
            <c:symbol val="none"/>
          </c:marker>
          <c:cat>
            <c:strRef>
              <c:f>Sheet1!$A$2:$A$129</c:f>
              <c:strCache>
                <c:ptCount val="128"/>
                <c:pt idx="0">
                  <c:v>80q1</c:v>
                </c:pt>
                <c:pt idx="1">
                  <c:v>80q2</c:v>
                </c:pt>
                <c:pt idx="2">
                  <c:v>80q3</c:v>
                </c:pt>
                <c:pt idx="3">
                  <c:v>80q4</c:v>
                </c:pt>
                <c:pt idx="4">
                  <c:v>81q1</c:v>
                </c:pt>
                <c:pt idx="5">
                  <c:v>81q2</c:v>
                </c:pt>
                <c:pt idx="6">
                  <c:v>81q3</c:v>
                </c:pt>
                <c:pt idx="7">
                  <c:v>81q4</c:v>
                </c:pt>
                <c:pt idx="8">
                  <c:v>82q1</c:v>
                </c:pt>
                <c:pt idx="9">
                  <c:v>82q2</c:v>
                </c:pt>
                <c:pt idx="10">
                  <c:v>82q3</c:v>
                </c:pt>
                <c:pt idx="11">
                  <c:v>82q4</c:v>
                </c:pt>
                <c:pt idx="12">
                  <c:v>83q1</c:v>
                </c:pt>
                <c:pt idx="13">
                  <c:v>83q2</c:v>
                </c:pt>
                <c:pt idx="14">
                  <c:v>83q3</c:v>
                </c:pt>
                <c:pt idx="15">
                  <c:v>83q4</c:v>
                </c:pt>
                <c:pt idx="16">
                  <c:v>84q1</c:v>
                </c:pt>
                <c:pt idx="17">
                  <c:v>84q2</c:v>
                </c:pt>
                <c:pt idx="18">
                  <c:v>84q3</c:v>
                </c:pt>
                <c:pt idx="19">
                  <c:v>84q4</c:v>
                </c:pt>
                <c:pt idx="20">
                  <c:v>85q1</c:v>
                </c:pt>
                <c:pt idx="21">
                  <c:v>85q2</c:v>
                </c:pt>
                <c:pt idx="22">
                  <c:v>85q3</c:v>
                </c:pt>
                <c:pt idx="23">
                  <c:v>85q4</c:v>
                </c:pt>
                <c:pt idx="24">
                  <c:v>86q1</c:v>
                </c:pt>
                <c:pt idx="25">
                  <c:v>86q2</c:v>
                </c:pt>
                <c:pt idx="26">
                  <c:v>86q3</c:v>
                </c:pt>
                <c:pt idx="27">
                  <c:v>86q4</c:v>
                </c:pt>
                <c:pt idx="28">
                  <c:v>87q1</c:v>
                </c:pt>
                <c:pt idx="29">
                  <c:v>87q2</c:v>
                </c:pt>
                <c:pt idx="30">
                  <c:v>87q3</c:v>
                </c:pt>
                <c:pt idx="31">
                  <c:v>87q4</c:v>
                </c:pt>
                <c:pt idx="32">
                  <c:v>88q1</c:v>
                </c:pt>
                <c:pt idx="33">
                  <c:v>88q2</c:v>
                </c:pt>
                <c:pt idx="34">
                  <c:v>88q3</c:v>
                </c:pt>
                <c:pt idx="35">
                  <c:v>88q4</c:v>
                </c:pt>
                <c:pt idx="36">
                  <c:v>89q1</c:v>
                </c:pt>
                <c:pt idx="37">
                  <c:v>89q2</c:v>
                </c:pt>
                <c:pt idx="38">
                  <c:v>89q3</c:v>
                </c:pt>
                <c:pt idx="39">
                  <c:v>89q4</c:v>
                </c:pt>
                <c:pt idx="40">
                  <c:v>90q1</c:v>
                </c:pt>
                <c:pt idx="41">
                  <c:v>90q2</c:v>
                </c:pt>
                <c:pt idx="42">
                  <c:v>90q3</c:v>
                </c:pt>
                <c:pt idx="43">
                  <c:v>90q4</c:v>
                </c:pt>
                <c:pt idx="44">
                  <c:v>91q1</c:v>
                </c:pt>
                <c:pt idx="45">
                  <c:v>91q2</c:v>
                </c:pt>
                <c:pt idx="46">
                  <c:v>91q3</c:v>
                </c:pt>
                <c:pt idx="47">
                  <c:v>91q4</c:v>
                </c:pt>
                <c:pt idx="48">
                  <c:v>92q1</c:v>
                </c:pt>
                <c:pt idx="49">
                  <c:v>92q2</c:v>
                </c:pt>
                <c:pt idx="50">
                  <c:v>92q3</c:v>
                </c:pt>
                <c:pt idx="51">
                  <c:v>92q4</c:v>
                </c:pt>
                <c:pt idx="52">
                  <c:v>93q1</c:v>
                </c:pt>
                <c:pt idx="53">
                  <c:v>93q2</c:v>
                </c:pt>
                <c:pt idx="54">
                  <c:v>93q3</c:v>
                </c:pt>
                <c:pt idx="55">
                  <c:v>93q4</c:v>
                </c:pt>
                <c:pt idx="56">
                  <c:v>94q1</c:v>
                </c:pt>
                <c:pt idx="57">
                  <c:v>94q2</c:v>
                </c:pt>
                <c:pt idx="58">
                  <c:v>94q3</c:v>
                </c:pt>
                <c:pt idx="59">
                  <c:v>94q4</c:v>
                </c:pt>
                <c:pt idx="60">
                  <c:v>95q1</c:v>
                </c:pt>
                <c:pt idx="61">
                  <c:v>95q2</c:v>
                </c:pt>
                <c:pt idx="62">
                  <c:v>95q3</c:v>
                </c:pt>
                <c:pt idx="63">
                  <c:v>95q4</c:v>
                </c:pt>
                <c:pt idx="64">
                  <c:v>96q1</c:v>
                </c:pt>
                <c:pt idx="65">
                  <c:v>96q2</c:v>
                </c:pt>
                <c:pt idx="66">
                  <c:v>96q3</c:v>
                </c:pt>
                <c:pt idx="67">
                  <c:v>96q4</c:v>
                </c:pt>
                <c:pt idx="68">
                  <c:v>97q1</c:v>
                </c:pt>
                <c:pt idx="69">
                  <c:v>97q2</c:v>
                </c:pt>
                <c:pt idx="70">
                  <c:v>97q3</c:v>
                </c:pt>
                <c:pt idx="71">
                  <c:v>97q4</c:v>
                </c:pt>
                <c:pt idx="72">
                  <c:v>98q1</c:v>
                </c:pt>
                <c:pt idx="73">
                  <c:v>98q2</c:v>
                </c:pt>
                <c:pt idx="74">
                  <c:v>98q3</c:v>
                </c:pt>
                <c:pt idx="75">
                  <c:v>98q4</c:v>
                </c:pt>
                <c:pt idx="76">
                  <c:v>99q1</c:v>
                </c:pt>
                <c:pt idx="77">
                  <c:v>99q2</c:v>
                </c:pt>
                <c:pt idx="78">
                  <c:v>99q3</c:v>
                </c:pt>
                <c:pt idx="79">
                  <c:v>99q4</c:v>
                </c:pt>
                <c:pt idx="80">
                  <c:v>00q1</c:v>
                </c:pt>
                <c:pt idx="81">
                  <c:v>00q2</c:v>
                </c:pt>
                <c:pt idx="82">
                  <c:v>00q3</c:v>
                </c:pt>
                <c:pt idx="83">
                  <c:v>00q4</c:v>
                </c:pt>
                <c:pt idx="84">
                  <c:v>01q1</c:v>
                </c:pt>
                <c:pt idx="85">
                  <c:v>01q2</c:v>
                </c:pt>
                <c:pt idx="86">
                  <c:v>01q3</c:v>
                </c:pt>
                <c:pt idx="87">
                  <c:v>01q4</c:v>
                </c:pt>
                <c:pt idx="88">
                  <c:v>02q1</c:v>
                </c:pt>
                <c:pt idx="89">
                  <c:v>02q2</c:v>
                </c:pt>
                <c:pt idx="90">
                  <c:v>02q3</c:v>
                </c:pt>
                <c:pt idx="91">
                  <c:v>02q4</c:v>
                </c:pt>
                <c:pt idx="92">
                  <c:v>03q1</c:v>
                </c:pt>
                <c:pt idx="93">
                  <c:v>03q2</c:v>
                </c:pt>
                <c:pt idx="94">
                  <c:v>03q3</c:v>
                </c:pt>
                <c:pt idx="95">
                  <c:v>03q4</c:v>
                </c:pt>
                <c:pt idx="96">
                  <c:v>04q1</c:v>
                </c:pt>
                <c:pt idx="97">
                  <c:v>04q2</c:v>
                </c:pt>
                <c:pt idx="98">
                  <c:v>04q3</c:v>
                </c:pt>
                <c:pt idx="99">
                  <c:v>04q4</c:v>
                </c:pt>
                <c:pt idx="100">
                  <c:v>05q1</c:v>
                </c:pt>
                <c:pt idx="101">
                  <c:v>05q2</c:v>
                </c:pt>
                <c:pt idx="102">
                  <c:v>05q3</c:v>
                </c:pt>
                <c:pt idx="103">
                  <c:v>05q4</c:v>
                </c:pt>
                <c:pt idx="104">
                  <c:v>06q1</c:v>
                </c:pt>
                <c:pt idx="105">
                  <c:v>06q2</c:v>
                </c:pt>
                <c:pt idx="106">
                  <c:v>06q3</c:v>
                </c:pt>
                <c:pt idx="107">
                  <c:v>06q4</c:v>
                </c:pt>
                <c:pt idx="108">
                  <c:v>07q1</c:v>
                </c:pt>
                <c:pt idx="109">
                  <c:v>07q2</c:v>
                </c:pt>
                <c:pt idx="110">
                  <c:v>07q3</c:v>
                </c:pt>
                <c:pt idx="111">
                  <c:v>07q4</c:v>
                </c:pt>
                <c:pt idx="112">
                  <c:v>08q1</c:v>
                </c:pt>
                <c:pt idx="113">
                  <c:v>08q2</c:v>
                </c:pt>
                <c:pt idx="114">
                  <c:v>08q3</c:v>
                </c:pt>
                <c:pt idx="115">
                  <c:v>08q4</c:v>
                </c:pt>
                <c:pt idx="116">
                  <c:v>09q1</c:v>
                </c:pt>
                <c:pt idx="117">
                  <c:v>09q2</c:v>
                </c:pt>
                <c:pt idx="118">
                  <c:v>09q3</c:v>
                </c:pt>
                <c:pt idx="119">
                  <c:v>09q4</c:v>
                </c:pt>
                <c:pt idx="120">
                  <c:v>10q1</c:v>
                </c:pt>
                <c:pt idx="121">
                  <c:v>10q2</c:v>
                </c:pt>
                <c:pt idx="122">
                  <c:v>10q3</c:v>
                </c:pt>
                <c:pt idx="123">
                  <c:v>10q4</c:v>
                </c:pt>
                <c:pt idx="124">
                  <c:v>11q1</c:v>
                </c:pt>
                <c:pt idx="125">
                  <c:v>11q2</c:v>
                </c:pt>
                <c:pt idx="126">
                  <c:v>11q3</c:v>
                </c:pt>
                <c:pt idx="127">
                  <c:v>11q4</c:v>
                </c:pt>
              </c:strCache>
            </c:strRef>
          </c:cat>
          <c:val>
            <c:numRef>
              <c:f>Sheet1!$C$2:$C$129</c:f>
              <c:numCache>
                <c:formatCode>0.00</c:formatCode>
                <c:ptCount val="128"/>
                <c:pt idx="0">
                  <c:v>17.215916666666676</c:v>
                </c:pt>
                <c:pt idx="1">
                  <c:v>17.215916666666676</c:v>
                </c:pt>
                <c:pt idx="2">
                  <c:v>17.215916666666676</c:v>
                </c:pt>
                <c:pt idx="3">
                  <c:v>17.215916666666676</c:v>
                </c:pt>
                <c:pt idx="4">
                  <c:v>17.215916666666676</c:v>
                </c:pt>
                <c:pt idx="5">
                  <c:v>17.215916666666676</c:v>
                </c:pt>
                <c:pt idx="6">
                  <c:v>17.215916666666676</c:v>
                </c:pt>
                <c:pt idx="7">
                  <c:v>17.215916666666676</c:v>
                </c:pt>
                <c:pt idx="8">
                  <c:v>17.215916666666676</c:v>
                </c:pt>
                <c:pt idx="9">
                  <c:v>17.215916666666676</c:v>
                </c:pt>
                <c:pt idx="10">
                  <c:v>17.215916666666676</c:v>
                </c:pt>
                <c:pt idx="11">
                  <c:v>17.215916666666676</c:v>
                </c:pt>
                <c:pt idx="12">
                  <c:v>17.215916666666676</c:v>
                </c:pt>
                <c:pt idx="13">
                  <c:v>17.215916666666676</c:v>
                </c:pt>
                <c:pt idx="14">
                  <c:v>17.215916666666676</c:v>
                </c:pt>
                <c:pt idx="15">
                  <c:v>17.215916666666676</c:v>
                </c:pt>
                <c:pt idx="16">
                  <c:v>17.215916666666676</c:v>
                </c:pt>
                <c:pt idx="17">
                  <c:v>17.215916666666676</c:v>
                </c:pt>
                <c:pt idx="18">
                  <c:v>17.215916666666676</c:v>
                </c:pt>
                <c:pt idx="19">
                  <c:v>17.215916666666676</c:v>
                </c:pt>
                <c:pt idx="20">
                  <c:v>17.215916666666676</c:v>
                </c:pt>
                <c:pt idx="21">
                  <c:v>17.215916666666676</c:v>
                </c:pt>
                <c:pt idx="22">
                  <c:v>17.215916666666676</c:v>
                </c:pt>
                <c:pt idx="23">
                  <c:v>17.215916666666676</c:v>
                </c:pt>
                <c:pt idx="24">
                  <c:v>17.215916666666676</c:v>
                </c:pt>
                <c:pt idx="25">
                  <c:v>17.215916666666676</c:v>
                </c:pt>
                <c:pt idx="26">
                  <c:v>17.215916666666676</c:v>
                </c:pt>
                <c:pt idx="27">
                  <c:v>17.215916666666676</c:v>
                </c:pt>
                <c:pt idx="28">
                  <c:v>17.215916666666676</c:v>
                </c:pt>
                <c:pt idx="29">
                  <c:v>17.215916666666676</c:v>
                </c:pt>
                <c:pt idx="30">
                  <c:v>17.215916666666676</c:v>
                </c:pt>
                <c:pt idx="31">
                  <c:v>17.215916666666676</c:v>
                </c:pt>
                <c:pt idx="32">
                  <c:v>17.215916666666676</c:v>
                </c:pt>
                <c:pt idx="33">
                  <c:v>17.215916666666676</c:v>
                </c:pt>
                <c:pt idx="34">
                  <c:v>17.215916666666676</c:v>
                </c:pt>
                <c:pt idx="35">
                  <c:v>17.215916666666676</c:v>
                </c:pt>
                <c:pt idx="36">
                  <c:v>17.215916666666676</c:v>
                </c:pt>
                <c:pt idx="37">
                  <c:v>17.215916666666676</c:v>
                </c:pt>
                <c:pt idx="38">
                  <c:v>17.215916666666676</c:v>
                </c:pt>
                <c:pt idx="39">
                  <c:v>17.215916666666676</c:v>
                </c:pt>
                <c:pt idx="40">
                  <c:v>17.215916666666676</c:v>
                </c:pt>
                <c:pt idx="41">
                  <c:v>17.215916666666676</c:v>
                </c:pt>
                <c:pt idx="42">
                  <c:v>17.215916666666676</c:v>
                </c:pt>
                <c:pt idx="43">
                  <c:v>17.215916666666676</c:v>
                </c:pt>
                <c:pt idx="44">
                  <c:v>17.215916666666676</c:v>
                </c:pt>
                <c:pt idx="45">
                  <c:v>17.215916666666676</c:v>
                </c:pt>
                <c:pt idx="46">
                  <c:v>17.215916666666676</c:v>
                </c:pt>
                <c:pt idx="47">
                  <c:v>17.215916666666676</c:v>
                </c:pt>
                <c:pt idx="48">
                  <c:v>17.215916666666676</c:v>
                </c:pt>
                <c:pt idx="49">
                  <c:v>17.215916666666676</c:v>
                </c:pt>
                <c:pt idx="50">
                  <c:v>17.215916666666676</c:v>
                </c:pt>
                <c:pt idx="51">
                  <c:v>17.215916666666676</c:v>
                </c:pt>
                <c:pt idx="52">
                  <c:v>17.215916666666676</c:v>
                </c:pt>
                <c:pt idx="53">
                  <c:v>17.215916666666676</c:v>
                </c:pt>
                <c:pt idx="54">
                  <c:v>17.215916666666676</c:v>
                </c:pt>
                <c:pt idx="55">
                  <c:v>17.215916666666676</c:v>
                </c:pt>
                <c:pt idx="56">
                  <c:v>17.215916666666676</c:v>
                </c:pt>
                <c:pt idx="57">
                  <c:v>17.215916666666676</c:v>
                </c:pt>
                <c:pt idx="58">
                  <c:v>17.215916666666676</c:v>
                </c:pt>
                <c:pt idx="59">
                  <c:v>17.215916666666676</c:v>
                </c:pt>
                <c:pt idx="60">
                  <c:v>17.215916666666676</c:v>
                </c:pt>
                <c:pt idx="61">
                  <c:v>17.215916666666676</c:v>
                </c:pt>
                <c:pt idx="62">
                  <c:v>17.215916666666676</c:v>
                </c:pt>
                <c:pt idx="63">
                  <c:v>17.215916666666676</c:v>
                </c:pt>
                <c:pt idx="64">
                  <c:v>17.215916666666676</c:v>
                </c:pt>
                <c:pt idx="65">
                  <c:v>17.215916666666676</c:v>
                </c:pt>
                <c:pt idx="66">
                  <c:v>17.215916666666676</c:v>
                </c:pt>
                <c:pt idx="67">
                  <c:v>17.215916666666676</c:v>
                </c:pt>
                <c:pt idx="68">
                  <c:v>17.215916666666676</c:v>
                </c:pt>
                <c:pt idx="69">
                  <c:v>17.215916666666676</c:v>
                </c:pt>
                <c:pt idx="70">
                  <c:v>17.215916666666676</c:v>
                </c:pt>
                <c:pt idx="71">
                  <c:v>17.215916666666676</c:v>
                </c:pt>
                <c:pt idx="72">
                  <c:v>17.215916666666676</c:v>
                </c:pt>
                <c:pt idx="73">
                  <c:v>17.215916666666676</c:v>
                </c:pt>
                <c:pt idx="74">
                  <c:v>17.215916666666676</c:v>
                </c:pt>
                <c:pt idx="75">
                  <c:v>17.215916666666676</c:v>
                </c:pt>
                <c:pt idx="76">
                  <c:v>17.215916666666676</c:v>
                </c:pt>
                <c:pt idx="77">
                  <c:v>17.215916666666676</c:v>
                </c:pt>
                <c:pt idx="78">
                  <c:v>17.215916666666676</c:v>
                </c:pt>
                <c:pt idx="79">
                  <c:v>17.215916666666676</c:v>
                </c:pt>
                <c:pt idx="80">
                  <c:v>17.215916666666676</c:v>
                </c:pt>
                <c:pt idx="81">
                  <c:v>17.215916666666676</c:v>
                </c:pt>
                <c:pt idx="82">
                  <c:v>17.215916666666676</c:v>
                </c:pt>
                <c:pt idx="83">
                  <c:v>17.215916666666676</c:v>
                </c:pt>
                <c:pt idx="84">
                  <c:v>17.215916666666676</c:v>
                </c:pt>
                <c:pt idx="85">
                  <c:v>17.215916666666676</c:v>
                </c:pt>
                <c:pt idx="86">
                  <c:v>17.215916666666676</c:v>
                </c:pt>
                <c:pt idx="87">
                  <c:v>17.215916666666676</c:v>
                </c:pt>
                <c:pt idx="88">
                  <c:v>17.215916666666676</c:v>
                </c:pt>
                <c:pt idx="89">
                  <c:v>17.215916666666676</c:v>
                </c:pt>
                <c:pt idx="90">
                  <c:v>17.215916666666676</c:v>
                </c:pt>
                <c:pt idx="91">
                  <c:v>17.215916666666676</c:v>
                </c:pt>
                <c:pt idx="92">
                  <c:v>17.215916666666676</c:v>
                </c:pt>
                <c:pt idx="93">
                  <c:v>17.215916666666676</c:v>
                </c:pt>
                <c:pt idx="94">
                  <c:v>17.215916666666676</c:v>
                </c:pt>
                <c:pt idx="95">
                  <c:v>17.215916666666676</c:v>
                </c:pt>
                <c:pt idx="96">
                  <c:v>17.215916666666676</c:v>
                </c:pt>
                <c:pt idx="97">
                  <c:v>17.215916666666676</c:v>
                </c:pt>
                <c:pt idx="98">
                  <c:v>17.215916666666676</c:v>
                </c:pt>
                <c:pt idx="99">
                  <c:v>17.215916666666676</c:v>
                </c:pt>
                <c:pt idx="100">
                  <c:v>17.215916666666676</c:v>
                </c:pt>
                <c:pt idx="101">
                  <c:v>17.215916666666676</c:v>
                </c:pt>
                <c:pt idx="102">
                  <c:v>17.215916666666676</c:v>
                </c:pt>
                <c:pt idx="103">
                  <c:v>17.215916666666676</c:v>
                </c:pt>
                <c:pt idx="104">
                  <c:v>17.215916666666676</c:v>
                </c:pt>
                <c:pt idx="105">
                  <c:v>17.215916666666676</c:v>
                </c:pt>
                <c:pt idx="106">
                  <c:v>17.215916666666676</c:v>
                </c:pt>
                <c:pt idx="107">
                  <c:v>17.215916666666676</c:v>
                </c:pt>
                <c:pt idx="108">
                  <c:v>17.215916666666676</c:v>
                </c:pt>
                <c:pt idx="109">
                  <c:v>17.215916666666676</c:v>
                </c:pt>
                <c:pt idx="110">
                  <c:v>17.215916666666676</c:v>
                </c:pt>
                <c:pt idx="111">
                  <c:v>17.215916666666676</c:v>
                </c:pt>
                <c:pt idx="112">
                  <c:v>17.215916666666676</c:v>
                </c:pt>
                <c:pt idx="113">
                  <c:v>17.215916666666676</c:v>
                </c:pt>
                <c:pt idx="114">
                  <c:v>17.215916666666676</c:v>
                </c:pt>
                <c:pt idx="115">
                  <c:v>17.215916666666676</c:v>
                </c:pt>
                <c:pt idx="116">
                  <c:v>17.215916666666676</c:v>
                </c:pt>
                <c:pt idx="117">
                  <c:v>17.215916666666676</c:v>
                </c:pt>
                <c:pt idx="118">
                  <c:v>17.215916666666676</c:v>
                </c:pt>
                <c:pt idx="119">
                  <c:v>17.215916666666676</c:v>
                </c:pt>
                <c:pt idx="120">
                  <c:v>17.215916666666676</c:v>
                </c:pt>
                <c:pt idx="121">
                  <c:v>17.215916666666676</c:v>
                </c:pt>
                <c:pt idx="122">
                  <c:v>17.215916666666676</c:v>
                </c:pt>
                <c:pt idx="123">
                  <c:v>17.215916666666676</c:v>
                </c:pt>
                <c:pt idx="124">
                  <c:v>17.215916666666676</c:v>
                </c:pt>
                <c:pt idx="125">
                  <c:v>17.215916666666676</c:v>
                </c:pt>
                <c:pt idx="126">
                  <c:v>17.215916666666676</c:v>
                </c:pt>
                <c:pt idx="127">
                  <c:v>17.215916666666676</c:v>
                </c:pt>
              </c:numCache>
            </c:numRef>
          </c:val>
        </c:ser>
        <c:dLbls/>
        <c:marker val="1"/>
        <c:axId val="91259648"/>
        <c:axId val="91261184"/>
      </c:lineChart>
      <c:catAx>
        <c:axId val="91259648"/>
        <c:scaling>
          <c:orientation val="minMax"/>
        </c:scaling>
        <c:axPos val="b"/>
        <c:numFmt formatCode="General" sourceLinked="1"/>
        <c:tickLblPos val="nextTo"/>
        <c:crossAx val="91261184"/>
        <c:crosses val="autoZero"/>
        <c:auto val="1"/>
        <c:lblAlgn val="ctr"/>
        <c:lblOffset val="100"/>
      </c:catAx>
      <c:valAx>
        <c:axId val="91261184"/>
        <c:scaling>
          <c:orientation val="minMax"/>
          <c:min val="14"/>
        </c:scaling>
        <c:axPos val="l"/>
        <c:numFmt formatCode="General" sourceLinked="1"/>
        <c:tickLblPos val="nextTo"/>
        <c:crossAx val="91259648"/>
        <c:crosses val="autoZero"/>
        <c:crossBetween val="between"/>
      </c:valAx>
    </c:plotArea>
    <c:legend>
      <c:legendPos val="r"/>
      <c:layout>
        <c:manualLayout>
          <c:xMode val="edge"/>
          <c:yMode val="edge"/>
          <c:x val="9.1018397005929799E-2"/>
          <c:y val="0.1242471491702429"/>
          <c:w val="0.17595691163604549"/>
          <c:h val="0.14540242595885119"/>
        </c:manualLayout>
      </c:layout>
    </c:legend>
    <c:plotVisOnly val="1"/>
    <c:dispBlanksAs val="gap"/>
  </c:chart>
  <c:txPr>
    <a:bodyPr/>
    <a:lstStyle/>
    <a:p>
      <a:pPr>
        <a:defRPr sz="1800"/>
      </a:pPr>
      <a:endParaRPr lang="en-U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800" b="0" dirty="0" smtClean="0"/>
              <a:t>Borrowing</a:t>
            </a:r>
            <a:r>
              <a:rPr lang="en-US" sz="1800" b="0" baseline="0" dirty="0" smtClean="0"/>
              <a:t> in Billions of Dollars</a:t>
            </a:r>
            <a:endParaRPr lang="en-US" sz="1800" b="0" dirty="0"/>
          </a:p>
        </c:rich>
      </c:tx>
      <c:overlay val="1"/>
    </c:title>
    <c:plotArea>
      <c:layout/>
      <c:lineChart>
        <c:grouping val="standard"/>
        <c:ser>
          <c:idx val="0"/>
          <c:order val="0"/>
          <c:tx>
            <c:strRef>
              <c:f>Sheet1!$B$1</c:f>
              <c:strCache>
                <c:ptCount val="1"/>
                <c:pt idx="0">
                  <c:v>Household</c:v>
                </c:pt>
              </c:strCache>
            </c:strRef>
          </c:tx>
          <c:spPr>
            <a:ln>
              <a:solidFill>
                <a:srgbClr val="0033CC"/>
              </a:solidFill>
            </a:ln>
          </c:spPr>
          <c:marker>
            <c:symbol val="none"/>
          </c:marker>
          <c:cat>
            <c:numRef>
              <c:f>Sheet1!$A$2:$A$29</c:f>
              <c:numCache>
                <c:formatCode>mmm\ yyyy</c:formatCode>
                <c:ptCount val="28"/>
                <c:pt idx="0">
                  <c:v>38412</c:v>
                </c:pt>
                <c:pt idx="1">
                  <c:v>38504</c:v>
                </c:pt>
                <c:pt idx="2">
                  <c:v>38596</c:v>
                </c:pt>
                <c:pt idx="3">
                  <c:v>38687</c:v>
                </c:pt>
                <c:pt idx="4">
                  <c:v>38777</c:v>
                </c:pt>
                <c:pt idx="5">
                  <c:v>38869</c:v>
                </c:pt>
                <c:pt idx="6">
                  <c:v>38961</c:v>
                </c:pt>
                <c:pt idx="7">
                  <c:v>39052</c:v>
                </c:pt>
                <c:pt idx="8">
                  <c:v>39142</c:v>
                </c:pt>
                <c:pt idx="9">
                  <c:v>39234</c:v>
                </c:pt>
                <c:pt idx="10">
                  <c:v>39326</c:v>
                </c:pt>
                <c:pt idx="11">
                  <c:v>39417</c:v>
                </c:pt>
                <c:pt idx="12">
                  <c:v>39508</c:v>
                </c:pt>
                <c:pt idx="13">
                  <c:v>39600</c:v>
                </c:pt>
                <c:pt idx="14">
                  <c:v>39692</c:v>
                </c:pt>
                <c:pt idx="15">
                  <c:v>39783</c:v>
                </c:pt>
                <c:pt idx="16">
                  <c:v>39873</c:v>
                </c:pt>
                <c:pt idx="17">
                  <c:v>39965</c:v>
                </c:pt>
                <c:pt idx="18">
                  <c:v>40057</c:v>
                </c:pt>
                <c:pt idx="19">
                  <c:v>40148</c:v>
                </c:pt>
                <c:pt idx="20">
                  <c:v>40238</c:v>
                </c:pt>
                <c:pt idx="21">
                  <c:v>40330</c:v>
                </c:pt>
                <c:pt idx="22">
                  <c:v>40422</c:v>
                </c:pt>
                <c:pt idx="23">
                  <c:v>40513</c:v>
                </c:pt>
                <c:pt idx="24">
                  <c:v>40603</c:v>
                </c:pt>
                <c:pt idx="25">
                  <c:v>40695</c:v>
                </c:pt>
                <c:pt idx="26">
                  <c:v>40787</c:v>
                </c:pt>
                <c:pt idx="27">
                  <c:v>40878</c:v>
                </c:pt>
              </c:numCache>
            </c:numRef>
          </c:cat>
          <c:val>
            <c:numRef>
              <c:f>Sheet1!$B$2:$B$29</c:f>
              <c:numCache>
                <c:formatCode>_(* #,##0.00_);_(* \(#,##0.00\);_(* "-"??_);_(@_)</c:formatCode>
                <c:ptCount val="28"/>
                <c:pt idx="0">
                  <c:v>1030.5</c:v>
                </c:pt>
                <c:pt idx="1">
                  <c:v>1250.2</c:v>
                </c:pt>
                <c:pt idx="2">
                  <c:v>1236</c:v>
                </c:pt>
                <c:pt idx="3">
                  <c:v>1183.3</c:v>
                </c:pt>
                <c:pt idx="4">
                  <c:v>1379.9</c:v>
                </c:pt>
                <c:pt idx="5">
                  <c:v>1368</c:v>
                </c:pt>
                <c:pt idx="6">
                  <c:v>1070.9000000000001</c:v>
                </c:pt>
                <c:pt idx="7">
                  <c:v>869.6</c:v>
                </c:pt>
                <c:pt idx="8">
                  <c:v>942.1</c:v>
                </c:pt>
                <c:pt idx="9">
                  <c:v>963.2</c:v>
                </c:pt>
                <c:pt idx="10">
                  <c:v>848.3</c:v>
                </c:pt>
                <c:pt idx="11">
                  <c:v>714.3</c:v>
                </c:pt>
                <c:pt idx="12">
                  <c:v>454.9</c:v>
                </c:pt>
                <c:pt idx="13">
                  <c:v>19</c:v>
                </c:pt>
                <c:pt idx="14">
                  <c:v>-131.19999999999999</c:v>
                </c:pt>
                <c:pt idx="15">
                  <c:v>-287.89999999999992</c:v>
                </c:pt>
                <c:pt idx="16">
                  <c:v>-120.5</c:v>
                </c:pt>
                <c:pt idx="17">
                  <c:v>-237.1</c:v>
                </c:pt>
                <c:pt idx="18">
                  <c:v>-317.10000000000002</c:v>
                </c:pt>
                <c:pt idx="19">
                  <c:v>-248.9</c:v>
                </c:pt>
                <c:pt idx="20">
                  <c:v>-420.1</c:v>
                </c:pt>
                <c:pt idx="21">
                  <c:v>-297.3</c:v>
                </c:pt>
                <c:pt idx="22">
                  <c:v>-300.39999999999992</c:v>
                </c:pt>
                <c:pt idx="23">
                  <c:v>-99.6</c:v>
                </c:pt>
                <c:pt idx="24">
                  <c:v>-254.9</c:v>
                </c:pt>
                <c:pt idx="25">
                  <c:v>-84.4</c:v>
                </c:pt>
                <c:pt idx="26">
                  <c:v>-159.30000000000001</c:v>
                </c:pt>
                <c:pt idx="27">
                  <c:v>43.1</c:v>
                </c:pt>
              </c:numCache>
            </c:numRef>
          </c:val>
        </c:ser>
        <c:ser>
          <c:idx val="1"/>
          <c:order val="1"/>
          <c:tx>
            <c:strRef>
              <c:f>Sheet1!$C$1</c:f>
              <c:strCache>
                <c:ptCount val="1"/>
                <c:pt idx="0">
                  <c:v>Corporate</c:v>
                </c:pt>
              </c:strCache>
            </c:strRef>
          </c:tx>
          <c:spPr>
            <a:ln>
              <a:solidFill>
                <a:srgbClr val="FF0000"/>
              </a:solidFill>
            </a:ln>
          </c:spPr>
          <c:marker>
            <c:symbol val="none"/>
          </c:marker>
          <c:cat>
            <c:numRef>
              <c:f>Sheet1!$A$2:$A$29</c:f>
              <c:numCache>
                <c:formatCode>mmm\ yyyy</c:formatCode>
                <c:ptCount val="28"/>
                <c:pt idx="0">
                  <c:v>38412</c:v>
                </c:pt>
                <c:pt idx="1">
                  <c:v>38504</c:v>
                </c:pt>
                <c:pt idx="2">
                  <c:v>38596</c:v>
                </c:pt>
                <c:pt idx="3">
                  <c:v>38687</c:v>
                </c:pt>
                <c:pt idx="4">
                  <c:v>38777</c:v>
                </c:pt>
                <c:pt idx="5">
                  <c:v>38869</c:v>
                </c:pt>
                <c:pt idx="6">
                  <c:v>38961</c:v>
                </c:pt>
                <c:pt idx="7">
                  <c:v>39052</c:v>
                </c:pt>
                <c:pt idx="8">
                  <c:v>39142</c:v>
                </c:pt>
                <c:pt idx="9">
                  <c:v>39234</c:v>
                </c:pt>
                <c:pt idx="10">
                  <c:v>39326</c:v>
                </c:pt>
                <c:pt idx="11">
                  <c:v>39417</c:v>
                </c:pt>
                <c:pt idx="12">
                  <c:v>39508</c:v>
                </c:pt>
                <c:pt idx="13">
                  <c:v>39600</c:v>
                </c:pt>
                <c:pt idx="14">
                  <c:v>39692</c:v>
                </c:pt>
                <c:pt idx="15">
                  <c:v>39783</c:v>
                </c:pt>
                <c:pt idx="16">
                  <c:v>39873</c:v>
                </c:pt>
                <c:pt idx="17">
                  <c:v>39965</c:v>
                </c:pt>
                <c:pt idx="18">
                  <c:v>40057</c:v>
                </c:pt>
                <c:pt idx="19">
                  <c:v>40148</c:v>
                </c:pt>
                <c:pt idx="20">
                  <c:v>40238</c:v>
                </c:pt>
                <c:pt idx="21">
                  <c:v>40330</c:v>
                </c:pt>
                <c:pt idx="22">
                  <c:v>40422</c:v>
                </c:pt>
                <c:pt idx="23">
                  <c:v>40513</c:v>
                </c:pt>
                <c:pt idx="24">
                  <c:v>40603</c:v>
                </c:pt>
                <c:pt idx="25">
                  <c:v>40695</c:v>
                </c:pt>
                <c:pt idx="26">
                  <c:v>40787</c:v>
                </c:pt>
                <c:pt idx="27">
                  <c:v>40878</c:v>
                </c:pt>
              </c:numCache>
            </c:numRef>
          </c:cat>
          <c:val>
            <c:numRef>
              <c:f>Sheet1!$C$2:$C$29</c:f>
              <c:numCache>
                <c:formatCode>_(* #,##0.00_);_(* \(#,##0.00\);_(* "-"??_);_(@_)</c:formatCode>
                <c:ptCount val="28"/>
                <c:pt idx="0">
                  <c:v>610.20000000000005</c:v>
                </c:pt>
                <c:pt idx="1">
                  <c:v>656.4</c:v>
                </c:pt>
                <c:pt idx="2">
                  <c:v>670.5</c:v>
                </c:pt>
                <c:pt idx="3">
                  <c:v>885.4</c:v>
                </c:pt>
                <c:pt idx="4">
                  <c:v>946.3</c:v>
                </c:pt>
                <c:pt idx="5">
                  <c:v>919.3</c:v>
                </c:pt>
                <c:pt idx="6">
                  <c:v>678</c:v>
                </c:pt>
                <c:pt idx="7">
                  <c:v>1231.3</c:v>
                </c:pt>
                <c:pt idx="8">
                  <c:v>1085.2</c:v>
                </c:pt>
                <c:pt idx="9">
                  <c:v>1355.2</c:v>
                </c:pt>
                <c:pt idx="10">
                  <c:v>1412.1</c:v>
                </c:pt>
                <c:pt idx="11">
                  <c:v>1301.4000000000001</c:v>
                </c:pt>
                <c:pt idx="12">
                  <c:v>986</c:v>
                </c:pt>
                <c:pt idx="13">
                  <c:v>842</c:v>
                </c:pt>
                <c:pt idx="14">
                  <c:v>625.20000000000005</c:v>
                </c:pt>
                <c:pt idx="15">
                  <c:v>203.2</c:v>
                </c:pt>
                <c:pt idx="16">
                  <c:v>-12.8</c:v>
                </c:pt>
                <c:pt idx="17">
                  <c:v>-283.60000000000002</c:v>
                </c:pt>
                <c:pt idx="18">
                  <c:v>-434.4</c:v>
                </c:pt>
                <c:pt idx="19">
                  <c:v>-359</c:v>
                </c:pt>
                <c:pt idx="20">
                  <c:v>-10.1</c:v>
                </c:pt>
                <c:pt idx="21">
                  <c:v>-148</c:v>
                </c:pt>
                <c:pt idx="22">
                  <c:v>201.5</c:v>
                </c:pt>
                <c:pt idx="23">
                  <c:v>272.3</c:v>
                </c:pt>
                <c:pt idx="24">
                  <c:v>453.1</c:v>
                </c:pt>
                <c:pt idx="25">
                  <c:v>495.3</c:v>
                </c:pt>
                <c:pt idx="26">
                  <c:v>411.9</c:v>
                </c:pt>
                <c:pt idx="27">
                  <c:v>531.29999999999995</c:v>
                </c:pt>
              </c:numCache>
            </c:numRef>
          </c:val>
        </c:ser>
        <c:ser>
          <c:idx val="2"/>
          <c:order val="2"/>
          <c:tx>
            <c:strRef>
              <c:f>Sheet1!$D$1</c:f>
              <c:strCache>
                <c:ptCount val="1"/>
                <c:pt idx="0">
                  <c:v>Federal</c:v>
                </c:pt>
              </c:strCache>
            </c:strRef>
          </c:tx>
          <c:spPr>
            <a:ln>
              <a:solidFill>
                <a:schemeClr val="tx1"/>
              </a:solidFill>
            </a:ln>
          </c:spPr>
          <c:marker>
            <c:symbol val="none"/>
          </c:marker>
          <c:cat>
            <c:numRef>
              <c:f>Sheet1!$A$2:$A$29</c:f>
              <c:numCache>
                <c:formatCode>mmm\ yyyy</c:formatCode>
                <c:ptCount val="28"/>
                <c:pt idx="0">
                  <c:v>38412</c:v>
                </c:pt>
                <c:pt idx="1">
                  <c:v>38504</c:v>
                </c:pt>
                <c:pt idx="2">
                  <c:v>38596</c:v>
                </c:pt>
                <c:pt idx="3">
                  <c:v>38687</c:v>
                </c:pt>
                <c:pt idx="4">
                  <c:v>38777</c:v>
                </c:pt>
                <c:pt idx="5">
                  <c:v>38869</c:v>
                </c:pt>
                <c:pt idx="6">
                  <c:v>38961</c:v>
                </c:pt>
                <c:pt idx="7">
                  <c:v>39052</c:v>
                </c:pt>
                <c:pt idx="8">
                  <c:v>39142</c:v>
                </c:pt>
                <c:pt idx="9">
                  <c:v>39234</c:v>
                </c:pt>
                <c:pt idx="10">
                  <c:v>39326</c:v>
                </c:pt>
                <c:pt idx="11">
                  <c:v>39417</c:v>
                </c:pt>
                <c:pt idx="12">
                  <c:v>39508</c:v>
                </c:pt>
                <c:pt idx="13">
                  <c:v>39600</c:v>
                </c:pt>
                <c:pt idx="14">
                  <c:v>39692</c:v>
                </c:pt>
                <c:pt idx="15">
                  <c:v>39783</c:v>
                </c:pt>
                <c:pt idx="16">
                  <c:v>39873</c:v>
                </c:pt>
                <c:pt idx="17">
                  <c:v>39965</c:v>
                </c:pt>
                <c:pt idx="18">
                  <c:v>40057</c:v>
                </c:pt>
                <c:pt idx="19">
                  <c:v>40148</c:v>
                </c:pt>
                <c:pt idx="20">
                  <c:v>40238</c:v>
                </c:pt>
                <c:pt idx="21">
                  <c:v>40330</c:v>
                </c:pt>
                <c:pt idx="22">
                  <c:v>40422</c:v>
                </c:pt>
                <c:pt idx="23">
                  <c:v>40513</c:v>
                </c:pt>
                <c:pt idx="24">
                  <c:v>40603</c:v>
                </c:pt>
                <c:pt idx="25">
                  <c:v>40695</c:v>
                </c:pt>
                <c:pt idx="26">
                  <c:v>40787</c:v>
                </c:pt>
                <c:pt idx="27">
                  <c:v>40878</c:v>
                </c:pt>
              </c:numCache>
            </c:numRef>
          </c:cat>
          <c:val>
            <c:numRef>
              <c:f>Sheet1!$D$2:$D$29</c:f>
              <c:numCache>
                <c:formatCode>_(* #,##0.00_);_(* \(#,##0.00\);_(* "-"??_);_(@_)</c:formatCode>
                <c:ptCount val="28"/>
                <c:pt idx="0">
                  <c:v>411.9</c:v>
                </c:pt>
                <c:pt idx="1">
                  <c:v>213.6</c:v>
                </c:pt>
                <c:pt idx="2">
                  <c:v>238.2</c:v>
                </c:pt>
                <c:pt idx="3">
                  <c:v>363.9</c:v>
                </c:pt>
                <c:pt idx="4">
                  <c:v>329.4</c:v>
                </c:pt>
                <c:pt idx="5">
                  <c:v>164.8</c:v>
                </c:pt>
                <c:pt idx="6">
                  <c:v>73.599999999999994</c:v>
                </c:pt>
                <c:pt idx="7">
                  <c:v>165.7</c:v>
                </c:pt>
                <c:pt idx="8">
                  <c:v>291.89999999999992</c:v>
                </c:pt>
                <c:pt idx="9">
                  <c:v>60.4</c:v>
                </c:pt>
                <c:pt idx="10">
                  <c:v>268.8</c:v>
                </c:pt>
                <c:pt idx="11">
                  <c:v>309.2</c:v>
                </c:pt>
                <c:pt idx="12">
                  <c:v>482.4</c:v>
                </c:pt>
                <c:pt idx="13">
                  <c:v>308.3</c:v>
                </c:pt>
                <c:pt idx="14">
                  <c:v>1944.4</c:v>
                </c:pt>
                <c:pt idx="15">
                  <c:v>221.9</c:v>
                </c:pt>
                <c:pt idx="16">
                  <c:v>1550</c:v>
                </c:pt>
                <c:pt idx="17">
                  <c:v>1837.1</c:v>
                </c:pt>
                <c:pt idx="18">
                  <c:v>1348.9</c:v>
                </c:pt>
                <c:pt idx="19">
                  <c:v>1039.5999999999999</c:v>
                </c:pt>
                <c:pt idx="20">
                  <c:v>1605.1</c:v>
                </c:pt>
                <c:pt idx="21">
                  <c:v>1849.8</c:v>
                </c:pt>
                <c:pt idx="22">
                  <c:v>1390.9</c:v>
                </c:pt>
                <c:pt idx="23">
                  <c:v>1475.1</c:v>
                </c:pt>
                <c:pt idx="24">
                  <c:v>741.5</c:v>
                </c:pt>
                <c:pt idx="25">
                  <c:v>826.4</c:v>
                </c:pt>
                <c:pt idx="26">
                  <c:v>1282.8</c:v>
                </c:pt>
                <c:pt idx="27">
                  <c:v>1321.2</c:v>
                </c:pt>
              </c:numCache>
            </c:numRef>
          </c:val>
        </c:ser>
        <c:dLbls/>
        <c:marker val="1"/>
        <c:axId val="91182208"/>
        <c:axId val="91183744"/>
      </c:lineChart>
      <c:dateAx>
        <c:axId val="91182208"/>
        <c:scaling>
          <c:orientation val="minMax"/>
        </c:scaling>
        <c:axPos val="b"/>
        <c:numFmt formatCode="mmm\ yyyy" sourceLinked="1"/>
        <c:tickLblPos val="low"/>
        <c:txPr>
          <a:bodyPr rot="1800000"/>
          <a:lstStyle/>
          <a:p>
            <a:pPr>
              <a:defRPr sz="1200"/>
            </a:pPr>
            <a:endParaRPr lang="en-US"/>
          </a:p>
        </c:txPr>
        <c:crossAx val="91183744"/>
        <c:crosses val="autoZero"/>
        <c:auto val="1"/>
        <c:lblOffset val="100"/>
        <c:baseTimeUnit val="months"/>
      </c:dateAx>
      <c:valAx>
        <c:axId val="91183744"/>
        <c:scaling>
          <c:orientation val="minMax"/>
        </c:scaling>
        <c:axPos val="l"/>
        <c:numFmt formatCode="_(* #,##0_);_(* \(#,##0\);_(* &quot;-&quot;_);_(@_)" sourceLinked="0"/>
        <c:tickLblPos val="nextTo"/>
        <c:crossAx val="91182208"/>
        <c:crosses val="autoZero"/>
        <c:crossBetween val="between"/>
      </c:valAx>
    </c:plotArea>
    <c:legend>
      <c:legendPos val="r"/>
    </c:legend>
    <c:plotVisOnly val="1"/>
    <c:dispBlanksAs val="gap"/>
  </c:chart>
  <c:txPr>
    <a:bodyPr/>
    <a:lstStyle/>
    <a:p>
      <a:pPr>
        <a:defRPr sz="1800"/>
      </a:pPr>
      <a:endParaRPr lang="en-US"/>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Personal Interest</a:t>
            </a:r>
            <a:r>
              <a:rPr lang="en-US" baseline="0" dirty="0" smtClean="0"/>
              <a:t> Income</a:t>
            </a:r>
            <a:endParaRPr lang="en-US" dirty="0"/>
          </a:p>
        </c:rich>
      </c:tx>
    </c:title>
    <c:plotArea>
      <c:layout/>
      <c:lineChart>
        <c:grouping val="standard"/>
        <c:ser>
          <c:idx val="0"/>
          <c:order val="0"/>
          <c:tx>
            <c:strRef>
              <c:f>Sheet1!$B$1</c:f>
              <c:strCache>
                <c:ptCount val="1"/>
                <c:pt idx="0">
                  <c:v>Series 1</c:v>
                </c:pt>
              </c:strCache>
            </c:strRef>
          </c:tx>
          <c:spPr>
            <a:ln w="50803">
              <a:solidFill>
                <a:srgbClr val="00CC00"/>
              </a:solidFill>
            </a:ln>
          </c:spPr>
          <c:marker>
            <c:symbol val="none"/>
          </c:marker>
          <c:cat>
            <c:numRef>
              <c:f>Sheet1!$A$2:$A$51</c:f>
              <c:numCache>
                <c:formatCode>m/d/yyyy</c:formatCode>
                <c:ptCount val="50"/>
                <c:pt idx="0">
                  <c:v>39417</c:v>
                </c:pt>
                <c:pt idx="1">
                  <c:v>39448</c:v>
                </c:pt>
                <c:pt idx="2">
                  <c:v>39479</c:v>
                </c:pt>
                <c:pt idx="3">
                  <c:v>39508</c:v>
                </c:pt>
                <c:pt idx="4">
                  <c:v>39539</c:v>
                </c:pt>
                <c:pt idx="5">
                  <c:v>39569</c:v>
                </c:pt>
                <c:pt idx="6">
                  <c:v>39600</c:v>
                </c:pt>
                <c:pt idx="7">
                  <c:v>39630</c:v>
                </c:pt>
                <c:pt idx="8">
                  <c:v>39661</c:v>
                </c:pt>
                <c:pt idx="9">
                  <c:v>39692</c:v>
                </c:pt>
                <c:pt idx="10">
                  <c:v>39722</c:v>
                </c:pt>
                <c:pt idx="11">
                  <c:v>39753</c:v>
                </c:pt>
                <c:pt idx="12">
                  <c:v>39783</c:v>
                </c:pt>
                <c:pt idx="13">
                  <c:v>39814</c:v>
                </c:pt>
                <c:pt idx="14">
                  <c:v>39845</c:v>
                </c:pt>
                <c:pt idx="15">
                  <c:v>39873</c:v>
                </c:pt>
                <c:pt idx="16">
                  <c:v>39904</c:v>
                </c:pt>
                <c:pt idx="17">
                  <c:v>39934</c:v>
                </c:pt>
                <c:pt idx="18">
                  <c:v>39965</c:v>
                </c:pt>
                <c:pt idx="19">
                  <c:v>39995</c:v>
                </c:pt>
                <c:pt idx="20">
                  <c:v>40026</c:v>
                </c:pt>
                <c:pt idx="21">
                  <c:v>40057</c:v>
                </c:pt>
                <c:pt idx="22">
                  <c:v>40087</c:v>
                </c:pt>
                <c:pt idx="23">
                  <c:v>40118</c:v>
                </c:pt>
                <c:pt idx="24">
                  <c:v>40148</c:v>
                </c:pt>
                <c:pt idx="25">
                  <c:v>40179</c:v>
                </c:pt>
                <c:pt idx="26">
                  <c:v>40210</c:v>
                </c:pt>
                <c:pt idx="27">
                  <c:v>40238</c:v>
                </c:pt>
                <c:pt idx="28">
                  <c:v>40269</c:v>
                </c:pt>
                <c:pt idx="29">
                  <c:v>40299</c:v>
                </c:pt>
                <c:pt idx="30">
                  <c:v>40330</c:v>
                </c:pt>
                <c:pt idx="31">
                  <c:v>40360</c:v>
                </c:pt>
                <c:pt idx="32">
                  <c:v>40391</c:v>
                </c:pt>
                <c:pt idx="33">
                  <c:v>40422</c:v>
                </c:pt>
                <c:pt idx="34">
                  <c:v>40452</c:v>
                </c:pt>
                <c:pt idx="35">
                  <c:v>40483</c:v>
                </c:pt>
                <c:pt idx="36">
                  <c:v>40513</c:v>
                </c:pt>
                <c:pt idx="37">
                  <c:v>40544</c:v>
                </c:pt>
                <c:pt idx="38">
                  <c:v>40575</c:v>
                </c:pt>
                <c:pt idx="39">
                  <c:v>40603</c:v>
                </c:pt>
                <c:pt idx="40">
                  <c:v>40634</c:v>
                </c:pt>
                <c:pt idx="41">
                  <c:v>40664</c:v>
                </c:pt>
                <c:pt idx="42">
                  <c:v>40695</c:v>
                </c:pt>
                <c:pt idx="43">
                  <c:v>40725</c:v>
                </c:pt>
                <c:pt idx="44">
                  <c:v>40756</c:v>
                </c:pt>
                <c:pt idx="45">
                  <c:v>40787</c:v>
                </c:pt>
                <c:pt idx="46">
                  <c:v>40817</c:v>
                </c:pt>
                <c:pt idx="47">
                  <c:v>40848</c:v>
                </c:pt>
                <c:pt idx="48">
                  <c:v>40878</c:v>
                </c:pt>
                <c:pt idx="49">
                  <c:v>40909</c:v>
                </c:pt>
              </c:numCache>
            </c:numRef>
          </c:cat>
          <c:val>
            <c:numRef>
              <c:f>Sheet1!$B$2:$B$51</c:f>
              <c:numCache>
                <c:formatCode>General</c:formatCode>
                <c:ptCount val="50"/>
                <c:pt idx="0">
                  <c:v>1317.3</c:v>
                </c:pt>
                <c:pt idx="1">
                  <c:v>1358.8</c:v>
                </c:pt>
                <c:pt idx="2">
                  <c:v>1373.1</c:v>
                </c:pt>
                <c:pt idx="3">
                  <c:v>1384.1</c:v>
                </c:pt>
                <c:pt idx="4">
                  <c:v>1397.4</c:v>
                </c:pt>
                <c:pt idx="5">
                  <c:v>1404.2</c:v>
                </c:pt>
                <c:pt idx="6">
                  <c:v>1406.3</c:v>
                </c:pt>
                <c:pt idx="7">
                  <c:v>1418.4</c:v>
                </c:pt>
                <c:pt idx="8">
                  <c:v>1422.2</c:v>
                </c:pt>
                <c:pt idx="9">
                  <c:v>1419.4</c:v>
                </c:pt>
                <c:pt idx="10">
                  <c:v>1372.3</c:v>
                </c:pt>
                <c:pt idx="11">
                  <c:v>1333.3</c:v>
                </c:pt>
                <c:pt idx="12">
                  <c:v>1294.3</c:v>
                </c:pt>
                <c:pt idx="13">
                  <c:v>1237.2</c:v>
                </c:pt>
                <c:pt idx="14">
                  <c:v>1193.8</c:v>
                </c:pt>
                <c:pt idx="15">
                  <c:v>1153.9000000000001</c:v>
                </c:pt>
                <c:pt idx="16">
                  <c:v>1141.9000000000001</c:v>
                </c:pt>
                <c:pt idx="17">
                  <c:v>1129.3</c:v>
                </c:pt>
                <c:pt idx="18">
                  <c:v>1117.7</c:v>
                </c:pt>
                <c:pt idx="19">
                  <c:v>1093.5999999999999</c:v>
                </c:pt>
                <c:pt idx="20">
                  <c:v>1072.4000000000001</c:v>
                </c:pt>
                <c:pt idx="21">
                  <c:v>1053.2</c:v>
                </c:pt>
                <c:pt idx="22">
                  <c:v>1037.7</c:v>
                </c:pt>
                <c:pt idx="23">
                  <c:v>1035.8</c:v>
                </c:pt>
                <c:pt idx="24">
                  <c:v>1040.4000000000001</c:v>
                </c:pt>
                <c:pt idx="25">
                  <c:v>1033.5</c:v>
                </c:pt>
                <c:pt idx="26">
                  <c:v>1025.9000000000001</c:v>
                </c:pt>
                <c:pt idx="27">
                  <c:v>1018.9</c:v>
                </c:pt>
                <c:pt idx="28">
                  <c:v>1016.3</c:v>
                </c:pt>
                <c:pt idx="29">
                  <c:v>1014</c:v>
                </c:pt>
                <c:pt idx="30">
                  <c:v>1012.2</c:v>
                </c:pt>
                <c:pt idx="31">
                  <c:v>998.8</c:v>
                </c:pt>
                <c:pt idx="32">
                  <c:v>984</c:v>
                </c:pt>
                <c:pt idx="33">
                  <c:v>968.9</c:v>
                </c:pt>
                <c:pt idx="34">
                  <c:v>977.9</c:v>
                </c:pt>
                <c:pt idx="35">
                  <c:v>989.3</c:v>
                </c:pt>
                <c:pt idx="36">
                  <c:v>1001.5</c:v>
                </c:pt>
                <c:pt idx="37">
                  <c:v>1003.1</c:v>
                </c:pt>
                <c:pt idx="38">
                  <c:v>1004.7</c:v>
                </c:pt>
                <c:pt idx="39">
                  <c:v>1006.4</c:v>
                </c:pt>
                <c:pt idx="40">
                  <c:v>1011.1</c:v>
                </c:pt>
                <c:pt idx="41">
                  <c:v>1015.9</c:v>
                </c:pt>
                <c:pt idx="42">
                  <c:v>1020.7</c:v>
                </c:pt>
                <c:pt idx="43">
                  <c:v>1007.2</c:v>
                </c:pt>
                <c:pt idx="44">
                  <c:v>993.8</c:v>
                </c:pt>
                <c:pt idx="45">
                  <c:v>980.3</c:v>
                </c:pt>
                <c:pt idx="46">
                  <c:v>978</c:v>
                </c:pt>
                <c:pt idx="47">
                  <c:v>974.4</c:v>
                </c:pt>
                <c:pt idx="48">
                  <c:v>970</c:v>
                </c:pt>
                <c:pt idx="49">
                  <c:v>974.6</c:v>
                </c:pt>
              </c:numCache>
            </c:numRef>
          </c:val>
        </c:ser>
        <c:dLbls/>
        <c:marker val="1"/>
        <c:axId val="91622400"/>
        <c:axId val="91628288"/>
      </c:lineChart>
      <c:dateAx>
        <c:axId val="91622400"/>
        <c:scaling>
          <c:orientation val="minMax"/>
          <c:min val="39417"/>
        </c:scaling>
        <c:axPos val="b"/>
        <c:numFmt formatCode="mmm\ yy" sourceLinked="0"/>
        <c:tickLblPos val="nextTo"/>
        <c:crossAx val="91628288"/>
        <c:crosses val="autoZero"/>
        <c:auto val="1"/>
        <c:lblOffset val="100"/>
        <c:baseTimeUnit val="months"/>
      </c:dateAx>
      <c:valAx>
        <c:axId val="91628288"/>
        <c:scaling>
          <c:orientation val="minMax"/>
          <c:min val="800"/>
        </c:scaling>
        <c:axPos val="l"/>
        <c:numFmt formatCode="#,##0;\-#,##0" sourceLinked="0"/>
        <c:tickLblPos val="nextTo"/>
        <c:crossAx val="91622400"/>
        <c:crosses val="autoZero"/>
        <c:crossBetween val="between"/>
      </c:valAx>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800"/>
            </a:pPr>
            <a:r>
              <a:rPr lang="en-US" sz="1800" dirty="0" smtClean="0"/>
              <a:t>Cumulative Real GDP Growth During Recovery</a:t>
            </a:r>
            <a:r>
              <a:rPr lang="en-US" sz="1800" baseline="0" dirty="0" smtClean="0"/>
              <a:t> </a:t>
            </a:r>
            <a:endParaRPr lang="en-US" sz="1800" dirty="0"/>
          </a:p>
        </c:rich>
      </c:tx>
      <c:layout/>
      <c:overlay val="1"/>
    </c:title>
    <c:plotArea>
      <c:layout/>
      <c:lineChart>
        <c:grouping val="standard"/>
        <c:ser>
          <c:idx val="0"/>
          <c:order val="0"/>
          <c:tx>
            <c:strRef>
              <c:f>Sheet1!$B$1</c:f>
              <c:strCache>
                <c:ptCount val="1"/>
                <c:pt idx="0">
                  <c:v>1990-91</c:v>
                </c:pt>
              </c:strCache>
            </c:strRef>
          </c:tx>
          <c:spPr>
            <a:ln w="50803">
              <a:solidFill>
                <a:schemeClr val="tx1"/>
              </a:solidFill>
            </a:ln>
          </c:spPr>
          <c:marker>
            <c:symbol val="none"/>
          </c:marker>
          <c:cat>
            <c:strRef>
              <c:f>Sheet1!$A$2:$A$11</c:f>
              <c:strCache>
                <c:ptCount val="10"/>
                <c:pt idx="0">
                  <c:v>1st</c:v>
                </c:pt>
                <c:pt idx="1">
                  <c:v>2nd</c:v>
                </c:pt>
                <c:pt idx="2">
                  <c:v>3rd</c:v>
                </c:pt>
                <c:pt idx="3">
                  <c:v>4th</c:v>
                </c:pt>
                <c:pt idx="4">
                  <c:v>5th</c:v>
                </c:pt>
                <c:pt idx="5">
                  <c:v>6th</c:v>
                </c:pt>
                <c:pt idx="6">
                  <c:v>7th</c:v>
                </c:pt>
                <c:pt idx="7">
                  <c:v>8th</c:v>
                </c:pt>
                <c:pt idx="8">
                  <c:v>9th</c:v>
                </c:pt>
                <c:pt idx="9">
                  <c:v>10th</c:v>
                </c:pt>
              </c:strCache>
            </c:strRef>
          </c:cat>
          <c:val>
            <c:numRef>
              <c:f>Sheet1!$B$2:$B$11</c:f>
              <c:numCache>
                <c:formatCode>0.00%</c:formatCode>
                <c:ptCount val="10"/>
                <c:pt idx="0">
                  <c:v>6.7477402623561398E-3</c:v>
                </c:pt>
                <c:pt idx="1">
                  <c:v>1.0990256061636174E-2</c:v>
                </c:pt>
                <c:pt idx="2">
                  <c:v>1.4955812372535737E-2</c:v>
                </c:pt>
                <c:pt idx="3">
                  <c:v>2.6097137246015485E-2</c:v>
                </c:pt>
                <c:pt idx="4">
                  <c:v>3.6999269834075983E-2</c:v>
                </c:pt>
                <c:pt idx="5">
                  <c:v>4.7699977339678248E-2</c:v>
                </c:pt>
                <c:pt idx="6">
                  <c:v>5.8715411536621534E-2</c:v>
                </c:pt>
                <c:pt idx="7">
                  <c:v>6.066671702293714E-2</c:v>
                </c:pt>
                <c:pt idx="8">
                  <c:v>6.7452224488254511E-2</c:v>
                </c:pt>
                <c:pt idx="9">
                  <c:v>7.306694866178208E-2</c:v>
                </c:pt>
              </c:numCache>
            </c:numRef>
          </c:val>
        </c:ser>
        <c:ser>
          <c:idx val="1"/>
          <c:order val="1"/>
          <c:tx>
            <c:strRef>
              <c:f>Sheet1!$C$1</c:f>
              <c:strCache>
                <c:ptCount val="1"/>
                <c:pt idx="0">
                  <c:v>2001</c:v>
                </c:pt>
              </c:strCache>
            </c:strRef>
          </c:tx>
          <c:spPr>
            <a:ln>
              <a:solidFill>
                <a:srgbClr val="0070C0"/>
              </a:solidFill>
            </a:ln>
          </c:spPr>
          <c:marker>
            <c:symbol val="none"/>
          </c:marker>
          <c:cat>
            <c:strRef>
              <c:f>Sheet1!$A$2:$A$11</c:f>
              <c:strCache>
                <c:ptCount val="10"/>
                <c:pt idx="0">
                  <c:v>1st</c:v>
                </c:pt>
                <c:pt idx="1">
                  <c:v>2nd</c:v>
                </c:pt>
                <c:pt idx="2">
                  <c:v>3rd</c:v>
                </c:pt>
                <c:pt idx="3">
                  <c:v>4th</c:v>
                </c:pt>
                <c:pt idx="4">
                  <c:v>5th</c:v>
                </c:pt>
                <c:pt idx="5">
                  <c:v>6th</c:v>
                </c:pt>
                <c:pt idx="6">
                  <c:v>7th</c:v>
                </c:pt>
                <c:pt idx="7">
                  <c:v>8th</c:v>
                </c:pt>
                <c:pt idx="8">
                  <c:v>9th</c:v>
                </c:pt>
                <c:pt idx="9">
                  <c:v>10th</c:v>
                </c:pt>
              </c:strCache>
            </c:strRef>
          </c:cat>
          <c:val>
            <c:numRef>
              <c:f>Sheet1!$C$2:$C$11</c:f>
              <c:numCache>
                <c:formatCode>0.00%</c:formatCode>
                <c:ptCount val="10"/>
                <c:pt idx="0">
                  <c:v>3.4950222410505835E-3</c:v>
                </c:pt>
                <c:pt idx="1">
                  <c:v>1.2064887382616799E-2</c:v>
                </c:pt>
                <c:pt idx="2">
                  <c:v>1.7448633764033161E-2</c:v>
                </c:pt>
                <c:pt idx="3">
                  <c:v>2.2611734801948783E-2</c:v>
                </c:pt>
                <c:pt idx="4">
                  <c:v>2.2964767351549838E-2</c:v>
                </c:pt>
                <c:pt idx="5">
                  <c:v>2.7227635387982788E-2</c:v>
                </c:pt>
                <c:pt idx="6">
                  <c:v>3.592988773564932E-2</c:v>
                </c:pt>
                <c:pt idx="7">
                  <c:v>5.2981359881381092E-2</c:v>
                </c:pt>
                <c:pt idx="8">
                  <c:v>6.2504412906870144E-2</c:v>
                </c:pt>
                <c:pt idx="9">
                  <c:v>6.9503283202711388E-2</c:v>
                </c:pt>
              </c:numCache>
            </c:numRef>
          </c:val>
        </c:ser>
        <c:ser>
          <c:idx val="2"/>
          <c:order val="2"/>
          <c:tx>
            <c:strRef>
              <c:f>Sheet1!$D$1</c:f>
              <c:strCache>
                <c:ptCount val="1"/>
                <c:pt idx="0">
                  <c:v>2007-2009</c:v>
                </c:pt>
              </c:strCache>
            </c:strRef>
          </c:tx>
          <c:spPr>
            <a:ln w="50803">
              <a:solidFill>
                <a:srgbClr val="FF0000"/>
              </a:solidFill>
            </a:ln>
          </c:spPr>
          <c:marker>
            <c:symbol val="none"/>
          </c:marker>
          <c:cat>
            <c:strRef>
              <c:f>Sheet1!$A$2:$A$11</c:f>
              <c:strCache>
                <c:ptCount val="10"/>
                <c:pt idx="0">
                  <c:v>1st</c:v>
                </c:pt>
                <c:pt idx="1">
                  <c:v>2nd</c:v>
                </c:pt>
                <c:pt idx="2">
                  <c:v>3rd</c:v>
                </c:pt>
                <c:pt idx="3">
                  <c:v>4th</c:v>
                </c:pt>
                <c:pt idx="4">
                  <c:v>5th</c:v>
                </c:pt>
                <c:pt idx="5">
                  <c:v>6th</c:v>
                </c:pt>
                <c:pt idx="6">
                  <c:v>7th</c:v>
                </c:pt>
                <c:pt idx="7">
                  <c:v>8th</c:v>
                </c:pt>
                <c:pt idx="8">
                  <c:v>9th</c:v>
                </c:pt>
                <c:pt idx="9">
                  <c:v>10th</c:v>
                </c:pt>
              </c:strCache>
            </c:strRef>
          </c:cat>
          <c:val>
            <c:numRef>
              <c:f>Sheet1!$D$2:$D$11</c:f>
              <c:numCache>
                <c:formatCode>0.00%</c:formatCode>
                <c:ptCount val="10"/>
                <c:pt idx="0">
                  <c:v>4.2084279306717782E-3</c:v>
                </c:pt>
                <c:pt idx="1">
                  <c:v>1.3622016722963703E-2</c:v>
                </c:pt>
                <c:pt idx="2">
                  <c:v>2.3446955613742441E-2</c:v>
                </c:pt>
                <c:pt idx="3">
                  <c:v>3.3002934824741155E-2</c:v>
                </c:pt>
                <c:pt idx="4">
                  <c:v>3.9418414245370403E-2</c:v>
                </c:pt>
                <c:pt idx="5">
                  <c:v>4.5470007040415275E-2</c:v>
                </c:pt>
                <c:pt idx="6">
                  <c:v>4.6403455340827245E-2</c:v>
                </c:pt>
                <c:pt idx="7">
                  <c:v>4.9876199441513121E-2</c:v>
                </c:pt>
                <c:pt idx="8">
                  <c:v>5.4606725574110289E-2</c:v>
                </c:pt>
                <c:pt idx="9">
                  <c:v>6.178953113999365E-2</c:v>
                </c:pt>
              </c:numCache>
            </c:numRef>
          </c:val>
        </c:ser>
        <c:dLbls/>
        <c:marker val="1"/>
        <c:axId val="52397952"/>
        <c:axId val="52420608"/>
      </c:lineChart>
      <c:catAx>
        <c:axId val="52397952"/>
        <c:scaling>
          <c:orientation val="minMax"/>
        </c:scaling>
        <c:axPos val="b"/>
        <c:title>
          <c:tx>
            <c:rich>
              <a:bodyPr/>
              <a:lstStyle/>
              <a:p>
                <a:pPr>
                  <a:defRPr sz="1400" b="0" i="0" u="none" strike="noStrike" baseline="0">
                    <a:solidFill>
                      <a:srgbClr val="000000"/>
                    </a:solidFill>
                    <a:latin typeface="Calibri"/>
                    <a:ea typeface="Calibri"/>
                    <a:cs typeface="Calibri"/>
                  </a:defRPr>
                </a:pPr>
                <a:r>
                  <a:rPr lang="en-US"/>
                  <a:t>Quarter of the Recovery</a:t>
                </a:r>
              </a:p>
            </c:rich>
          </c:tx>
          <c:layout/>
        </c:title>
        <c:numFmt formatCode="General" sourceLinked="1"/>
        <c:tickLblPos val="nextTo"/>
        <c:crossAx val="52420608"/>
        <c:crosses val="autoZero"/>
        <c:auto val="1"/>
        <c:lblAlgn val="ctr"/>
        <c:lblOffset val="100"/>
      </c:catAx>
      <c:valAx>
        <c:axId val="52420608"/>
        <c:scaling>
          <c:orientation val="minMax"/>
        </c:scaling>
        <c:axPos val="l"/>
        <c:title>
          <c:tx>
            <c:rich>
              <a:bodyPr/>
              <a:lstStyle/>
              <a:p>
                <a:pPr>
                  <a:defRPr sz="1600" b="0" i="0" u="none" strike="noStrike" baseline="0">
                    <a:solidFill>
                      <a:srgbClr val="000000"/>
                    </a:solidFill>
                    <a:latin typeface="Calibri"/>
                    <a:ea typeface="Calibri"/>
                    <a:cs typeface="Calibri"/>
                  </a:defRPr>
                </a:pPr>
                <a:r>
                  <a:rPr lang="en-US"/>
                  <a:t>Real GDP Growth </a:t>
                </a:r>
              </a:p>
            </c:rich>
          </c:tx>
          <c:layout/>
        </c:title>
        <c:numFmt formatCode="0.00%" sourceLinked="1"/>
        <c:tickLblPos val="nextTo"/>
        <c:crossAx val="52397952"/>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999" b="0" i="0" u="none" strike="noStrike" baseline="0">
                <a:solidFill>
                  <a:schemeClr val="tx1"/>
                </a:solidFill>
                <a:latin typeface="Arial"/>
                <a:ea typeface="Arial"/>
                <a:cs typeface="Arial"/>
              </a:defRPr>
            </a:pPr>
            <a:r>
              <a:rPr lang="en-US"/>
              <a:t>Contributions to Real GDP Growth From Sector</a:t>
            </a:r>
          </a:p>
        </c:rich>
      </c:tx>
      <c:layout>
        <c:manualLayout>
          <c:xMode val="edge"/>
          <c:yMode val="edge"/>
          <c:x val="0.15925058548009374"/>
          <c:y val="1.9354838709677424E-2"/>
        </c:manualLayout>
      </c:layout>
      <c:spPr>
        <a:noFill/>
        <a:ln w="25391">
          <a:noFill/>
        </a:ln>
      </c:spPr>
    </c:title>
    <c:plotArea>
      <c:layout>
        <c:manualLayout>
          <c:layoutTarget val="inner"/>
          <c:xMode val="edge"/>
          <c:yMode val="edge"/>
          <c:x val="0.16861826697892271"/>
          <c:y val="0.23010752688172043"/>
          <c:w val="0.75995316159250581"/>
          <c:h val="0.53763440860215062"/>
        </c:manualLayout>
      </c:layout>
      <c:barChart>
        <c:barDir val="col"/>
        <c:grouping val="clustered"/>
        <c:ser>
          <c:idx val="0"/>
          <c:order val="0"/>
          <c:tx>
            <c:strRef>
              <c:f>Sheet1!$B$1</c:f>
              <c:strCache>
                <c:ptCount val="1"/>
                <c:pt idx="0">
                  <c:v>S&amp;L Govt</c:v>
                </c:pt>
              </c:strCache>
            </c:strRef>
          </c:tx>
          <c:spPr>
            <a:solidFill>
              <a:srgbClr val="0000D4"/>
            </a:solidFill>
            <a:ln w="12696">
              <a:solidFill>
                <a:srgbClr val="0000D4"/>
              </a:solidFill>
              <a:prstDash val="solid"/>
            </a:ln>
            <a:effectLst>
              <a:outerShdw dist="35921" dir="2700000" algn="br">
                <a:srgbClr val="000000"/>
              </a:outerShdw>
            </a:effectLst>
          </c:spPr>
          <c:cat>
            <c:strRef>
              <c:f>Sheet1!$A$2:$A$10</c:f>
              <c:strCache>
                <c:ptCount val="9"/>
                <c:pt idx="0">
                  <c:v>1953-54</c:v>
                </c:pt>
                <c:pt idx="1">
                  <c:v>1957-58</c:v>
                </c:pt>
                <c:pt idx="2">
                  <c:v>1960-61</c:v>
                </c:pt>
                <c:pt idx="3">
                  <c:v>1969-70</c:v>
                </c:pt>
                <c:pt idx="4">
                  <c:v>1974-75</c:v>
                </c:pt>
                <c:pt idx="5">
                  <c:v>1981-82</c:v>
                </c:pt>
                <c:pt idx="6">
                  <c:v>1990-91</c:v>
                </c:pt>
                <c:pt idx="7">
                  <c:v>2000-01</c:v>
                </c:pt>
                <c:pt idx="8">
                  <c:v>2007-09</c:v>
                </c:pt>
              </c:strCache>
            </c:strRef>
          </c:cat>
          <c:val>
            <c:numRef>
              <c:f>Sheet1!$B$2:$B$10</c:f>
              <c:numCache>
                <c:formatCode>General</c:formatCode>
                <c:ptCount val="9"/>
                <c:pt idx="0">
                  <c:v>0.43300000000000005</c:v>
                </c:pt>
                <c:pt idx="1">
                  <c:v>0.47000000000000003</c:v>
                </c:pt>
                <c:pt idx="2">
                  <c:v>0.46300000000000002</c:v>
                </c:pt>
                <c:pt idx="3">
                  <c:v>0.28500000000000003</c:v>
                </c:pt>
                <c:pt idx="4">
                  <c:v>0.24000000000000002</c:v>
                </c:pt>
                <c:pt idx="5">
                  <c:v>0.2990000000000001</c:v>
                </c:pt>
                <c:pt idx="6">
                  <c:v>0.20500000000000002</c:v>
                </c:pt>
                <c:pt idx="7">
                  <c:v>0.13900000000000001</c:v>
                </c:pt>
                <c:pt idx="8">
                  <c:v>-0.15700000000000003</c:v>
                </c:pt>
              </c:numCache>
            </c:numRef>
          </c:val>
        </c:ser>
        <c:ser>
          <c:idx val="1"/>
          <c:order val="1"/>
          <c:tx>
            <c:strRef>
              <c:f>Sheet1!$C$1</c:f>
              <c:strCache>
                <c:ptCount val="1"/>
                <c:pt idx="0">
                  <c:v>Residential</c:v>
                </c:pt>
              </c:strCache>
            </c:strRef>
          </c:tx>
          <c:spPr>
            <a:solidFill>
              <a:srgbClr val="900000"/>
            </a:solidFill>
            <a:ln w="12696">
              <a:solidFill>
                <a:schemeClr val="tx1"/>
              </a:solidFill>
              <a:prstDash val="solid"/>
            </a:ln>
            <a:effectLst>
              <a:outerShdw dist="35921" dir="2700000" algn="br">
                <a:srgbClr val="000000"/>
              </a:outerShdw>
            </a:effectLst>
          </c:spPr>
          <c:cat>
            <c:strRef>
              <c:f>Sheet1!$A$2:$A$10</c:f>
              <c:strCache>
                <c:ptCount val="9"/>
                <c:pt idx="0">
                  <c:v>1953-54</c:v>
                </c:pt>
                <c:pt idx="1">
                  <c:v>1957-58</c:v>
                </c:pt>
                <c:pt idx="2">
                  <c:v>1960-61</c:v>
                </c:pt>
                <c:pt idx="3">
                  <c:v>1969-70</c:v>
                </c:pt>
                <c:pt idx="4">
                  <c:v>1974-75</c:v>
                </c:pt>
                <c:pt idx="5">
                  <c:v>1981-82</c:v>
                </c:pt>
                <c:pt idx="6">
                  <c:v>1990-91</c:v>
                </c:pt>
                <c:pt idx="7">
                  <c:v>2000-01</c:v>
                </c:pt>
                <c:pt idx="8">
                  <c:v>2007-09</c:v>
                </c:pt>
              </c:strCache>
            </c:strRef>
          </c:cat>
          <c:val>
            <c:numRef>
              <c:f>Sheet1!$C$2:$C$10</c:f>
              <c:numCache>
                <c:formatCode>General</c:formatCode>
                <c:ptCount val="9"/>
                <c:pt idx="0">
                  <c:v>0.42000000000000004</c:v>
                </c:pt>
                <c:pt idx="1">
                  <c:v>0.59899999999999998</c:v>
                </c:pt>
                <c:pt idx="2">
                  <c:v>0.24000000000000002</c:v>
                </c:pt>
                <c:pt idx="3">
                  <c:v>0.96400000000000008</c:v>
                </c:pt>
                <c:pt idx="4">
                  <c:v>0.81599999999999995</c:v>
                </c:pt>
                <c:pt idx="5">
                  <c:v>0.91200000000000003</c:v>
                </c:pt>
                <c:pt idx="6">
                  <c:v>0.24100000000000002</c:v>
                </c:pt>
                <c:pt idx="7">
                  <c:v>0.38400000000000006</c:v>
                </c:pt>
                <c:pt idx="8">
                  <c:v>-2.3E-2</c:v>
                </c:pt>
              </c:numCache>
            </c:numRef>
          </c:val>
        </c:ser>
        <c:dLbls/>
        <c:axId val="91776128"/>
        <c:axId val="91777664"/>
      </c:barChart>
      <c:catAx>
        <c:axId val="91776128"/>
        <c:scaling>
          <c:orientation val="minMax"/>
        </c:scaling>
        <c:axPos val="b"/>
        <c:numFmt formatCode="General" sourceLinked="1"/>
        <c:tickLblPos val="low"/>
        <c:spPr>
          <a:ln w="3174">
            <a:solidFill>
              <a:schemeClr val="tx1"/>
            </a:solidFill>
            <a:prstDash val="solid"/>
          </a:ln>
        </c:spPr>
        <c:txPr>
          <a:bodyPr rot="1800000" vert="horz"/>
          <a:lstStyle/>
          <a:p>
            <a:pPr>
              <a:defRPr sz="1799" b="0" i="0" u="none" strike="noStrike" baseline="0">
                <a:solidFill>
                  <a:schemeClr val="tx1"/>
                </a:solidFill>
                <a:latin typeface="Arial"/>
                <a:ea typeface="Arial"/>
                <a:cs typeface="Arial"/>
              </a:defRPr>
            </a:pPr>
            <a:endParaRPr lang="en-US"/>
          </a:p>
        </c:txPr>
        <c:crossAx val="91777664"/>
        <c:crosses val="autoZero"/>
        <c:auto val="1"/>
        <c:lblAlgn val="ctr"/>
        <c:lblOffset val="100"/>
        <c:tickLblSkip val="1"/>
        <c:tickMarkSkip val="1"/>
      </c:catAx>
      <c:valAx>
        <c:axId val="91777664"/>
        <c:scaling>
          <c:orientation val="minMax"/>
        </c:scaling>
        <c:axPos val="l"/>
        <c:title>
          <c:tx>
            <c:rich>
              <a:bodyPr/>
              <a:lstStyle/>
              <a:p>
                <a:pPr>
                  <a:defRPr sz="1200" b="0" i="0" u="none" strike="noStrike" baseline="0">
                    <a:solidFill>
                      <a:schemeClr val="tx1"/>
                    </a:solidFill>
                    <a:latin typeface="Arial"/>
                    <a:ea typeface="Arial"/>
                    <a:cs typeface="Arial"/>
                  </a:defRPr>
                </a:pPr>
                <a:r>
                  <a:rPr lang="en-US"/>
                  <a:t>Real GDP Growth At Annual Rates</a:t>
                </a:r>
              </a:p>
            </c:rich>
          </c:tx>
          <c:layout>
            <c:manualLayout>
              <c:xMode val="edge"/>
              <c:yMode val="edge"/>
              <c:x val="6.0889929742388771E-2"/>
              <c:y val="0.23440860215053766"/>
            </c:manualLayout>
          </c:layout>
          <c:spPr>
            <a:noFill/>
            <a:ln w="25391">
              <a:noFill/>
            </a:ln>
          </c:spPr>
        </c:title>
        <c:numFmt formatCode="0.0" sourceLinked="0"/>
        <c:tickLblPos val="nextTo"/>
        <c:spPr>
          <a:ln w="3174">
            <a:solidFill>
              <a:schemeClr val="tx1"/>
            </a:solidFill>
            <a:prstDash val="solid"/>
          </a:ln>
        </c:spPr>
        <c:txPr>
          <a:bodyPr rot="0" vert="horz"/>
          <a:lstStyle/>
          <a:p>
            <a:pPr>
              <a:defRPr sz="1799" b="0" i="0" u="none" strike="noStrike" baseline="0">
                <a:solidFill>
                  <a:schemeClr val="tx1"/>
                </a:solidFill>
                <a:latin typeface="Arial"/>
                <a:ea typeface="Arial"/>
                <a:cs typeface="Arial"/>
              </a:defRPr>
            </a:pPr>
            <a:endParaRPr lang="en-US"/>
          </a:p>
        </c:txPr>
        <c:crossAx val="91776128"/>
        <c:crosses val="autoZero"/>
        <c:crossBetween val="between"/>
      </c:valAx>
      <c:spPr>
        <a:noFill/>
        <a:ln w="12696">
          <a:solidFill>
            <a:schemeClr val="tx1"/>
          </a:solidFill>
          <a:prstDash val="solid"/>
        </a:ln>
      </c:spPr>
    </c:plotArea>
    <c:legend>
      <c:legendPos val="r"/>
      <c:layout>
        <c:manualLayout>
          <c:xMode val="edge"/>
          <c:yMode val="edge"/>
          <c:x val="0.73185011709601888"/>
          <c:y val="0.21505376344086025"/>
          <c:w val="0.18149882903981268"/>
          <c:h val="0.15268817204301072"/>
        </c:manualLayout>
      </c:layout>
      <c:spPr>
        <a:noFill/>
        <a:ln w="25391">
          <a:noFill/>
        </a:ln>
      </c:spPr>
      <c:txPr>
        <a:bodyPr/>
        <a:lstStyle/>
        <a:p>
          <a:pPr>
            <a:defRPr sz="1654" b="0"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en-US"/>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Sheet1!$B$1</c:f>
              <c:strCache>
                <c:ptCount val="1"/>
                <c:pt idx="0">
                  <c:v>US</c:v>
                </c:pt>
              </c:strCache>
            </c:strRef>
          </c:tx>
          <c:spPr>
            <a:ln w="50800">
              <a:solidFill>
                <a:srgbClr val="0033CC"/>
              </a:solidFill>
            </a:ln>
          </c:spPr>
          <c:marker>
            <c:symbol val="none"/>
          </c:marker>
          <c:cat>
            <c:numRef>
              <c:f>Sheet1!$A$2:$A$123</c:f>
              <c:numCache>
                <c:formatCode>m/d/yyyy</c:formatCode>
                <c:ptCount val="122"/>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numCache>
            </c:numRef>
          </c:cat>
          <c:val>
            <c:numRef>
              <c:f>Sheet1!$B$2:$B$123</c:f>
              <c:numCache>
                <c:formatCode>#0.0</c:formatCode>
                <c:ptCount val="122"/>
                <c:pt idx="0">
                  <c:v>5.7</c:v>
                </c:pt>
                <c:pt idx="1">
                  <c:v>5.7</c:v>
                </c:pt>
                <c:pt idx="2">
                  <c:v>5.7</c:v>
                </c:pt>
                <c:pt idx="3">
                  <c:v>5.9</c:v>
                </c:pt>
                <c:pt idx="4">
                  <c:v>5.8</c:v>
                </c:pt>
                <c:pt idx="5">
                  <c:v>5.8</c:v>
                </c:pt>
                <c:pt idx="6">
                  <c:v>5.8</c:v>
                </c:pt>
                <c:pt idx="7">
                  <c:v>5.7</c:v>
                </c:pt>
                <c:pt idx="8">
                  <c:v>5.7</c:v>
                </c:pt>
                <c:pt idx="9">
                  <c:v>5.7</c:v>
                </c:pt>
                <c:pt idx="10">
                  <c:v>5.9</c:v>
                </c:pt>
                <c:pt idx="11">
                  <c:v>6</c:v>
                </c:pt>
                <c:pt idx="12">
                  <c:v>5.8</c:v>
                </c:pt>
                <c:pt idx="13">
                  <c:v>5.9</c:v>
                </c:pt>
                <c:pt idx="14">
                  <c:v>5.9</c:v>
                </c:pt>
                <c:pt idx="15">
                  <c:v>6</c:v>
                </c:pt>
                <c:pt idx="16">
                  <c:v>6.1</c:v>
                </c:pt>
                <c:pt idx="17">
                  <c:v>6.3</c:v>
                </c:pt>
                <c:pt idx="18">
                  <c:v>6.2</c:v>
                </c:pt>
                <c:pt idx="19">
                  <c:v>6.1</c:v>
                </c:pt>
                <c:pt idx="20">
                  <c:v>6.1</c:v>
                </c:pt>
                <c:pt idx="21">
                  <c:v>6</c:v>
                </c:pt>
                <c:pt idx="22">
                  <c:v>5.8</c:v>
                </c:pt>
                <c:pt idx="23">
                  <c:v>5.7</c:v>
                </c:pt>
                <c:pt idx="24">
                  <c:v>5.7</c:v>
                </c:pt>
                <c:pt idx="25">
                  <c:v>5.6</c:v>
                </c:pt>
                <c:pt idx="26">
                  <c:v>5.8</c:v>
                </c:pt>
                <c:pt idx="27">
                  <c:v>5.6</c:v>
                </c:pt>
                <c:pt idx="28">
                  <c:v>5.6</c:v>
                </c:pt>
                <c:pt idx="29">
                  <c:v>5.6</c:v>
                </c:pt>
                <c:pt idx="30">
                  <c:v>5.5</c:v>
                </c:pt>
                <c:pt idx="31">
                  <c:v>5.4</c:v>
                </c:pt>
                <c:pt idx="32">
                  <c:v>5.4</c:v>
                </c:pt>
                <c:pt idx="33">
                  <c:v>5.5</c:v>
                </c:pt>
                <c:pt idx="34">
                  <c:v>5.4</c:v>
                </c:pt>
                <c:pt idx="35">
                  <c:v>5.4</c:v>
                </c:pt>
                <c:pt idx="36">
                  <c:v>5.3</c:v>
                </c:pt>
                <c:pt idx="37">
                  <c:v>5.4</c:v>
                </c:pt>
                <c:pt idx="38">
                  <c:v>5.2</c:v>
                </c:pt>
                <c:pt idx="39">
                  <c:v>5.2</c:v>
                </c:pt>
                <c:pt idx="40">
                  <c:v>5.0999999999999996</c:v>
                </c:pt>
                <c:pt idx="41">
                  <c:v>5</c:v>
                </c:pt>
                <c:pt idx="42">
                  <c:v>5</c:v>
                </c:pt>
                <c:pt idx="43">
                  <c:v>4.9000000000000004</c:v>
                </c:pt>
                <c:pt idx="44">
                  <c:v>5</c:v>
                </c:pt>
                <c:pt idx="45">
                  <c:v>5</c:v>
                </c:pt>
                <c:pt idx="46">
                  <c:v>5</c:v>
                </c:pt>
                <c:pt idx="47">
                  <c:v>4.9000000000000004</c:v>
                </c:pt>
                <c:pt idx="48">
                  <c:v>4.7</c:v>
                </c:pt>
                <c:pt idx="49">
                  <c:v>4.8</c:v>
                </c:pt>
                <c:pt idx="50">
                  <c:v>4.7</c:v>
                </c:pt>
                <c:pt idx="51">
                  <c:v>4.7</c:v>
                </c:pt>
                <c:pt idx="52">
                  <c:v>4.5999999999999996</c:v>
                </c:pt>
                <c:pt idx="53">
                  <c:v>4.5999999999999996</c:v>
                </c:pt>
                <c:pt idx="54">
                  <c:v>4.7</c:v>
                </c:pt>
                <c:pt idx="55">
                  <c:v>4.7</c:v>
                </c:pt>
                <c:pt idx="56">
                  <c:v>4.5</c:v>
                </c:pt>
                <c:pt idx="57">
                  <c:v>4.4000000000000004</c:v>
                </c:pt>
                <c:pt idx="58">
                  <c:v>4.5</c:v>
                </c:pt>
                <c:pt idx="59">
                  <c:v>4.4000000000000004</c:v>
                </c:pt>
                <c:pt idx="60">
                  <c:v>4.5999999999999996</c:v>
                </c:pt>
                <c:pt idx="61">
                  <c:v>4.5</c:v>
                </c:pt>
                <c:pt idx="62">
                  <c:v>4.4000000000000004</c:v>
                </c:pt>
                <c:pt idx="63">
                  <c:v>4.5</c:v>
                </c:pt>
                <c:pt idx="64">
                  <c:v>4.4000000000000004</c:v>
                </c:pt>
                <c:pt idx="65">
                  <c:v>4.5999999999999996</c:v>
                </c:pt>
                <c:pt idx="66">
                  <c:v>4.7</c:v>
                </c:pt>
                <c:pt idx="67">
                  <c:v>4.5999999999999996</c:v>
                </c:pt>
                <c:pt idx="68">
                  <c:v>4.7</c:v>
                </c:pt>
                <c:pt idx="69">
                  <c:v>4.7</c:v>
                </c:pt>
                <c:pt idx="70">
                  <c:v>4.7</c:v>
                </c:pt>
                <c:pt idx="71">
                  <c:v>5</c:v>
                </c:pt>
                <c:pt idx="72">
                  <c:v>5</c:v>
                </c:pt>
                <c:pt idx="73">
                  <c:v>4.9000000000000004</c:v>
                </c:pt>
                <c:pt idx="74">
                  <c:v>5.0999999999999996</c:v>
                </c:pt>
                <c:pt idx="75">
                  <c:v>5</c:v>
                </c:pt>
                <c:pt idx="76">
                  <c:v>5.4</c:v>
                </c:pt>
                <c:pt idx="77">
                  <c:v>5.6</c:v>
                </c:pt>
                <c:pt idx="78">
                  <c:v>5.8</c:v>
                </c:pt>
                <c:pt idx="79">
                  <c:v>6.1</c:v>
                </c:pt>
                <c:pt idx="80">
                  <c:v>6.1</c:v>
                </c:pt>
                <c:pt idx="81">
                  <c:v>6.5</c:v>
                </c:pt>
                <c:pt idx="82">
                  <c:v>6.8</c:v>
                </c:pt>
                <c:pt idx="83">
                  <c:v>7.3</c:v>
                </c:pt>
                <c:pt idx="84">
                  <c:v>7.8</c:v>
                </c:pt>
                <c:pt idx="85">
                  <c:v>8.3000000000000007</c:v>
                </c:pt>
                <c:pt idx="86">
                  <c:v>8.7000000000000011</c:v>
                </c:pt>
                <c:pt idx="87">
                  <c:v>8.9</c:v>
                </c:pt>
                <c:pt idx="88">
                  <c:v>9.4</c:v>
                </c:pt>
                <c:pt idx="89">
                  <c:v>9.5</c:v>
                </c:pt>
                <c:pt idx="90">
                  <c:v>9.5</c:v>
                </c:pt>
                <c:pt idx="91">
                  <c:v>9.6</c:v>
                </c:pt>
                <c:pt idx="92">
                  <c:v>9.8000000000000007</c:v>
                </c:pt>
                <c:pt idx="93">
                  <c:v>10</c:v>
                </c:pt>
                <c:pt idx="94">
                  <c:v>9.9</c:v>
                </c:pt>
                <c:pt idx="95">
                  <c:v>9.9</c:v>
                </c:pt>
                <c:pt idx="96">
                  <c:v>9.7000000000000011</c:v>
                </c:pt>
                <c:pt idx="97">
                  <c:v>9.8000000000000007</c:v>
                </c:pt>
                <c:pt idx="98">
                  <c:v>9.8000000000000007</c:v>
                </c:pt>
                <c:pt idx="99">
                  <c:v>9.9</c:v>
                </c:pt>
                <c:pt idx="100">
                  <c:v>9.6</c:v>
                </c:pt>
                <c:pt idx="101">
                  <c:v>9.4</c:v>
                </c:pt>
                <c:pt idx="102">
                  <c:v>9.5</c:v>
                </c:pt>
                <c:pt idx="103">
                  <c:v>9.6</c:v>
                </c:pt>
                <c:pt idx="104">
                  <c:v>9.5</c:v>
                </c:pt>
                <c:pt idx="105">
                  <c:v>9.5</c:v>
                </c:pt>
                <c:pt idx="106">
                  <c:v>9.8000000000000007</c:v>
                </c:pt>
                <c:pt idx="107">
                  <c:v>9.4</c:v>
                </c:pt>
                <c:pt idx="108">
                  <c:v>9.1</c:v>
                </c:pt>
                <c:pt idx="109">
                  <c:v>9</c:v>
                </c:pt>
                <c:pt idx="110">
                  <c:v>8.9</c:v>
                </c:pt>
                <c:pt idx="111">
                  <c:v>9</c:v>
                </c:pt>
                <c:pt idx="112">
                  <c:v>9</c:v>
                </c:pt>
                <c:pt idx="113">
                  <c:v>9.1</c:v>
                </c:pt>
                <c:pt idx="114">
                  <c:v>9.1</c:v>
                </c:pt>
                <c:pt idx="115">
                  <c:v>9.1</c:v>
                </c:pt>
                <c:pt idx="116">
                  <c:v>9</c:v>
                </c:pt>
                <c:pt idx="117">
                  <c:v>8.9</c:v>
                </c:pt>
                <c:pt idx="118">
                  <c:v>8.7000000000000011</c:v>
                </c:pt>
                <c:pt idx="119">
                  <c:v>8.5</c:v>
                </c:pt>
                <c:pt idx="120">
                  <c:v>8.3000000000000007</c:v>
                </c:pt>
                <c:pt idx="121">
                  <c:v>8.3000000000000007</c:v>
                </c:pt>
              </c:numCache>
            </c:numRef>
          </c:val>
        </c:ser>
        <c:ser>
          <c:idx val="1"/>
          <c:order val="1"/>
          <c:tx>
            <c:strRef>
              <c:f>Sheet1!$C$1</c:f>
              <c:strCache>
                <c:ptCount val="1"/>
                <c:pt idx="0">
                  <c:v>WI</c:v>
                </c:pt>
              </c:strCache>
            </c:strRef>
          </c:tx>
          <c:spPr>
            <a:ln w="50800">
              <a:solidFill>
                <a:srgbClr val="FF0000"/>
              </a:solidFill>
            </a:ln>
          </c:spPr>
          <c:marker>
            <c:symbol val="none"/>
          </c:marker>
          <c:cat>
            <c:numRef>
              <c:f>Sheet1!$A$2:$A$123</c:f>
              <c:numCache>
                <c:formatCode>m/d/yyyy</c:formatCode>
                <c:ptCount val="122"/>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numCache>
            </c:numRef>
          </c:cat>
          <c:val>
            <c:numRef>
              <c:f>Sheet1!$C$2:$C$123</c:f>
              <c:numCache>
                <c:formatCode>General</c:formatCode>
                <c:ptCount val="122"/>
                <c:pt idx="0">
                  <c:v>5.3</c:v>
                </c:pt>
                <c:pt idx="1">
                  <c:v>5.4</c:v>
                </c:pt>
                <c:pt idx="2">
                  <c:v>5.4</c:v>
                </c:pt>
                <c:pt idx="3">
                  <c:v>5.4</c:v>
                </c:pt>
                <c:pt idx="4">
                  <c:v>5.4</c:v>
                </c:pt>
                <c:pt idx="5">
                  <c:v>5.3</c:v>
                </c:pt>
                <c:pt idx="6">
                  <c:v>5.2</c:v>
                </c:pt>
                <c:pt idx="7">
                  <c:v>5.2</c:v>
                </c:pt>
                <c:pt idx="8">
                  <c:v>5.2</c:v>
                </c:pt>
                <c:pt idx="9">
                  <c:v>5.2</c:v>
                </c:pt>
                <c:pt idx="10">
                  <c:v>5.3</c:v>
                </c:pt>
                <c:pt idx="11">
                  <c:v>5.4</c:v>
                </c:pt>
                <c:pt idx="12">
                  <c:v>5.5</c:v>
                </c:pt>
                <c:pt idx="13">
                  <c:v>5.6</c:v>
                </c:pt>
                <c:pt idx="14">
                  <c:v>5.7</c:v>
                </c:pt>
                <c:pt idx="15">
                  <c:v>5.8</c:v>
                </c:pt>
                <c:pt idx="16">
                  <c:v>5.8</c:v>
                </c:pt>
                <c:pt idx="17">
                  <c:v>5.8</c:v>
                </c:pt>
                <c:pt idx="18">
                  <c:v>5.8</c:v>
                </c:pt>
                <c:pt idx="19">
                  <c:v>5.7</c:v>
                </c:pt>
                <c:pt idx="20">
                  <c:v>5.6</c:v>
                </c:pt>
                <c:pt idx="21">
                  <c:v>5.5</c:v>
                </c:pt>
                <c:pt idx="22">
                  <c:v>5.4</c:v>
                </c:pt>
                <c:pt idx="23">
                  <c:v>5.3</c:v>
                </c:pt>
                <c:pt idx="24">
                  <c:v>5.3</c:v>
                </c:pt>
                <c:pt idx="25">
                  <c:v>5.2</c:v>
                </c:pt>
                <c:pt idx="26">
                  <c:v>5.2</c:v>
                </c:pt>
                <c:pt idx="27">
                  <c:v>5.2</c:v>
                </c:pt>
                <c:pt idx="28">
                  <c:v>5.0999999999999996</c:v>
                </c:pt>
                <c:pt idx="29">
                  <c:v>5</c:v>
                </c:pt>
                <c:pt idx="30">
                  <c:v>5</c:v>
                </c:pt>
                <c:pt idx="31">
                  <c:v>4.9000000000000004</c:v>
                </c:pt>
                <c:pt idx="32">
                  <c:v>4.9000000000000004</c:v>
                </c:pt>
                <c:pt idx="33">
                  <c:v>4.9000000000000004</c:v>
                </c:pt>
                <c:pt idx="34">
                  <c:v>4.9000000000000004</c:v>
                </c:pt>
                <c:pt idx="35">
                  <c:v>4.9000000000000004</c:v>
                </c:pt>
                <c:pt idx="36">
                  <c:v>4.8</c:v>
                </c:pt>
                <c:pt idx="37">
                  <c:v>4.8</c:v>
                </c:pt>
                <c:pt idx="38">
                  <c:v>4.8</c:v>
                </c:pt>
                <c:pt idx="39">
                  <c:v>4.8</c:v>
                </c:pt>
                <c:pt idx="40">
                  <c:v>4.7</c:v>
                </c:pt>
                <c:pt idx="41">
                  <c:v>4.7</c:v>
                </c:pt>
                <c:pt idx="42">
                  <c:v>4.7</c:v>
                </c:pt>
                <c:pt idx="43">
                  <c:v>4.8</c:v>
                </c:pt>
                <c:pt idx="44">
                  <c:v>4.8</c:v>
                </c:pt>
                <c:pt idx="45">
                  <c:v>4.8</c:v>
                </c:pt>
                <c:pt idx="46">
                  <c:v>4.8</c:v>
                </c:pt>
                <c:pt idx="47">
                  <c:v>4.8</c:v>
                </c:pt>
                <c:pt idx="48">
                  <c:v>4.7</c:v>
                </c:pt>
                <c:pt idx="49">
                  <c:v>4.7</c:v>
                </c:pt>
                <c:pt idx="50">
                  <c:v>4.5999999999999996</c:v>
                </c:pt>
                <c:pt idx="51">
                  <c:v>4.7</c:v>
                </c:pt>
                <c:pt idx="52">
                  <c:v>4.7</c:v>
                </c:pt>
                <c:pt idx="53">
                  <c:v>4.7</c:v>
                </c:pt>
                <c:pt idx="54">
                  <c:v>4.7</c:v>
                </c:pt>
                <c:pt idx="55">
                  <c:v>4.7</c:v>
                </c:pt>
                <c:pt idx="56">
                  <c:v>4.7</c:v>
                </c:pt>
                <c:pt idx="57">
                  <c:v>4.7</c:v>
                </c:pt>
                <c:pt idx="58">
                  <c:v>4.8</c:v>
                </c:pt>
                <c:pt idx="59">
                  <c:v>4.8</c:v>
                </c:pt>
                <c:pt idx="60">
                  <c:v>4.8</c:v>
                </c:pt>
                <c:pt idx="61">
                  <c:v>4.8</c:v>
                </c:pt>
                <c:pt idx="62">
                  <c:v>4.8</c:v>
                </c:pt>
                <c:pt idx="63">
                  <c:v>4.8</c:v>
                </c:pt>
                <c:pt idx="64">
                  <c:v>4.8</c:v>
                </c:pt>
                <c:pt idx="65">
                  <c:v>4.9000000000000004</c:v>
                </c:pt>
                <c:pt idx="66">
                  <c:v>4.8</c:v>
                </c:pt>
                <c:pt idx="67">
                  <c:v>4.8</c:v>
                </c:pt>
                <c:pt idx="68">
                  <c:v>4.8</c:v>
                </c:pt>
                <c:pt idx="69">
                  <c:v>4.7</c:v>
                </c:pt>
                <c:pt idx="70">
                  <c:v>4.5999999999999996</c:v>
                </c:pt>
                <c:pt idx="71">
                  <c:v>4.5</c:v>
                </c:pt>
                <c:pt idx="72">
                  <c:v>4.4000000000000004</c:v>
                </c:pt>
                <c:pt idx="73">
                  <c:v>4.3</c:v>
                </c:pt>
                <c:pt idx="74">
                  <c:v>4.3</c:v>
                </c:pt>
                <c:pt idx="75">
                  <c:v>4.3</c:v>
                </c:pt>
                <c:pt idx="76">
                  <c:v>4.4000000000000004</c:v>
                </c:pt>
                <c:pt idx="77">
                  <c:v>4.5</c:v>
                </c:pt>
                <c:pt idx="78">
                  <c:v>4.7</c:v>
                </c:pt>
                <c:pt idx="79">
                  <c:v>4.8</c:v>
                </c:pt>
                <c:pt idx="80">
                  <c:v>5.0999999999999996</c:v>
                </c:pt>
                <c:pt idx="81">
                  <c:v>5.4</c:v>
                </c:pt>
                <c:pt idx="82">
                  <c:v>5.9</c:v>
                </c:pt>
                <c:pt idx="83">
                  <c:v>6.5</c:v>
                </c:pt>
                <c:pt idx="84">
                  <c:v>7.2</c:v>
                </c:pt>
                <c:pt idx="85">
                  <c:v>7.8</c:v>
                </c:pt>
                <c:pt idx="86">
                  <c:v>8.4</c:v>
                </c:pt>
                <c:pt idx="87">
                  <c:v>8.8000000000000007</c:v>
                </c:pt>
                <c:pt idx="88">
                  <c:v>9</c:v>
                </c:pt>
                <c:pt idx="89">
                  <c:v>9.2000000000000011</c:v>
                </c:pt>
                <c:pt idx="90">
                  <c:v>9.2000000000000011</c:v>
                </c:pt>
                <c:pt idx="91">
                  <c:v>9.1</c:v>
                </c:pt>
                <c:pt idx="92">
                  <c:v>9.1</c:v>
                </c:pt>
                <c:pt idx="93">
                  <c:v>9.1</c:v>
                </c:pt>
                <c:pt idx="94">
                  <c:v>9.1</c:v>
                </c:pt>
                <c:pt idx="95">
                  <c:v>9.1</c:v>
                </c:pt>
                <c:pt idx="96">
                  <c:v>9.2000000000000011</c:v>
                </c:pt>
                <c:pt idx="97">
                  <c:v>9.1</c:v>
                </c:pt>
                <c:pt idx="98">
                  <c:v>9</c:v>
                </c:pt>
                <c:pt idx="99">
                  <c:v>8.8000000000000007</c:v>
                </c:pt>
                <c:pt idx="100">
                  <c:v>8.6</c:v>
                </c:pt>
                <c:pt idx="101">
                  <c:v>8.4</c:v>
                </c:pt>
                <c:pt idx="102">
                  <c:v>8.3000000000000007</c:v>
                </c:pt>
                <c:pt idx="103">
                  <c:v>8.2000000000000011</c:v>
                </c:pt>
                <c:pt idx="104">
                  <c:v>8.1</c:v>
                </c:pt>
                <c:pt idx="105">
                  <c:v>8</c:v>
                </c:pt>
                <c:pt idx="106">
                  <c:v>7.9</c:v>
                </c:pt>
                <c:pt idx="107">
                  <c:v>7.8</c:v>
                </c:pt>
                <c:pt idx="108">
                  <c:v>7.7</c:v>
                </c:pt>
                <c:pt idx="109">
                  <c:v>7.6</c:v>
                </c:pt>
                <c:pt idx="110">
                  <c:v>7.6</c:v>
                </c:pt>
                <c:pt idx="111">
                  <c:v>7.5</c:v>
                </c:pt>
                <c:pt idx="112">
                  <c:v>7.6</c:v>
                </c:pt>
                <c:pt idx="113">
                  <c:v>7.6</c:v>
                </c:pt>
                <c:pt idx="114">
                  <c:v>7.6</c:v>
                </c:pt>
                <c:pt idx="115">
                  <c:v>7.6</c:v>
                </c:pt>
                <c:pt idx="116">
                  <c:v>7.4</c:v>
                </c:pt>
                <c:pt idx="117">
                  <c:v>7.3</c:v>
                </c:pt>
                <c:pt idx="118">
                  <c:v>7.1</c:v>
                </c:pt>
                <c:pt idx="119">
                  <c:v>7</c:v>
                </c:pt>
                <c:pt idx="120">
                  <c:v>6.9</c:v>
                </c:pt>
                <c:pt idx="121">
                  <c:v>6.9</c:v>
                </c:pt>
              </c:numCache>
            </c:numRef>
          </c:val>
        </c:ser>
        <c:dLbls/>
        <c:marker val="1"/>
        <c:axId val="91973504"/>
        <c:axId val="91975040"/>
      </c:lineChart>
      <c:dateAx>
        <c:axId val="91973504"/>
        <c:scaling>
          <c:orientation val="minMax"/>
        </c:scaling>
        <c:axPos val="b"/>
        <c:numFmt formatCode="mmm\ yy" sourceLinked="0"/>
        <c:tickLblPos val="nextTo"/>
        <c:txPr>
          <a:bodyPr rot="2040000"/>
          <a:lstStyle/>
          <a:p>
            <a:pPr>
              <a:defRPr sz="1000"/>
            </a:pPr>
            <a:endParaRPr lang="en-US"/>
          </a:p>
        </c:txPr>
        <c:crossAx val="91975040"/>
        <c:crosses val="autoZero"/>
        <c:auto val="1"/>
        <c:lblOffset val="100"/>
        <c:baseTimeUnit val="months"/>
      </c:dateAx>
      <c:valAx>
        <c:axId val="91975040"/>
        <c:scaling>
          <c:orientation val="minMax"/>
          <c:min val="4"/>
        </c:scaling>
        <c:axPos val="l"/>
        <c:numFmt formatCode="#0.0" sourceLinked="1"/>
        <c:tickLblPos val="nextTo"/>
        <c:crossAx val="91973504"/>
        <c:crosses val="autoZero"/>
        <c:crossBetween val="between"/>
      </c:valAx>
    </c:plotArea>
    <c:legend>
      <c:legendPos val="r"/>
    </c:legend>
    <c:plotVisOnly val="1"/>
    <c:dispBlanksAs val="gap"/>
  </c:chart>
  <c:txPr>
    <a:bodyPr/>
    <a:lstStyle/>
    <a:p>
      <a:pPr>
        <a:defRPr sz="1800"/>
      </a:pPr>
      <a:endParaRPr lang="en-US"/>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2536443148688051"/>
          <c:y val="7.7720207253886023E-2"/>
          <c:w val="0.86151603498542262"/>
          <c:h val="0.6968911917098447"/>
        </c:manualLayout>
      </c:layout>
      <c:lineChart>
        <c:grouping val="standard"/>
        <c:ser>
          <c:idx val="0"/>
          <c:order val="0"/>
          <c:tx>
            <c:strRef>
              <c:f>Sheet1!$B$1</c:f>
              <c:strCache>
                <c:ptCount val="1"/>
                <c:pt idx="0">
                  <c:v>National</c:v>
                </c:pt>
              </c:strCache>
            </c:strRef>
          </c:tx>
          <c:spPr>
            <a:ln w="49052">
              <a:solidFill>
                <a:srgbClr val="000080"/>
              </a:solidFill>
              <a:prstDash val="solid"/>
            </a:ln>
          </c:spPr>
          <c:marker>
            <c:symbol val="none"/>
          </c:marker>
          <c:cat>
            <c:numRef>
              <c:f>Sheet1!$A$2:$A$57</c:f>
              <c:numCache>
                <c:formatCode>m/d/yyyy</c:formatCode>
                <c:ptCount val="56"/>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numCache>
            </c:numRef>
          </c:cat>
          <c:val>
            <c:numRef>
              <c:f>Sheet1!$B$2:$B$57</c:f>
              <c:numCache>
                <c:formatCode>General</c:formatCode>
                <c:ptCount val="56"/>
                <c:pt idx="0">
                  <c:v>49.9</c:v>
                </c:pt>
                <c:pt idx="1">
                  <c:v>52</c:v>
                </c:pt>
                <c:pt idx="2">
                  <c:v>51.3</c:v>
                </c:pt>
                <c:pt idx="3">
                  <c:v>52.6</c:v>
                </c:pt>
                <c:pt idx="4">
                  <c:v>52.3</c:v>
                </c:pt>
                <c:pt idx="5">
                  <c:v>52.4</c:v>
                </c:pt>
                <c:pt idx="6">
                  <c:v>51.7</c:v>
                </c:pt>
                <c:pt idx="7">
                  <c:v>50.2</c:v>
                </c:pt>
                <c:pt idx="8">
                  <c:v>50</c:v>
                </c:pt>
                <c:pt idx="9">
                  <c:v>50.9</c:v>
                </c:pt>
                <c:pt idx="10">
                  <c:v>51.5</c:v>
                </c:pt>
                <c:pt idx="11">
                  <c:v>49</c:v>
                </c:pt>
                <c:pt idx="12">
                  <c:v>51.1</c:v>
                </c:pt>
                <c:pt idx="13">
                  <c:v>48.9</c:v>
                </c:pt>
                <c:pt idx="14">
                  <c:v>49</c:v>
                </c:pt>
                <c:pt idx="15">
                  <c:v>48.8</c:v>
                </c:pt>
                <c:pt idx="16">
                  <c:v>48.8</c:v>
                </c:pt>
                <c:pt idx="17">
                  <c:v>49</c:v>
                </c:pt>
                <c:pt idx="18">
                  <c:v>49.6</c:v>
                </c:pt>
                <c:pt idx="19">
                  <c:v>48</c:v>
                </c:pt>
                <c:pt idx="20">
                  <c:v>43.8</c:v>
                </c:pt>
                <c:pt idx="21">
                  <c:v>39</c:v>
                </c:pt>
                <c:pt idx="22">
                  <c:v>36.9</c:v>
                </c:pt>
                <c:pt idx="23">
                  <c:v>33.300000000000011</c:v>
                </c:pt>
                <c:pt idx="24">
                  <c:v>35.700000000000003</c:v>
                </c:pt>
                <c:pt idx="25">
                  <c:v>36</c:v>
                </c:pt>
                <c:pt idx="26">
                  <c:v>36.6</c:v>
                </c:pt>
                <c:pt idx="27">
                  <c:v>39.9</c:v>
                </c:pt>
                <c:pt idx="28">
                  <c:v>41.9</c:v>
                </c:pt>
                <c:pt idx="29">
                  <c:v>44.7</c:v>
                </c:pt>
                <c:pt idx="30">
                  <c:v>49</c:v>
                </c:pt>
                <c:pt idx="31">
                  <c:v>51.4</c:v>
                </c:pt>
                <c:pt idx="32">
                  <c:v>53.2</c:v>
                </c:pt>
                <c:pt idx="33">
                  <c:v>55.8</c:v>
                </c:pt>
                <c:pt idx="34">
                  <c:v>54.7</c:v>
                </c:pt>
                <c:pt idx="35">
                  <c:v>56.4</c:v>
                </c:pt>
                <c:pt idx="36">
                  <c:v>58.3</c:v>
                </c:pt>
                <c:pt idx="37">
                  <c:v>57.1</c:v>
                </c:pt>
                <c:pt idx="38">
                  <c:v>60.4</c:v>
                </c:pt>
                <c:pt idx="39">
                  <c:v>59.6</c:v>
                </c:pt>
                <c:pt idx="40">
                  <c:v>57.8</c:v>
                </c:pt>
                <c:pt idx="41">
                  <c:v>55.3</c:v>
                </c:pt>
                <c:pt idx="42">
                  <c:v>55.1</c:v>
                </c:pt>
                <c:pt idx="43">
                  <c:v>55.2</c:v>
                </c:pt>
                <c:pt idx="44">
                  <c:v>55.3</c:v>
                </c:pt>
                <c:pt idx="45">
                  <c:v>56.9</c:v>
                </c:pt>
                <c:pt idx="46">
                  <c:v>58.2</c:v>
                </c:pt>
                <c:pt idx="47">
                  <c:v>58.5</c:v>
                </c:pt>
                <c:pt idx="48">
                  <c:v>60.8</c:v>
                </c:pt>
                <c:pt idx="49">
                  <c:v>61.4</c:v>
                </c:pt>
                <c:pt idx="50">
                  <c:v>61.2</c:v>
                </c:pt>
                <c:pt idx="51">
                  <c:v>60.4</c:v>
                </c:pt>
                <c:pt idx="52">
                  <c:v>53.5</c:v>
                </c:pt>
                <c:pt idx="53">
                  <c:v>55.3</c:v>
                </c:pt>
                <c:pt idx="54">
                  <c:v>50.9</c:v>
                </c:pt>
                <c:pt idx="55">
                  <c:v>50.6</c:v>
                </c:pt>
              </c:numCache>
            </c:numRef>
          </c:val>
        </c:ser>
        <c:ser>
          <c:idx val="1"/>
          <c:order val="1"/>
          <c:tx>
            <c:strRef>
              <c:f>Sheet1!$C$1</c:f>
              <c:strCache>
                <c:ptCount val="1"/>
                <c:pt idx="0">
                  <c:v>Milwaukee</c:v>
                </c:pt>
              </c:strCache>
            </c:strRef>
          </c:tx>
          <c:spPr>
            <a:ln w="49052">
              <a:solidFill>
                <a:srgbClr val="99CC00"/>
              </a:solidFill>
              <a:prstDash val="solid"/>
            </a:ln>
          </c:spPr>
          <c:marker>
            <c:symbol val="square"/>
            <c:size val="7"/>
            <c:spPr>
              <a:solidFill>
                <a:srgbClr val="99CC00"/>
              </a:solidFill>
              <a:ln>
                <a:solidFill>
                  <a:srgbClr val="99CC00"/>
                </a:solidFill>
                <a:prstDash val="solid"/>
              </a:ln>
            </c:spPr>
          </c:marker>
          <c:cat>
            <c:numRef>
              <c:f>Sheet1!$A$2:$A$57</c:f>
              <c:numCache>
                <c:formatCode>m/d/yyyy</c:formatCode>
                <c:ptCount val="56"/>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numCache>
            </c:numRef>
          </c:cat>
          <c:val>
            <c:numRef>
              <c:f>Sheet1!$C$2:$C$57</c:f>
              <c:numCache>
                <c:formatCode>General</c:formatCode>
                <c:ptCount val="56"/>
                <c:pt idx="0">
                  <c:v>63</c:v>
                </c:pt>
                <c:pt idx="1">
                  <c:v>58</c:v>
                </c:pt>
                <c:pt idx="2">
                  <c:v>50</c:v>
                </c:pt>
                <c:pt idx="3">
                  <c:v>49</c:v>
                </c:pt>
                <c:pt idx="4">
                  <c:v>58</c:v>
                </c:pt>
                <c:pt idx="5">
                  <c:v>66</c:v>
                </c:pt>
                <c:pt idx="6">
                  <c:v>57</c:v>
                </c:pt>
                <c:pt idx="7">
                  <c:v>63</c:v>
                </c:pt>
                <c:pt idx="8">
                  <c:v>70</c:v>
                </c:pt>
                <c:pt idx="9">
                  <c:v>63</c:v>
                </c:pt>
                <c:pt idx="10">
                  <c:v>60</c:v>
                </c:pt>
                <c:pt idx="11">
                  <c:v>62</c:v>
                </c:pt>
                <c:pt idx="12">
                  <c:v>58</c:v>
                </c:pt>
                <c:pt idx="13">
                  <c:v>53</c:v>
                </c:pt>
                <c:pt idx="14">
                  <c:v>47</c:v>
                </c:pt>
                <c:pt idx="15">
                  <c:v>48</c:v>
                </c:pt>
                <c:pt idx="16">
                  <c:v>45</c:v>
                </c:pt>
                <c:pt idx="17">
                  <c:v>39</c:v>
                </c:pt>
                <c:pt idx="18">
                  <c:v>41</c:v>
                </c:pt>
                <c:pt idx="19">
                  <c:v>43</c:v>
                </c:pt>
                <c:pt idx="20">
                  <c:v>46</c:v>
                </c:pt>
                <c:pt idx="21">
                  <c:v>42</c:v>
                </c:pt>
                <c:pt idx="22">
                  <c:v>35</c:v>
                </c:pt>
                <c:pt idx="23">
                  <c:v>30</c:v>
                </c:pt>
                <c:pt idx="24">
                  <c:v>33</c:v>
                </c:pt>
                <c:pt idx="25">
                  <c:v>29</c:v>
                </c:pt>
                <c:pt idx="26">
                  <c:v>30</c:v>
                </c:pt>
                <c:pt idx="27">
                  <c:v>39</c:v>
                </c:pt>
                <c:pt idx="28">
                  <c:v>43</c:v>
                </c:pt>
                <c:pt idx="29">
                  <c:v>50</c:v>
                </c:pt>
                <c:pt idx="30">
                  <c:v>45</c:v>
                </c:pt>
                <c:pt idx="31">
                  <c:v>56</c:v>
                </c:pt>
                <c:pt idx="32">
                  <c:v>58</c:v>
                </c:pt>
                <c:pt idx="33">
                  <c:v>50</c:v>
                </c:pt>
                <c:pt idx="34">
                  <c:v>57</c:v>
                </c:pt>
                <c:pt idx="35">
                  <c:v>52</c:v>
                </c:pt>
                <c:pt idx="36">
                  <c:v>56</c:v>
                </c:pt>
                <c:pt idx="37">
                  <c:v>56</c:v>
                </c:pt>
                <c:pt idx="38">
                  <c:v>62</c:v>
                </c:pt>
                <c:pt idx="39">
                  <c:v>66</c:v>
                </c:pt>
                <c:pt idx="40">
                  <c:v>65</c:v>
                </c:pt>
                <c:pt idx="41">
                  <c:v>59</c:v>
                </c:pt>
                <c:pt idx="42">
                  <c:v>66</c:v>
                </c:pt>
                <c:pt idx="43">
                  <c:v>59</c:v>
                </c:pt>
                <c:pt idx="44">
                  <c:v>50</c:v>
                </c:pt>
                <c:pt idx="45">
                  <c:v>56</c:v>
                </c:pt>
                <c:pt idx="46">
                  <c:v>59</c:v>
                </c:pt>
                <c:pt idx="47">
                  <c:v>62</c:v>
                </c:pt>
                <c:pt idx="48">
                  <c:v>57</c:v>
                </c:pt>
                <c:pt idx="49">
                  <c:v>63</c:v>
                </c:pt>
                <c:pt idx="50">
                  <c:v>66</c:v>
                </c:pt>
                <c:pt idx="51">
                  <c:v>68</c:v>
                </c:pt>
                <c:pt idx="52">
                  <c:v>62</c:v>
                </c:pt>
                <c:pt idx="53">
                  <c:v>59</c:v>
                </c:pt>
                <c:pt idx="54">
                  <c:v>57.6</c:v>
                </c:pt>
                <c:pt idx="55">
                  <c:v>58.3</c:v>
                </c:pt>
              </c:numCache>
            </c:numRef>
          </c:val>
        </c:ser>
        <c:dLbls/>
        <c:marker val="1"/>
        <c:axId val="92689920"/>
        <c:axId val="92691456"/>
      </c:lineChart>
      <c:dateAx>
        <c:axId val="92689920"/>
        <c:scaling>
          <c:orientation val="minMax"/>
        </c:scaling>
        <c:axPos val="b"/>
        <c:numFmt formatCode="m/d/yyyy" sourceLinked="1"/>
        <c:majorTickMark val="none"/>
        <c:tickLblPos val="low"/>
        <c:spPr>
          <a:ln w="32701">
            <a:solidFill>
              <a:srgbClr val="969696"/>
            </a:solidFill>
            <a:prstDash val="solid"/>
          </a:ln>
        </c:spPr>
        <c:txPr>
          <a:bodyPr rot="0" vert="horz"/>
          <a:lstStyle/>
          <a:p>
            <a:pPr>
              <a:defRPr sz="1674" b="1" i="0" u="none" strike="noStrike" baseline="0">
                <a:solidFill>
                  <a:schemeClr val="tx1"/>
                </a:solidFill>
                <a:latin typeface="Arial"/>
                <a:ea typeface="Arial"/>
                <a:cs typeface="Arial"/>
              </a:defRPr>
            </a:pPr>
            <a:endParaRPr lang="en-US"/>
          </a:p>
        </c:txPr>
        <c:crossAx val="92691456"/>
        <c:crossesAt val="50"/>
        <c:auto val="1"/>
        <c:lblOffset val="100"/>
        <c:baseTimeUnit val="months"/>
        <c:majorUnit val="12"/>
        <c:minorUnit val="1"/>
      </c:dateAx>
      <c:valAx>
        <c:axId val="92691456"/>
        <c:scaling>
          <c:orientation val="minMax"/>
          <c:max val="75"/>
          <c:min val="25"/>
        </c:scaling>
        <c:axPos val="l"/>
        <c:majorGridlines>
          <c:spPr>
            <a:ln w="32701">
              <a:solidFill>
                <a:srgbClr val="333333"/>
              </a:solidFill>
              <a:prstDash val="solid"/>
            </a:ln>
          </c:spPr>
        </c:majorGridlines>
        <c:title>
          <c:tx>
            <c:rich>
              <a:bodyPr/>
              <a:lstStyle/>
              <a:p>
                <a:pPr>
                  <a:defRPr sz="1400" b="1" i="0" u="none" strike="noStrike" baseline="0">
                    <a:solidFill>
                      <a:schemeClr val="tx1"/>
                    </a:solidFill>
                    <a:latin typeface="Arial"/>
                    <a:ea typeface="Arial"/>
                    <a:cs typeface="Arial"/>
                  </a:defRPr>
                </a:pPr>
                <a:r>
                  <a:rPr lang="en-US" sz="1400"/>
                  <a:t>Index; Reading above 50 signals expansion</a:t>
                </a:r>
              </a:p>
            </c:rich>
          </c:tx>
          <c:layout>
            <c:manualLayout>
              <c:xMode val="edge"/>
              <c:yMode val="edge"/>
              <c:x val="1.6034985422740525E-2"/>
              <c:y val="0"/>
            </c:manualLayout>
          </c:layout>
          <c:spPr>
            <a:noFill/>
            <a:ln w="32701">
              <a:noFill/>
            </a:ln>
          </c:spPr>
        </c:title>
        <c:numFmt formatCode="General" sourceLinked="1"/>
        <c:tickLblPos val="nextTo"/>
        <c:spPr>
          <a:ln w="4088">
            <a:solidFill>
              <a:schemeClr val="tx1"/>
            </a:solidFill>
            <a:prstDash val="solid"/>
          </a:ln>
        </c:spPr>
        <c:txPr>
          <a:bodyPr rot="0" vert="horz"/>
          <a:lstStyle/>
          <a:p>
            <a:pPr>
              <a:defRPr sz="2124" b="1" i="0" u="none" strike="noStrike" baseline="0">
                <a:solidFill>
                  <a:schemeClr val="tx1"/>
                </a:solidFill>
                <a:latin typeface="Arial"/>
                <a:ea typeface="Arial"/>
                <a:cs typeface="Arial"/>
              </a:defRPr>
            </a:pPr>
            <a:endParaRPr lang="en-US"/>
          </a:p>
        </c:txPr>
        <c:crossAx val="92689920"/>
        <c:crosses val="autoZero"/>
        <c:crossBetween val="between"/>
        <c:majorUnit val="25"/>
        <c:minorUnit val="25"/>
      </c:valAx>
      <c:spPr>
        <a:noFill/>
        <a:ln w="16351">
          <a:solidFill>
            <a:schemeClr val="tx1"/>
          </a:solidFill>
          <a:prstDash val="solid"/>
        </a:ln>
      </c:spPr>
    </c:plotArea>
    <c:legend>
      <c:legendPos val="b"/>
      <c:layout>
        <c:manualLayout>
          <c:xMode val="edge"/>
          <c:yMode val="edge"/>
          <c:x val="0.34693877551020413"/>
          <c:y val="0.90414507772020725"/>
          <c:w val="0.41545189504373181"/>
          <c:h val="8.8082901554404167E-2"/>
        </c:manualLayout>
      </c:layout>
      <c:spPr>
        <a:noFill/>
        <a:ln w="4088">
          <a:solidFill>
            <a:schemeClr val="tx1"/>
          </a:solidFill>
          <a:prstDash val="solid"/>
        </a:ln>
      </c:spPr>
      <c:txPr>
        <a:bodyPr/>
        <a:lstStyle/>
        <a:p>
          <a:pPr>
            <a:defRPr sz="1950"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2124" b="1" i="0" u="none" strike="noStrike" baseline="0">
          <a:solidFill>
            <a:schemeClr val="tx1"/>
          </a:solidFill>
          <a:latin typeface="Arial"/>
          <a:ea typeface="Arial"/>
          <a:cs typeface="Arial"/>
        </a:defRPr>
      </a:pPr>
      <a:endParaRPr lang="en-US"/>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Wisconsin Nonfarm</a:t>
            </a:r>
            <a:r>
              <a:rPr lang="en-US" baseline="0" dirty="0" smtClean="0"/>
              <a:t> Employment Growth</a:t>
            </a:r>
            <a:endParaRPr lang="en-US" dirty="0"/>
          </a:p>
        </c:rich>
      </c:tx>
      <c:overlay val="1"/>
    </c:title>
    <c:plotArea>
      <c:layout/>
      <c:lineChart>
        <c:grouping val="standard"/>
        <c:ser>
          <c:idx val="0"/>
          <c:order val="0"/>
          <c:tx>
            <c:strRef>
              <c:f>Sheet1!$B$1</c:f>
              <c:strCache>
                <c:ptCount val="1"/>
                <c:pt idx="0">
                  <c:v>Total</c:v>
                </c:pt>
              </c:strCache>
            </c:strRef>
          </c:tx>
          <c:spPr>
            <a:ln>
              <a:solidFill>
                <a:schemeClr val="tx1"/>
              </a:solidFill>
            </a:ln>
          </c:spPr>
          <c:marker>
            <c:symbol val="none"/>
          </c:marker>
          <c:cat>
            <c:numRef>
              <c:f>Sheet1!$A$2:$A$61</c:f>
              <c:numCache>
                <c:formatCode>m/d/yyyy</c:formatCode>
                <c:ptCount val="60"/>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numCache>
            </c:numRef>
          </c:cat>
          <c:val>
            <c:numRef>
              <c:f>Sheet1!$B$2:$B$61</c:f>
              <c:numCache>
                <c:formatCode>0.0%</c:formatCode>
                <c:ptCount val="60"/>
                <c:pt idx="0">
                  <c:v>9.0000000000000028E-3</c:v>
                </c:pt>
                <c:pt idx="1">
                  <c:v>6.000000000000001E-3</c:v>
                </c:pt>
                <c:pt idx="2">
                  <c:v>7.000000000000001E-3</c:v>
                </c:pt>
                <c:pt idx="3">
                  <c:v>4.000000000000001E-3</c:v>
                </c:pt>
                <c:pt idx="4">
                  <c:v>8.0000000000000019E-3</c:v>
                </c:pt>
                <c:pt idx="5">
                  <c:v>9.0000000000000028E-3</c:v>
                </c:pt>
                <c:pt idx="6">
                  <c:v>7.000000000000001E-3</c:v>
                </c:pt>
                <c:pt idx="7">
                  <c:v>7.000000000000001E-3</c:v>
                </c:pt>
                <c:pt idx="8">
                  <c:v>5.000000000000001E-3</c:v>
                </c:pt>
                <c:pt idx="9">
                  <c:v>5.000000000000001E-3</c:v>
                </c:pt>
                <c:pt idx="10">
                  <c:v>5.000000000000001E-3</c:v>
                </c:pt>
                <c:pt idx="11">
                  <c:v>5.000000000000001E-3</c:v>
                </c:pt>
                <c:pt idx="12">
                  <c:v>5.000000000000001E-3</c:v>
                </c:pt>
                <c:pt idx="13">
                  <c:v>5.000000000000001E-3</c:v>
                </c:pt>
                <c:pt idx="14">
                  <c:v>3.0000000000000005E-3</c:v>
                </c:pt>
                <c:pt idx="15">
                  <c:v>1.0000000000000002E-3</c:v>
                </c:pt>
                <c:pt idx="16">
                  <c:v>0</c:v>
                </c:pt>
                <c:pt idx="17">
                  <c:v>-4.000000000000001E-3</c:v>
                </c:pt>
                <c:pt idx="18">
                  <c:v>-3.0000000000000005E-3</c:v>
                </c:pt>
                <c:pt idx="19">
                  <c:v>-4.000000000000001E-3</c:v>
                </c:pt>
                <c:pt idx="20">
                  <c:v>-3.0000000000000005E-3</c:v>
                </c:pt>
                <c:pt idx="21">
                  <c:v>-4.000000000000001E-3</c:v>
                </c:pt>
                <c:pt idx="22">
                  <c:v>-8.0000000000000019E-3</c:v>
                </c:pt>
                <c:pt idx="23">
                  <c:v>-1.4999999999999998E-2</c:v>
                </c:pt>
                <c:pt idx="24">
                  <c:v>-2.5000000000000001E-2</c:v>
                </c:pt>
                <c:pt idx="25">
                  <c:v>-3.0000000000000002E-2</c:v>
                </c:pt>
                <c:pt idx="26">
                  <c:v>-3.5999999999999997E-2</c:v>
                </c:pt>
                <c:pt idx="27">
                  <c:v>-4.3000000000000003E-2</c:v>
                </c:pt>
                <c:pt idx="28">
                  <c:v>-4.5000000000000005E-2</c:v>
                </c:pt>
                <c:pt idx="29">
                  <c:v>-4.9000000000000009E-2</c:v>
                </c:pt>
                <c:pt idx="30">
                  <c:v>-5.1999999999999998E-2</c:v>
                </c:pt>
                <c:pt idx="31">
                  <c:v>-5.1999999999999998E-2</c:v>
                </c:pt>
                <c:pt idx="32">
                  <c:v>-5.3999999999999999E-2</c:v>
                </c:pt>
                <c:pt idx="33">
                  <c:v>-0.05</c:v>
                </c:pt>
                <c:pt idx="34">
                  <c:v>-4.8000000000000001E-2</c:v>
                </c:pt>
                <c:pt idx="35">
                  <c:v>-4.3000000000000003E-2</c:v>
                </c:pt>
                <c:pt idx="36">
                  <c:v>-3.500000000000001E-2</c:v>
                </c:pt>
                <c:pt idx="37">
                  <c:v>-2.8000000000000001E-2</c:v>
                </c:pt>
                <c:pt idx="38">
                  <c:v>-2.0000000000000004E-2</c:v>
                </c:pt>
                <c:pt idx="39">
                  <c:v>-8.0000000000000019E-3</c:v>
                </c:pt>
                <c:pt idx="40">
                  <c:v>-6.000000000000001E-3</c:v>
                </c:pt>
                <c:pt idx="41">
                  <c:v>-2.0000000000000005E-3</c:v>
                </c:pt>
                <c:pt idx="42">
                  <c:v>2.0000000000000005E-3</c:v>
                </c:pt>
                <c:pt idx="43">
                  <c:v>6.000000000000001E-3</c:v>
                </c:pt>
                <c:pt idx="44">
                  <c:v>4.000000000000001E-3</c:v>
                </c:pt>
                <c:pt idx="45">
                  <c:v>5.000000000000001E-3</c:v>
                </c:pt>
                <c:pt idx="46">
                  <c:v>4.000000000000001E-3</c:v>
                </c:pt>
                <c:pt idx="47">
                  <c:v>4.000000000000001E-3</c:v>
                </c:pt>
                <c:pt idx="48">
                  <c:v>7.4900866500220431E-3</c:v>
                </c:pt>
                <c:pt idx="49">
                  <c:v>1.0389515033591536E-2</c:v>
                </c:pt>
                <c:pt idx="50">
                  <c:v>1.1545227972437956E-2</c:v>
                </c:pt>
                <c:pt idx="51">
                  <c:v>9.0925689245937597E-3</c:v>
                </c:pt>
                <c:pt idx="52">
                  <c:v>8.8324391401144488E-3</c:v>
                </c:pt>
                <c:pt idx="53">
                  <c:v>1.4328009064658701E-2</c:v>
                </c:pt>
                <c:pt idx="54">
                  <c:v>1.1582024113993453E-2</c:v>
                </c:pt>
                <c:pt idx="55">
                  <c:v>9.6655359813253607E-3</c:v>
                </c:pt>
                <c:pt idx="56">
                  <c:v>8.2644628099173296E-3</c:v>
                </c:pt>
                <c:pt idx="57">
                  <c:v>4.8513587452125879E-3</c:v>
                </c:pt>
                <c:pt idx="58">
                  <c:v>2.0104543626859876E-3</c:v>
                </c:pt>
                <c:pt idx="59">
                  <c:v>1.16946241274718E-3</c:v>
                </c:pt>
              </c:numCache>
            </c:numRef>
          </c:val>
        </c:ser>
        <c:ser>
          <c:idx val="1"/>
          <c:order val="1"/>
          <c:tx>
            <c:strRef>
              <c:f>Sheet1!$C$1</c:f>
              <c:strCache>
                <c:ptCount val="1"/>
                <c:pt idx="0">
                  <c:v>Manufacturing</c:v>
                </c:pt>
              </c:strCache>
            </c:strRef>
          </c:tx>
          <c:spPr>
            <a:ln>
              <a:solidFill>
                <a:srgbClr val="C00000"/>
              </a:solidFill>
            </a:ln>
          </c:spPr>
          <c:marker>
            <c:symbol val="none"/>
          </c:marker>
          <c:cat>
            <c:numRef>
              <c:f>Sheet1!$A$2:$A$61</c:f>
              <c:numCache>
                <c:formatCode>m/d/yyyy</c:formatCode>
                <c:ptCount val="60"/>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numCache>
            </c:numRef>
          </c:cat>
          <c:val>
            <c:numRef>
              <c:f>Sheet1!$C$2:$C$61</c:f>
              <c:numCache>
                <c:formatCode>0.0%</c:formatCode>
                <c:ptCount val="60"/>
                <c:pt idx="0">
                  <c:v>-6.000000000000001E-3</c:v>
                </c:pt>
                <c:pt idx="1">
                  <c:v>-5.000000000000001E-3</c:v>
                </c:pt>
                <c:pt idx="2">
                  <c:v>-9.0000000000000028E-3</c:v>
                </c:pt>
                <c:pt idx="3">
                  <c:v>-8.0000000000000019E-3</c:v>
                </c:pt>
                <c:pt idx="4">
                  <c:v>-7.000000000000001E-3</c:v>
                </c:pt>
                <c:pt idx="5">
                  <c:v>-8.0000000000000019E-3</c:v>
                </c:pt>
                <c:pt idx="6">
                  <c:v>-9.0000000000000028E-3</c:v>
                </c:pt>
                <c:pt idx="7">
                  <c:v>-1.2E-2</c:v>
                </c:pt>
                <c:pt idx="8">
                  <c:v>-1.2999999999999998E-2</c:v>
                </c:pt>
                <c:pt idx="9">
                  <c:v>-1.2999999999999998E-2</c:v>
                </c:pt>
                <c:pt idx="10">
                  <c:v>-1.0999999999999998E-2</c:v>
                </c:pt>
                <c:pt idx="11">
                  <c:v>-9.0000000000000028E-3</c:v>
                </c:pt>
                <c:pt idx="12">
                  <c:v>-7.000000000000001E-3</c:v>
                </c:pt>
                <c:pt idx="13">
                  <c:v>-5.000000000000001E-3</c:v>
                </c:pt>
                <c:pt idx="14">
                  <c:v>-4.000000000000001E-3</c:v>
                </c:pt>
                <c:pt idx="15">
                  <c:v>-7.000000000000001E-3</c:v>
                </c:pt>
                <c:pt idx="16">
                  <c:v>-1.0999999999999998E-2</c:v>
                </c:pt>
                <c:pt idx="17">
                  <c:v>-1.2999999999999998E-2</c:v>
                </c:pt>
                <c:pt idx="18">
                  <c:v>-1.6000000000000004E-2</c:v>
                </c:pt>
                <c:pt idx="19">
                  <c:v>-1.9000000000000003E-2</c:v>
                </c:pt>
                <c:pt idx="20">
                  <c:v>-2.1000000000000005E-2</c:v>
                </c:pt>
                <c:pt idx="21">
                  <c:v>-2.4E-2</c:v>
                </c:pt>
                <c:pt idx="22">
                  <c:v>-3.1000000000000003E-2</c:v>
                </c:pt>
                <c:pt idx="23">
                  <c:v>-4.3000000000000003E-2</c:v>
                </c:pt>
                <c:pt idx="24">
                  <c:v>-6.1000000000000006E-2</c:v>
                </c:pt>
                <c:pt idx="25">
                  <c:v>-8.2000000000000003E-2</c:v>
                </c:pt>
                <c:pt idx="26">
                  <c:v>-9.8000000000000018E-2</c:v>
                </c:pt>
                <c:pt idx="27">
                  <c:v>-0.11600000000000002</c:v>
                </c:pt>
                <c:pt idx="28">
                  <c:v>-0.12400000000000001</c:v>
                </c:pt>
                <c:pt idx="29">
                  <c:v>-0.13500000000000001</c:v>
                </c:pt>
                <c:pt idx="30">
                  <c:v>-0.13800000000000001</c:v>
                </c:pt>
                <c:pt idx="31">
                  <c:v>-0.13300000000000001</c:v>
                </c:pt>
                <c:pt idx="32">
                  <c:v>-0.126</c:v>
                </c:pt>
                <c:pt idx="33">
                  <c:v>-0.127</c:v>
                </c:pt>
                <c:pt idx="34">
                  <c:v>-0.12200000000000001</c:v>
                </c:pt>
                <c:pt idx="35">
                  <c:v>-0.113</c:v>
                </c:pt>
                <c:pt idx="36">
                  <c:v>-9.7000000000000003E-2</c:v>
                </c:pt>
                <c:pt idx="37">
                  <c:v>-7.5000000000000011E-2</c:v>
                </c:pt>
                <c:pt idx="38">
                  <c:v>-5.3000000000000005E-2</c:v>
                </c:pt>
                <c:pt idx="39">
                  <c:v>-2.8000000000000001E-2</c:v>
                </c:pt>
                <c:pt idx="40">
                  <c:v>-1.0999999999999998E-2</c:v>
                </c:pt>
                <c:pt idx="41">
                  <c:v>4.000000000000001E-3</c:v>
                </c:pt>
                <c:pt idx="42">
                  <c:v>1.7999999999999999E-2</c:v>
                </c:pt>
                <c:pt idx="43">
                  <c:v>2.0000000000000004E-2</c:v>
                </c:pt>
                <c:pt idx="44">
                  <c:v>1.6000000000000004E-2</c:v>
                </c:pt>
                <c:pt idx="45">
                  <c:v>1.7000000000000001E-2</c:v>
                </c:pt>
                <c:pt idx="46">
                  <c:v>2.5000000000000001E-2</c:v>
                </c:pt>
                <c:pt idx="47">
                  <c:v>2.5000000000000001E-2</c:v>
                </c:pt>
                <c:pt idx="48">
                  <c:v>3.4254665721710438E-2</c:v>
                </c:pt>
                <c:pt idx="49">
                  <c:v>4.1902071563088457E-2</c:v>
                </c:pt>
                <c:pt idx="50">
                  <c:v>3.7019681349578226E-2</c:v>
                </c:pt>
                <c:pt idx="51">
                  <c:v>3.8470505945441776E-2</c:v>
                </c:pt>
                <c:pt idx="52">
                  <c:v>3.7587006960556842E-2</c:v>
                </c:pt>
                <c:pt idx="53">
                  <c:v>3.9111316824808957E-2</c:v>
                </c:pt>
                <c:pt idx="54">
                  <c:v>3.4339709610509368E-2</c:v>
                </c:pt>
                <c:pt idx="55">
                  <c:v>3.4276512537382293E-2</c:v>
                </c:pt>
                <c:pt idx="56">
                  <c:v>2.8117077667665365E-2</c:v>
                </c:pt>
                <c:pt idx="57">
                  <c:v>2.4994214302244799E-2</c:v>
                </c:pt>
                <c:pt idx="58">
                  <c:v>1.3127590971902416E-2</c:v>
                </c:pt>
                <c:pt idx="59">
                  <c:v>2.1433510025351554E-2</c:v>
                </c:pt>
              </c:numCache>
            </c:numRef>
          </c:val>
        </c:ser>
        <c:dLbls/>
        <c:marker val="1"/>
        <c:axId val="92648576"/>
        <c:axId val="92650112"/>
      </c:lineChart>
      <c:dateAx>
        <c:axId val="92648576"/>
        <c:scaling>
          <c:orientation val="minMax"/>
        </c:scaling>
        <c:axPos val="b"/>
        <c:numFmt formatCode="mmm\ yy" sourceLinked="0"/>
        <c:tickLblPos val="low"/>
        <c:txPr>
          <a:bodyPr rot="2700000"/>
          <a:lstStyle/>
          <a:p>
            <a:pPr>
              <a:defRPr/>
            </a:pPr>
            <a:endParaRPr lang="en-US"/>
          </a:p>
        </c:txPr>
        <c:crossAx val="92650112"/>
        <c:crosses val="autoZero"/>
        <c:auto val="1"/>
        <c:lblOffset val="100"/>
        <c:baseTimeUnit val="months"/>
      </c:dateAx>
      <c:valAx>
        <c:axId val="92650112"/>
        <c:scaling>
          <c:orientation val="minMax"/>
        </c:scaling>
        <c:axPos val="l"/>
        <c:title>
          <c:tx>
            <c:rich>
              <a:bodyPr rot="-5400000" vert="horz"/>
              <a:lstStyle/>
              <a:p>
                <a:pPr>
                  <a:defRPr/>
                </a:pPr>
                <a:r>
                  <a:rPr lang="en-US" dirty="0" smtClean="0"/>
                  <a:t>Percent Change Over Prior Year</a:t>
                </a:r>
                <a:endParaRPr lang="en-US" dirty="0"/>
              </a:p>
            </c:rich>
          </c:tx>
        </c:title>
        <c:numFmt formatCode="0%" sourceLinked="0"/>
        <c:tickLblPos val="nextTo"/>
        <c:crossAx val="92648576"/>
        <c:crosses val="autoZero"/>
        <c:crossBetween val="between"/>
      </c:valAx>
    </c:plotArea>
    <c:legend>
      <c:legendPos val="r"/>
      <c:layout>
        <c:manualLayout>
          <c:xMode val="edge"/>
          <c:yMode val="edge"/>
          <c:x val="0.70669740935160885"/>
          <c:y val="0.28699704350212313"/>
          <c:w val="0.22231493632740354"/>
          <c:h val="0.14540242595885119"/>
        </c:manualLayout>
      </c:layout>
      <c:overlay val="1"/>
    </c:legend>
    <c:plotVisOnly val="1"/>
    <c:dispBlanksAs val="gap"/>
  </c:chart>
  <c:txPr>
    <a:bodyPr/>
    <a:lstStyle/>
    <a:p>
      <a:pPr>
        <a:defRPr sz="1800"/>
      </a:pPr>
      <a:endParaRPr lang="en-US"/>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Sheet1!$B$1</c:f>
              <c:strCache>
                <c:ptCount val="1"/>
                <c:pt idx="0">
                  <c:v>Total</c:v>
                </c:pt>
              </c:strCache>
            </c:strRef>
          </c:tx>
          <c:spPr>
            <a:solidFill>
              <a:srgbClr val="33CC33"/>
            </a:solidFill>
          </c:spPr>
          <c:cat>
            <c:numRef>
              <c:f>Sheet1!$A$2:$A$3</c:f>
              <c:numCache>
                <c:formatCode>General</c:formatCode>
                <c:ptCount val="2"/>
                <c:pt idx="0">
                  <c:v>2010</c:v>
                </c:pt>
                <c:pt idx="1">
                  <c:v>2011</c:v>
                </c:pt>
              </c:numCache>
            </c:numRef>
          </c:cat>
          <c:val>
            <c:numRef>
              <c:f>Sheet1!$B$2:$B$3</c:f>
              <c:numCache>
                <c:formatCode>General</c:formatCode>
                <c:ptCount val="2"/>
                <c:pt idx="0">
                  <c:v>12</c:v>
                </c:pt>
                <c:pt idx="1">
                  <c:v>3.2</c:v>
                </c:pt>
              </c:numCache>
            </c:numRef>
          </c:val>
        </c:ser>
        <c:ser>
          <c:idx val="1"/>
          <c:order val="1"/>
          <c:tx>
            <c:strRef>
              <c:f>Sheet1!$C$1</c:f>
              <c:strCache>
                <c:ptCount val="1"/>
                <c:pt idx="0">
                  <c:v>Private</c:v>
                </c:pt>
              </c:strCache>
            </c:strRef>
          </c:tx>
          <c:spPr>
            <a:solidFill>
              <a:srgbClr val="0033CC"/>
            </a:solidFill>
          </c:spPr>
          <c:cat>
            <c:numRef>
              <c:f>Sheet1!$A$2:$A$3</c:f>
              <c:numCache>
                <c:formatCode>General</c:formatCode>
                <c:ptCount val="2"/>
                <c:pt idx="0">
                  <c:v>2010</c:v>
                </c:pt>
                <c:pt idx="1">
                  <c:v>2011</c:v>
                </c:pt>
              </c:numCache>
            </c:numRef>
          </c:cat>
          <c:val>
            <c:numRef>
              <c:f>Sheet1!$C$2:$C$3</c:f>
              <c:numCache>
                <c:formatCode>General</c:formatCode>
                <c:ptCount val="2"/>
                <c:pt idx="0">
                  <c:v>12.9</c:v>
                </c:pt>
                <c:pt idx="1">
                  <c:v>13.5</c:v>
                </c:pt>
              </c:numCache>
            </c:numRef>
          </c:val>
        </c:ser>
        <c:ser>
          <c:idx val="2"/>
          <c:order val="2"/>
          <c:tx>
            <c:strRef>
              <c:f>Sheet1!$D$1</c:f>
              <c:strCache>
                <c:ptCount val="1"/>
                <c:pt idx="0">
                  <c:v>Government</c:v>
                </c:pt>
              </c:strCache>
            </c:strRef>
          </c:tx>
          <c:spPr>
            <a:solidFill>
              <a:srgbClr val="FF0000"/>
            </a:solidFill>
          </c:spPr>
          <c:cat>
            <c:numRef>
              <c:f>Sheet1!$A$2:$A$3</c:f>
              <c:numCache>
                <c:formatCode>General</c:formatCode>
                <c:ptCount val="2"/>
                <c:pt idx="0">
                  <c:v>2010</c:v>
                </c:pt>
                <c:pt idx="1">
                  <c:v>2011</c:v>
                </c:pt>
              </c:numCache>
            </c:numRef>
          </c:cat>
          <c:val>
            <c:numRef>
              <c:f>Sheet1!$D$2:$D$3</c:f>
              <c:numCache>
                <c:formatCode>General</c:formatCode>
                <c:ptCount val="2"/>
                <c:pt idx="0">
                  <c:v>-0.9</c:v>
                </c:pt>
                <c:pt idx="1">
                  <c:v>-10.3</c:v>
                </c:pt>
              </c:numCache>
            </c:numRef>
          </c:val>
        </c:ser>
        <c:dLbls/>
        <c:axId val="93989888"/>
        <c:axId val="94008064"/>
      </c:barChart>
      <c:catAx>
        <c:axId val="93989888"/>
        <c:scaling>
          <c:orientation val="minMax"/>
        </c:scaling>
        <c:axPos val="b"/>
        <c:numFmt formatCode="General" sourceLinked="1"/>
        <c:tickLblPos val="nextTo"/>
        <c:crossAx val="94008064"/>
        <c:crosses val="autoZero"/>
        <c:auto val="1"/>
        <c:lblAlgn val="ctr"/>
        <c:lblOffset val="100"/>
      </c:catAx>
      <c:valAx>
        <c:axId val="94008064"/>
        <c:scaling>
          <c:orientation val="minMax"/>
        </c:scaling>
        <c:axPos val="l"/>
        <c:title>
          <c:tx>
            <c:rich>
              <a:bodyPr rot="-5400000" vert="horz"/>
              <a:lstStyle/>
              <a:p>
                <a:pPr>
                  <a:defRPr/>
                </a:pPr>
                <a:r>
                  <a:rPr lang="en-US" sz="1200" dirty="0" smtClean="0"/>
                  <a:t>Change In Employment, Dec</a:t>
                </a:r>
                <a:r>
                  <a:rPr lang="en-US" sz="1200" baseline="0" dirty="0" smtClean="0"/>
                  <a:t> to Dec</a:t>
                </a:r>
                <a:endParaRPr lang="en-US" sz="1200" dirty="0"/>
              </a:p>
            </c:rich>
          </c:tx>
        </c:title>
        <c:numFmt formatCode="General" sourceLinked="1"/>
        <c:tickLblPos val="nextTo"/>
        <c:crossAx val="93989888"/>
        <c:crosses val="autoZero"/>
        <c:crossBetween val="between"/>
      </c:valAx>
    </c:plotArea>
    <c:legend>
      <c:legendPos val="r"/>
    </c:legend>
    <c:plotVisOnly val="1"/>
    <c:dispBlanksAs val="gap"/>
  </c:chart>
  <c:txPr>
    <a:bodyPr/>
    <a:lstStyle/>
    <a:p>
      <a:pPr>
        <a:defRPr sz="1800"/>
      </a:pPr>
      <a:endParaRPr lang="en-US"/>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FRB Philadelphia's</a:t>
            </a:r>
            <a:r>
              <a:rPr lang="en-US" baseline="0" dirty="0" smtClean="0"/>
              <a:t> Wisconsin Leading Index</a:t>
            </a:r>
            <a:endParaRPr lang="en-US" dirty="0"/>
          </a:p>
        </c:rich>
      </c:tx>
    </c:title>
    <c:plotArea>
      <c:layout/>
      <c:lineChart>
        <c:grouping val="standard"/>
        <c:ser>
          <c:idx val="0"/>
          <c:order val="0"/>
          <c:tx>
            <c:strRef>
              <c:f>Sheet1!$B$1</c:f>
              <c:strCache>
                <c:ptCount val="1"/>
                <c:pt idx="0">
                  <c:v>WI LEI</c:v>
                </c:pt>
              </c:strCache>
            </c:strRef>
          </c:tx>
          <c:spPr>
            <a:ln w="50800">
              <a:solidFill>
                <a:srgbClr val="0070C0"/>
              </a:solidFill>
            </a:ln>
          </c:spPr>
          <c:marker>
            <c:symbol val="none"/>
          </c:marker>
          <c:cat>
            <c:numRef>
              <c:f>Sheet1!$A$2:$A$146</c:f>
              <c:numCache>
                <c:formatCode>mmm\-yy</c:formatCode>
                <c:ptCount val="145"/>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numCache>
            </c:numRef>
          </c:cat>
          <c:val>
            <c:numRef>
              <c:f>Sheet1!$B$2:$B$146</c:f>
              <c:numCache>
                <c:formatCode>0.00</c:formatCode>
                <c:ptCount val="145"/>
                <c:pt idx="0">
                  <c:v>1.2489145149999998</c:v>
                </c:pt>
                <c:pt idx="1">
                  <c:v>0.96035546370000002</c:v>
                </c:pt>
                <c:pt idx="2">
                  <c:v>0.85674262560000014</c:v>
                </c:pt>
                <c:pt idx="3">
                  <c:v>0.55869968520000013</c:v>
                </c:pt>
                <c:pt idx="4">
                  <c:v>0.34582261480000004</c:v>
                </c:pt>
                <c:pt idx="5">
                  <c:v>0.30920746550000006</c:v>
                </c:pt>
                <c:pt idx="6">
                  <c:v>4.7010684500000004E-2</c:v>
                </c:pt>
                <c:pt idx="7">
                  <c:v>0.18870284510000002</c:v>
                </c:pt>
                <c:pt idx="8">
                  <c:v>1.7222821000000001E-3</c:v>
                </c:pt>
                <c:pt idx="9">
                  <c:v>0.19995228460000003</c:v>
                </c:pt>
                <c:pt idx="10">
                  <c:v>-0.13026234600000003</c:v>
                </c:pt>
                <c:pt idx="11">
                  <c:v>-8.9483269999999976E-2</c:v>
                </c:pt>
                <c:pt idx="12">
                  <c:v>-0.209570379</c:v>
                </c:pt>
                <c:pt idx="13">
                  <c:v>-0.95802395200000012</c:v>
                </c:pt>
                <c:pt idx="14">
                  <c:v>-1.181799429</c:v>
                </c:pt>
                <c:pt idx="15">
                  <c:v>-1.228816146</c:v>
                </c:pt>
                <c:pt idx="16">
                  <c:v>-0.97414375900000005</c:v>
                </c:pt>
                <c:pt idx="17">
                  <c:v>-0.78687850000000004</c:v>
                </c:pt>
                <c:pt idx="18">
                  <c:v>-0.70560677999999999</c:v>
                </c:pt>
                <c:pt idx="19">
                  <c:v>-0.85714355499999995</c:v>
                </c:pt>
                <c:pt idx="20">
                  <c:v>-1.1188452019999999</c:v>
                </c:pt>
                <c:pt idx="21">
                  <c:v>-0.76823037300000008</c:v>
                </c:pt>
                <c:pt idx="22">
                  <c:v>-0.18316181300000001</c:v>
                </c:pt>
                <c:pt idx="23">
                  <c:v>0.23135256779999996</c:v>
                </c:pt>
                <c:pt idx="24">
                  <c:v>0.53359796449999997</c:v>
                </c:pt>
                <c:pt idx="25">
                  <c:v>0.34223510369999999</c:v>
                </c:pt>
                <c:pt idx="26">
                  <c:v>0.88338228889999981</c:v>
                </c:pt>
                <c:pt idx="27">
                  <c:v>0.73269585990000019</c:v>
                </c:pt>
                <c:pt idx="28">
                  <c:v>0.76830288489999998</c:v>
                </c:pt>
                <c:pt idx="29">
                  <c:v>0.83113600320000003</c:v>
                </c:pt>
                <c:pt idx="30">
                  <c:v>0.70978289900000002</c:v>
                </c:pt>
                <c:pt idx="31">
                  <c:v>0.77580450030000014</c:v>
                </c:pt>
                <c:pt idx="32">
                  <c:v>0.81495047130000009</c:v>
                </c:pt>
                <c:pt idx="33">
                  <c:v>0.35087159330000012</c:v>
                </c:pt>
                <c:pt idx="34">
                  <c:v>-0.4943075970000001</c:v>
                </c:pt>
                <c:pt idx="35">
                  <c:v>-0.3495147890000001</c:v>
                </c:pt>
                <c:pt idx="36">
                  <c:v>8.1845366900000022E-2</c:v>
                </c:pt>
                <c:pt idx="37">
                  <c:v>0.26375774759999993</c:v>
                </c:pt>
                <c:pt idx="38">
                  <c:v>0.12940912280000003</c:v>
                </c:pt>
                <c:pt idx="39">
                  <c:v>0.33898275550000012</c:v>
                </c:pt>
                <c:pt idx="40">
                  <c:v>8.9544216900000015E-2</c:v>
                </c:pt>
                <c:pt idx="41">
                  <c:v>6.2571267700000002E-2</c:v>
                </c:pt>
                <c:pt idx="42">
                  <c:v>1.0182376272</c:v>
                </c:pt>
                <c:pt idx="43">
                  <c:v>2.0881163047000002</c:v>
                </c:pt>
                <c:pt idx="44">
                  <c:v>1.9621404687000001</c:v>
                </c:pt>
                <c:pt idx="45">
                  <c:v>1.4237403175999996</c:v>
                </c:pt>
                <c:pt idx="46">
                  <c:v>1.1281677857000001</c:v>
                </c:pt>
                <c:pt idx="47">
                  <c:v>1.5282398563999997</c:v>
                </c:pt>
                <c:pt idx="48">
                  <c:v>1.3689649408</c:v>
                </c:pt>
                <c:pt idx="49">
                  <c:v>1.3898927054999999</c:v>
                </c:pt>
                <c:pt idx="50">
                  <c:v>1.4551259699000001</c:v>
                </c:pt>
                <c:pt idx="51">
                  <c:v>1.5521036315000001</c:v>
                </c:pt>
                <c:pt idx="52">
                  <c:v>1.782995339</c:v>
                </c:pt>
                <c:pt idx="53">
                  <c:v>1.5076649107999998</c:v>
                </c:pt>
                <c:pt idx="54">
                  <c:v>1.1571989369000002</c:v>
                </c:pt>
                <c:pt idx="55">
                  <c:v>0.55325105250000006</c:v>
                </c:pt>
                <c:pt idx="56">
                  <c:v>0.55108361420000007</c:v>
                </c:pt>
                <c:pt idx="57">
                  <c:v>1.0841629461000002</c:v>
                </c:pt>
                <c:pt idx="58">
                  <c:v>0.79725578119999996</c:v>
                </c:pt>
                <c:pt idx="59">
                  <c:v>1.0192557391999999</c:v>
                </c:pt>
                <c:pt idx="60">
                  <c:v>1.0558750132999999</c:v>
                </c:pt>
                <c:pt idx="61">
                  <c:v>0.78999865550000015</c:v>
                </c:pt>
                <c:pt idx="62">
                  <c:v>0.7674263374000001</c:v>
                </c:pt>
                <c:pt idx="63">
                  <c:v>0.8414200637</c:v>
                </c:pt>
                <c:pt idx="64">
                  <c:v>0.52578763760000014</c:v>
                </c:pt>
                <c:pt idx="65">
                  <c:v>1.2309246923999992</c:v>
                </c:pt>
                <c:pt idx="66">
                  <c:v>1.0754824645000003</c:v>
                </c:pt>
                <c:pt idx="67">
                  <c:v>0.64367534790000014</c:v>
                </c:pt>
                <c:pt idx="68">
                  <c:v>0.75673897300000015</c:v>
                </c:pt>
                <c:pt idx="69">
                  <c:v>0.58837166989999989</c:v>
                </c:pt>
                <c:pt idx="70">
                  <c:v>1.1807354739000002</c:v>
                </c:pt>
                <c:pt idx="71">
                  <c:v>1.0024208428999999</c:v>
                </c:pt>
                <c:pt idx="72">
                  <c:v>1.0053648814999998</c:v>
                </c:pt>
                <c:pt idx="73">
                  <c:v>0.84722254979999989</c:v>
                </c:pt>
                <c:pt idx="74">
                  <c:v>1.0525166813</c:v>
                </c:pt>
                <c:pt idx="75">
                  <c:v>0.3382220741000001</c:v>
                </c:pt>
                <c:pt idx="76">
                  <c:v>0.58795518669999991</c:v>
                </c:pt>
                <c:pt idx="77">
                  <c:v>0.35392203800000011</c:v>
                </c:pt>
                <c:pt idx="78">
                  <c:v>8.3175502000000026E-2</c:v>
                </c:pt>
                <c:pt idx="79">
                  <c:v>0.67413529300000019</c:v>
                </c:pt>
                <c:pt idx="80">
                  <c:v>0.56837362199999997</c:v>
                </c:pt>
                <c:pt idx="81">
                  <c:v>0.63667654020000009</c:v>
                </c:pt>
                <c:pt idx="82">
                  <c:v>0.85310445030000015</c:v>
                </c:pt>
                <c:pt idx="83">
                  <c:v>0.99863945200000015</c:v>
                </c:pt>
                <c:pt idx="84">
                  <c:v>0.43226564760000002</c:v>
                </c:pt>
                <c:pt idx="85">
                  <c:v>0.22979352080000001</c:v>
                </c:pt>
                <c:pt idx="86">
                  <c:v>0.69510724740000007</c:v>
                </c:pt>
                <c:pt idx="87">
                  <c:v>0.67137155630000023</c:v>
                </c:pt>
                <c:pt idx="88">
                  <c:v>0.85337452560000004</c:v>
                </c:pt>
                <c:pt idx="89">
                  <c:v>-9.6792015000000009E-2</c:v>
                </c:pt>
                <c:pt idx="90">
                  <c:v>-0.24233404000000003</c:v>
                </c:pt>
                <c:pt idx="91">
                  <c:v>-0.283708248</c:v>
                </c:pt>
                <c:pt idx="92">
                  <c:v>0.24930676509999999</c:v>
                </c:pt>
                <c:pt idx="93">
                  <c:v>0.89865110290000005</c:v>
                </c:pt>
                <c:pt idx="94">
                  <c:v>1.1035815592</c:v>
                </c:pt>
                <c:pt idx="95">
                  <c:v>0.91884814290000005</c:v>
                </c:pt>
                <c:pt idx="96">
                  <c:v>0.20162459119999998</c:v>
                </c:pt>
                <c:pt idx="97">
                  <c:v>-0.77225482800000012</c:v>
                </c:pt>
                <c:pt idx="98">
                  <c:v>-0.38041243800000007</c:v>
                </c:pt>
                <c:pt idx="99">
                  <c:v>-0.19951737100000003</c:v>
                </c:pt>
                <c:pt idx="100">
                  <c:v>-0.18846986900000004</c:v>
                </c:pt>
                <c:pt idx="101">
                  <c:v>-0.69643820599999984</c:v>
                </c:pt>
                <c:pt idx="102">
                  <c:v>-0.78349599400000003</c:v>
                </c:pt>
                <c:pt idx="103">
                  <c:v>-1.0518860859999999</c:v>
                </c:pt>
                <c:pt idx="104">
                  <c:v>-1.9637631929999997</c:v>
                </c:pt>
                <c:pt idx="105">
                  <c:v>-3.1080432620000003</c:v>
                </c:pt>
                <c:pt idx="106">
                  <c:v>-4.2109299479999995</c:v>
                </c:pt>
                <c:pt idx="107">
                  <c:v>-4.5258535669999986</c:v>
                </c:pt>
                <c:pt idx="108">
                  <c:v>-4.6187383539999995</c:v>
                </c:pt>
                <c:pt idx="109">
                  <c:v>-3.8085888219999999</c:v>
                </c:pt>
                <c:pt idx="110">
                  <c:v>-3.4892695139999996</c:v>
                </c:pt>
                <c:pt idx="111">
                  <c:v>-2.0822654289999991</c:v>
                </c:pt>
                <c:pt idx="112">
                  <c:v>-1.3279996179999995</c:v>
                </c:pt>
                <c:pt idx="113">
                  <c:v>-1.5329151740000002</c:v>
                </c:pt>
                <c:pt idx="114">
                  <c:v>-0.67540449100000011</c:v>
                </c:pt>
                <c:pt idx="115">
                  <c:v>-0.29906678200000009</c:v>
                </c:pt>
                <c:pt idx="116">
                  <c:v>5.0215911000000009E-2</c:v>
                </c:pt>
                <c:pt idx="117">
                  <c:v>0.16111208240000002</c:v>
                </c:pt>
                <c:pt idx="118">
                  <c:v>0.28521257649999998</c:v>
                </c:pt>
                <c:pt idx="119">
                  <c:v>0.97832706540000003</c:v>
                </c:pt>
                <c:pt idx="120">
                  <c:v>1.3893447672999997</c:v>
                </c:pt>
                <c:pt idx="121">
                  <c:v>1.9029971717000003</c:v>
                </c:pt>
                <c:pt idx="122">
                  <c:v>1.6530694647999999</c:v>
                </c:pt>
                <c:pt idx="123">
                  <c:v>1.5763466295999999</c:v>
                </c:pt>
                <c:pt idx="124">
                  <c:v>1.1008525474999999</c:v>
                </c:pt>
                <c:pt idx="125">
                  <c:v>1.3219319144999997</c:v>
                </c:pt>
                <c:pt idx="126">
                  <c:v>1.4734062495999998</c:v>
                </c:pt>
                <c:pt idx="127">
                  <c:v>1.4065386207999997</c:v>
                </c:pt>
                <c:pt idx="128">
                  <c:v>1.3759578934000001</c:v>
                </c:pt>
                <c:pt idx="129">
                  <c:v>1.5096032364999998</c:v>
                </c:pt>
                <c:pt idx="130">
                  <c:v>1.3339692858999996</c:v>
                </c:pt>
                <c:pt idx="131">
                  <c:v>1.2996945981999997</c:v>
                </c:pt>
                <c:pt idx="132">
                  <c:v>1.7927671549999999</c:v>
                </c:pt>
                <c:pt idx="133">
                  <c:v>0.80946951040000004</c:v>
                </c:pt>
                <c:pt idx="134">
                  <c:v>0.31570620520000003</c:v>
                </c:pt>
                <c:pt idx="135">
                  <c:v>-0.23254372300000001</c:v>
                </c:pt>
                <c:pt idx="136">
                  <c:v>-0.59607674799999988</c:v>
                </c:pt>
                <c:pt idx="137">
                  <c:v>-0.12010406600000001</c:v>
                </c:pt>
                <c:pt idx="138">
                  <c:v>-0.48828010700000007</c:v>
                </c:pt>
                <c:pt idx="139">
                  <c:v>-0.56130669799999999</c:v>
                </c:pt>
                <c:pt idx="140">
                  <c:v>-0.48462772100000007</c:v>
                </c:pt>
                <c:pt idx="141">
                  <c:v>-0.40941607000000008</c:v>
                </c:pt>
                <c:pt idx="142">
                  <c:v>0.52762697810000003</c:v>
                </c:pt>
                <c:pt idx="143">
                  <c:v>1.3500050096000002</c:v>
                </c:pt>
                <c:pt idx="144">
                  <c:v>1.9517410826999997</c:v>
                </c:pt>
              </c:numCache>
            </c:numRef>
          </c:val>
        </c:ser>
        <c:dLbls/>
        <c:marker val="1"/>
        <c:axId val="93619712"/>
        <c:axId val="93621248"/>
      </c:lineChart>
      <c:dateAx>
        <c:axId val="93619712"/>
        <c:scaling>
          <c:orientation val="minMax"/>
        </c:scaling>
        <c:axPos val="b"/>
        <c:numFmt formatCode="mmm\-yy" sourceLinked="1"/>
        <c:tickLblPos val="low"/>
        <c:txPr>
          <a:bodyPr/>
          <a:lstStyle/>
          <a:p>
            <a:pPr>
              <a:defRPr sz="1200"/>
            </a:pPr>
            <a:endParaRPr lang="en-US"/>
          </a:p>
        </c:txPr>
        <c:crossAx val="93621248"/>
        <c:crosses val="autoZero"/>
        <c:auto val="1"/>
        <c:lblOffset val="100"/>
        <c:baseTimeUnit val="months"/>
      </c:dateAx>
      <c:valAx>
        <c:axId val="93621248"/>
        <c:scaling>
          <c:orientation val="minMax"/>
        </c:scaling>
        <c:axPos val="l"/>
        <c:numFmt formatCode="0.00" sourceLinked="1"/>
        <c:tickLblPos val="nextTo"/>
        <c:crossAx val="93619712"/>
        <c:crosses val="autoZero"/>
        <c:crossBetween val="between"/>
      </c:valAx>
    </c:plotArea>
    <c:plotVisOnly val="1"/>
    <c:dispBlanksAs val="gap"/>
  </c:chart>
  <c:txPr>
    <a:bodyPr/>
    <a:lstStyle/>
    <a:p>
      <a:pPr>
        <a:defRPr sz="1800"/>
      </a:pPr>
      <a:endParaRPr lang="en-US"/>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798" b="0" i="0" u="none" strike="noStrike" baseline="0">
                <a:solidFill>
                  <a:schemeClr val="tx1"/>
                </a:solidFill>
                <a:latin typeface="Arial"/>
                <a:ea typeface="Arial"/>
                <a:cs typeface="Arial"/>
              </a:defRPr>
            </a:pPr>
            <a:r>
              <a:rPr lang="en-US"/>
              <a:t>Change in Nonfarm Employment </a:t>
            </a:r>
          </a:p>
        </c:rich>
      </c:tx>
      <c:layout>
        <c:manualLayout>
          <c:xMode val="edge"/>
          <c:yMode val="edge"/>
          <c:x val="0.28922716627634665"/>
          <c:y val="1.9354838709677424E-2"/>
        </c:manualLayout>
      </c:layout>
      <c:spPr>
        <a:noFill/>
        <a:ln w="25373">
          <a:noFill/>
        </a:ln>
      </c:spPr>
    </c:title>
    <c:plotArea>
      <c:layout>
        <c:manualLayout>
          <c:layoutTarget val="inner"/>
          <c:xMode val="edge"/>
          <c:yMode val="edge"/>
          <c:x val="0.11007025761124122"/>
          <c:y val="0.2021505376344086"/>
          <c:w val="0.79274004683840771"/>
          <c:h val="0.65161290322580656"/>
        </c:manualLayout>
      </c:layout>
      <c:barChart>
        <c:barDir val="col"/>
        <c:grouping val="clustered"/>
        <c:ser>
          <c:idx val="0"/>
          <c:order val="0"/>
          <c:tx>
            <c:strRef>
              <c:f>Sheet1!$B$1</c:f>
              <c:strCache>
                <c:ptCount val="1"/>
                <c:pt idx="0">
                  <c:v>US</c:v>
                </c:pt>
              </c:strCache>
            </c:strRef>
          </c:tx>
          <c:spPr>
            <a:solidFill>
              <a:srgbClr val="3366FF"/>
            </a:solidFill>
            <a:ln w="12687">
              <a:solidFill>
                <a:schemeClr val="tx1"/>
              </a:solidFill>
              <a:prstDash val="solid"/>
            </a:ln>
          </c:spPr>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Sheet1!$B$2:$B$8</c:f>
              <c:numCache>
                <c:formatCode>General</c:formatCode>
                <c:ptCount val="7"/>
                <c:pt idx="0">
                  <c:v>1.1000000000000001</c:v>
                </c:pt>
                <c:pt idx="1">
                  <c:v>-0.60000000000000009</c:v>
                </c:pt>
                <c:pt idx="2">
                  <c:v>-4.4000000000000004</c:v>
                </c:pt>
                <c:pt idx="3">
                  <c:v>-0.70000000000000007</c:v>
                </c:pt>
                <c:pt idx="4">
                  <c:v>1</c:v>
                </c:pt>
                <c:pt idx="5">
                  <c:v>1.2</c:v>
                </c:pt>
                <c:pt idx="6">
                  <c:v>1.6</c:v>
                </c:pt>
              </c:numCache>
            </c:numRef>
          </c:val>
        </c:ser>
        <c:ser>
          <c:idx val="1"/>
          <c:order val="1"/>
          <c:tx>
            <c:strRef>
              <c:f>Sheet1!$C$1</c:f>
              <c:strCache>
                <c:ptCount val="1"/>
                <c:pt idx="0">
                  <c:v>WI</c:v>
                </c:pt>
              </c:strCache>
            </c:strRef>
          </c:tx>
          <c:spPr>
            <a:solidFill>
              <a:srgbClr val="FF0000"/>
            </a:solidFill>
            <a:ln w="12687">
              <a:solidFill>
                <a:schemeClr val="tx1"/>
              </a:solidFill>
              <a:prstDash val="solid"/>
            </a:ln>
          </c:spPr>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Sheet1!$C$2:$C$8</c:f>
              <c:numCache>
                <c:formatCode>General</c:formatCode>
                <c:ptCount val="7"/>
                <c:pt idx="0">
                  <c:v>0.60000000000000009</c:v>
                </c:pt>
                <c:pt idx="1">
                  <c:v>-0.2</c:v>
                </c:pt>
                <c:pt idx="2">
                  <c:v>-4.4000000000000004</c:v>
                </c:pt>
                <c:pt idx="3">
                  <c:v>-0.60000000000000009</c:v>
                </c:pt>
                <c:pt idx="4">
                  <c:v>0.8</c:v>
                </c:pt>
                <c:pt idx="5">
                  <c:v>0.8</c:v>
                </c:pt>
                <c:pt idx="6">
                  <c:v>1.5</c:v>
                </c:pt>
              </c:numCache>
            </c:numRef>
          </c:val>
        </c:ser>
        <c:dLbls/>
        <c:axId val="94159232"/>
        <c:axId val="94160768"/>
      </c:barChart>
      <c:catAx>
        <c:axId val="94159232"/>
        <c:scaling>
          <c:orientation val="minMax"/>
        </c:scaling>
        <c:axPos val="b"/>
        <c:numFmt formatCode="General" sourceLinked="1"/>
        <c:tickLblPos val="low"/>
        <c:spPr>
          <a:ln w="3172">
            <a:solidFill>
              <a:schemeClr val="tx1"/>
            </a:solidFill>
            <a:prstDash val="solid"/>
          </a:ln>
        </c:spPr>
        <c:txPr>
          <a:bodyPr rot="0" vert="horz"/>
          <a:lstStyle/>
          <a:p>
            <a:pPr>
              <a:defRPr sz="1798" b="1" i="0" u="none" strike="noStrike" baseline="0">
                <a:solidFill>
                  <a:schemeClr val="tx1"/>
                </a:solidFill>
                <a:latin typeface="Arial"/>
                <a:ea typeface="Arial"/>
                <a:cs typeface="Arial"/>
              </a:defRPr>
            </a:pPr>
            <a:endParaRPr lang="en-US"/>
          </a:p>
        </c:txPr>
        <c:crossAx val="94160768"/>
        <c:crosses val="autoZero"/>
        <c:auto val="1"/>
        <c:lblAlgn val="ctr"/>
        <c:lblOffset val="100"/>
        <c:tickLblSkip val="1"/>
        <c:tickMarkSkip val="1"/>
      </c:catAx>
      <c:valAx>
        <c:axId val="94160768"/>
        <c:scaling>
          <c:orientation val="minMax"/>
        </c:scaling>
        <c:axPos val="l"/>
        <c:title>
          <c:tx>
            <c:rich>
              <a:bodyPr/>
              <a:lstStyle/>
              <a:p>
                <a:pPr>
                  <a:defRPr sz="1598" b="0" i="0" u="none" strike="noStrike" baseline="0">
                    <a:solidFill>
                      <a:schemeClr val="tx1"/>
                    </a:solidFill>
                    <a:latin typeface="Arial"/>
                    <a:ea typeface="Arial"/>
                    <a:cs typeface="Arial"/>
                  </a:defRPr>
                </a:pPr>
                <a:r>
                  <a:rPr lang="en-US"/>
                  <a:t>Percent Change Over Prior Year</a:t>
                </a:r>
              </a:p>
            </c:rich>
          </c:tx>
          <c:layout>
            <c:manualLayout>
              <c:xMode val="edge"/>
              <c:yMode val="edge"/>
              <c:x val="1.2880562060889932E-2"/>
              <c:y val="0.19139784946236565"/>
            </c:manualLayout>
          </c:layout>
          <c:spPr>
            <a:noFill/>
            <a:ln w="25373">
              <a:noFill/>
            </a:ln>
          </c:spPr>
        </c:title>
        <c:numFmt formatCode="General" sourceLinked="1"/>
        <c:tickLblPos val="nextTo"/>
        <c:spPr>
          <a:ln w="3172">
            <a:solidFill>
              <a:schemeClr val="tx1"/>
            </a:solidFill>
            <a:prstDash val="solid"/>
          </a:ln>
        </c:spPr>
        <c:txPr>
          <a:bodyPr rot="0" vert="horz"/>
          <a:lstStyle/>
          <a:p>
            <a:pPr>
              <a:defRPr sz="1798" b="0" i="0" u="none" strike="noStrike" baseline="0">
                <a:solidFill>
                  <a:schemeClr val="tx1"/>
                </a:solidFill>
                <a:latin typeface="Arial"/>
                <a:ea typeface="Arial"/>
                <a:cs typeface="Arial"/>
              </a:defRPr>
            </a:pPr>
            <a:endParaRPr lang="en-US"/>
          </a:p>
        </c:txPr>
        <c:crossAx val="94159232"/>
        <c:crosses val="autoZero"/>
        <c:crossBetween val="between"/>
      </c:valAx>
      <c:spPr>
        <a:noFill/>
        <a:ln w="12687">
          <a:solidFill>
            <a:schemeClr val="tx1"/>
          </a:solidFill>
          <a:prstDash val="solid"/>
        </a:ln>
      </c:spPr>
    </c:plotArea>
    <c:legend>
      <c:legendPos val="r"/>
      <c:layout>
        <c:manualLayout>
          <c:xMode val="edge"/>
          <c:yMode val="edge"/>
          <c:x val="0.91451990632318514"/>
          <c:y val="0.44946236559139785"/>
          <c:w val="8.0796252927400503E-2"/>
          <c:h val="0.15268817204301072"/>
        </c:manualLayout>
      </c:layout>
      <c:spPr>
        <a:noFill/>
        <a:ln w="3172">
          <a:solidFill>
            <a:schemeClr val="tx1"/>
          </a:solidFill>
          <a:prstDash val="solid"/>
        </a:ln>
      </c:spPr>
      <c:txPr>
        <a:bodyPr/>
        <a:lstStyle/>
        <a:p>
          <a:pPr>
            <a:defRPr sz="1653"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798" b="1" i="0" u="none" strike="noStrike" baseline="0">
          <a:solidFill>
            <a:schemeClr val="tx1"/>
          </a:solidFill>
          <a:latin typeface="Arial"/>
          <a:ea typeface="Arial"/>
          <a:cs typeface="Arial"/>
        </a:defRPr>
      </a:pPr>
      <a:endParaRPr lang="en-US"/>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198" b="1" i="0" u="none" strike="noStrike" baseline="0">
                <a:solidFill>
                  <a:schemeClr val="tx1"/>
                </a:solidFill>
                <a:latin typeface="Arial"/>
                <a:ea typeface="Arial"/>
                <a:cs typeface="Arial"/>
              </a:defRPr>
            </a:pPr>
            <a:r>
              <a:rPr lang="en-US"/>
              <a:t>Total Personal Income</a:t>
            </a:r>
          </a:p>
        </c:rich>
      </c:tx>
      <c:layout>
        <c:manualLayout>
          <c:xMode val="edge"/>
          <c:yMode val="edge"/>
          <c:x val="0.3138173302107729"/>
          <c:y val="1.9354838709677424E-2"/>
        </c:manualLayout>
      </c:layout>
      <c:spPr>
        <a:noFill/>
        <a:ln w="25373">
          <a:noFill/>
        </a:ln>
      </c:spPr>
    </c:title>
    <c:plotArea>
      <c:layout>
        <c:manualLayout>
          <c:layoutTarget val="inner"/>
          <c:xMode val="edge"/>
          <c:yMode val="edge"/>
          <c:x val="0.117096018735363"/>
          <c:y val="0.21935483870967742"/>
          <c:w val="0.78571428571428559"/>
          <c:h val="0.63440860215053774"/>
        </c:manualLayout>
      </c:layout>
      <c:barChart>
        <c:barDir val="col"/>
        <c:grouping val="clustered"/>
        <c:ser>
          <c:idx val="0"/>
          <c:order val="0"/>
          <c:tx>
            <c:strRef>
              <c:f>Sheet1!$B$1</c:f>
              <c:strCache>
                <c:ptCount val="1"/>
                <c:pt idx="0">
                  <c:v>US</c:v>
                </c:pt>
              </c:strCache>
            </c:strRef>
          </c:tx>
          <c:spPr>
            <a:solidFill>
              <a:srgbClr val="3366FF"/>
            </a:solidFill>
            <a:ln w="12687">
              <a:solidFill>
                <a:schemeClr val="tx1"/>
              </a:solidFill>
              <a:prstDash val="solid"/>
            </a:ln>
          </c:spPr>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Sheet1!$B$2:$B$8</c:f>
              <c:numCache>
                <c:formatCode>General</c:formatCode>
                <c:ptCount val="7"/>
                <c:pt idx="0">
                  <c:v>5.7</c:v>
                </c:pt>
                <c:pt idx="1">
                  <c:v>4.5999999999999996</c:v>
                </c:pt>
                <c:pt idx="2">
                  <c:v>-4.3</c:v>
                </c:pt>
                <c:pt idx="3">
                  <c:v>2.2000000000000002</c:v>
                </c:pt>
                <c:pt idx="4">
                  <c:v>4.7</c:v>
                </c:pt>
                <c:pt idx="5">
                  <c:v>3.4</c:v>
                </c:pt>
                <c:pt idx="6">
                  <c:v>3.8</c:v>
                </c:pt>
              </c:numCache>
            </c:numRef>
          </c:val>
        </c:ser>
        <c:ser>
          <c:idx val="1"/>
          <c:order val="1"/>
          <c:tx>
            <c:strRef>
              <c:f>Sheet1!$C$1</c:f>
              <c:strCache>
                <c:ptCount val="1"/>
                <c:pt idx="0">
                  <c:v>WI</c:v>
                </c:pt>
              </c:strCache>
            </c:strRef>
          </c:tx>
          <c:spPr>
            <a:solidFill>
              <a:srgbClr val="FF0000"/>
            </a:solidFill>
            <a:ln w="12687">
              <a:solidFill>
                <a:schemeClr val="tx1"/>
              </a:solidFill>
              <a:prstDash val="solid"/>
            </a:ln>
          </c:spPr>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Sheet1!$C$2:$C$8</c:f>
              <c:numCache>
                <c:formatCode>General</c:formatCode>
                <c:ptCount val="7"/>
                <c:pt idx="0">
                  <c:v>4.0999999999999996</c:v>
                </c:pt>
                <c:pt idx="1">
                  <c:v>4.0999999999999996</c:v>
                </c:pt>
                <c:pt idx="2">
                  <c:v>-2.7</c:v>
                </c:pt>
                <c:pt idx="3">
                  <c:v>3.8</c:v>
                </c:pt>
                <c:pt idx="4">
                  <c:v>4.5999999999999996</c:v>
                </c:pt>
                <c:pt idx="5">
                  <c:v>2.8</c:v>
                </c:pt>
                <c:pt idx="6">
                  <c:v>3.8</c:v>
                </c:pt>
              </c:numCache>
            </c:numRef>
          </c:val>
        </c:ser>
        <c:dLbls/>
        <c:axId val="94462336"/>
        <c:axId val="94463872"/>
      </c:barChart>
      <c:catAx>
        <c:axId val="94462336"/>
        <c:scaling>
          <c:orientation val="minMax"/>
        </c:scaling>
        <c:axPos val="b"/>
        <c:numFmt formatCode="General" sourceLinked="1"/>
        <c:tickLblPos val="low"/>
        <c:spPr>
          <a:ln w="3172">
            <a:solidFill>
              <a:schemeClr val="tx1"/>
            </a:solidFill>
            <a:prstDash val="solid"/>
          </a:ln>
        </c:spPr>
        <c:txPr>
          <a:bodyPr rot="0" vert="horz"/>
          <a:lstStyle/>
          <a:p>
            <a:pPr>
              <a:defRPr sz="1798" b="1" i="0" u="none" strike="noStrike" baseline="0">
                <a:solidFill>
                  <a:schemeClr val="tx1"/>
                </a:solidFill>
                <a:latin typeface="Arial"/>
                <a:ea typeface="Arial"/>
                <a:cs typeface="Arial"/>
              </a:defRPr>
            </a:pPr>
            <a:endParaRPr lang="en-US"/>
          </a:p>
        </c:txPr>
        <c:crossAx val="94463872"/>
        <c:crosses val="autoZero"/>
        <c:auto val="1"/>
        <c:lblAlgn val="ctr"/>
        <c:lblOffset val="100"/>
        <c:tickLblSkip val="1"/>
        <c:tickMarkSkip val="1"/>
      </c:catAx>
      <c:valAx>
        <c:axId val="94463872"/>
        <c:scaling>
          <c:orientation val="minMax"/>
        </c:scaling>
        <c:axPos val="l"/>
        <c:title>
          <c:tx>
            <c:rich>
              <a:bodyPr/>
              <a:lstStyle/>
              <a:p>
                <a:pPr>
                  <a:defRPr sz="1798" b="1" i="0" u="none" strike="noStrike" baseline="0">
                    <a:solidFill>
                      <a:schemeClr val="tx1"/>
                    </a:solidFill>
                    <a:latin typeface="Arial"/>
                    <a:ea typeface="Arial"/>
                    <a:cs typeface="Arial"/>
                  </a:defRPr>
                </a:pPr>
                <a:r>
                  <a:rPr lang="en-US"/>
                  <a:t>Percent Change Over Prior Year</a:t>
                </a:r>
              </a:p>
            </c:rich>
          </c:tx>
          <c:layout>
            <c:manualLayout>
              <c:xMode val="edge"/>
              <c:yMode val="edge"/>
              <c:x val="1.2880562060889932E-2"/>
              <c:y val="0.13548387096774195"/>
            </c:manualLayout>
          </c:layout>
          <c:spPr>
            <a:noFill/>
            <a:ln w="25373">
              <a:noFill/>
            </a:ln>
          </c:spPr>
        </c:title>
        <c:numFmt formatCode="General" sourceLinked="1"/>
        <c:tickLblPos val="nextTo"/>
        <c:spPr>
          <a:ln w="3172">
            <a:solidFill>
              <a:schemeClr val="tx1"/>
            </a:solidFill>
            <a:prstDash val="solid"/>
          </a:ln>
        </c:spPr>
        <c:txPr>
          <a:bodyPr rot="0" vert="horz"/>
          <a:lstStyle/>
          <a:p>
            <a:pPr>
              <a:defRPr sz="1798" b="1" i="0" u="none" strike="noStrike" baseline="0">
                <a:solidFill>
                  <a:schemeClr val="tx1"/>
                </a:solidFill>
                <a:latin typeface="Arial"/>
                <a:ea typeface="Arial"/>
                <a:cs typeface="Arial"/>
              </a:defRPr>
            </a:pPr>
            <a:endParaRPr lang="en-US"/>
          </a:p>
        </c:txPr>
        <c:crossAx val="94462336"/>
        <c:crosses val="autoZero"/>
        <c:crossBetween val="between"/>
      </c:valAx>
      <c:spPr>
        <a:noFill/>
        <a:ln w="12687">
          <a:solidFill>
            <a:schemeClr val="tx1"/>
          </a:solidFill>
          <a:prstDash val="solid"/>
        </a:ln>
      </c:spPr>
    </c:plotArea>
    <c:legend>
      <c:legendPos val="r"/>
      <c:layout>
        <c:manualLayout>
          <c:xMode val="edge"/>
          <c:yMode val="edge"/>
          <c:x val="0.91451990632318514"/>
          <c:y val="0.45806451612903232"/>
          <c:w val="8.0796252927400503E-2"/>
          <c:h val="0.15268817204301072"/>
        </c:manualLayout>
      </c:layout>
      <c:spPr>
        <a:noFill/>
        <a:ln w="3172">
          <a:solidFill>
            <a:schemeClr val="tx1"/>
          </a:solidFill>
          <a:prstDash val="solid"/>
        </a:ln>
      </c:spPr>
      <c:txPr>
        <a:bodyPr/>
        <a:lstStyle/>
        <a:p>
          <a:pPr>
            <a:defRPr sz="1653"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798" b="1" i="0" u="none" strike="noStrike" baseline="0">
          <a:solidFill>
            <a:schemeClr val="tx1"/>
          </a:solidFill>
          <a:latin typeface="Arial"/>
          <a:ea typeface="Arial"/>
          <a:cs typeface="Arial"/>
        </a:defRPr>
      </a:pPr>
      <a:endParaRPr lang="en-US"/>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Sheet1!$B$1</c:f>
              <c:strCache>
                <c:ptCount val="1"/>
                <c:pt idx="0">
                  <c:v>WI</c:v>
                </c:pt>
              </c:strCache>
            </c:strRef>
          </c:tx>
          <c:spPr>
            <a:ln>
              <a:solidFill>
                <a:srgbClr val="FF0000"/>
              </a:solidFill>
            </a:ln>
          </c:spPr>
          <c:marker>
            <c:symbol val="none"/>
          </c:marker>
          <c:cat>
            <c:numRef>
              <c:f>Sheet1!$A$2:$A$122</c:f>
              <c:numCache>
                <c:formatCode>m/d/yyyy</c:formatCode>
                <c:ptCount val="121"/>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numCache>
            </c:numRef>
          </c:cat>
          <c:val>
            <c:numRef>
              <c:f>Sheet1!$B$2:$B$122</c:f>
              <c:numCache>
                <c:formatCode>General</c:formatCode>
                <c:ptCount val="121"/>
                <c:pt idx="0">
                  <c:v>5.9</c:v>
                </c:pt>
                <c:pt idx="1">
                  <c:v>6.4</c:v>
                </c:pt>
                <c:pt idx="2">
                  <c:v>6.4</c:v>
                </c:pt>
                <c:pt idx="3">
                  <c:v>5.8</c:v>
                </c:pt>
                <c:pt idx="4">
                  <c:v>5</c:v>
                </c:pt>
                <c:pt idx="5">
                  <c:v>5.5</c:v>
                </c:pt>
                <c:pt idx="6">
                  <c:v>5.2</c:v>
                </c:pt>
                <c:pt idx="7">
                  <c:v>4.9000000000000004</c:v>
                </c:pt>
                <c:pt idx="8">
                  <c:v>4.4000000000000004</c:v>
                </c:pt>
                <c:pt idx="9">
                  <c:v>4.3</c:v>
                </c:pt>
                <c:pt idx="10">
                  <c:v>4.8</c:v>
                </c:pt>
                <c:pt idx="11">
                  <c:v>5</c:v>
                </c:pt>
                <c:pt idx="12">
                  <c:v>6.2</c:v>
                </c:pt>
                <c:pt idx="13">
                  <c:v>6.7</c:v>
                </c:pt>
                <c:pt idx="14">
                  <c:v>6.6</c:v>
                </c:pt>
                <c:pt idx="15">
                  <c:v>6</c:v>
                </c:pt>
                <c:pt idx="16">
                  <c:v>5.5</c:v>
                </c:pt>
                <c:pt idx="17">
                  <c:v>6.2</c:v>
                </c:pt>
                <c:pt idx="18">
                  <c:v>5.7</c:v>
                </c:pt>
                <c:pt idx="19">
                  <c:v>5.4</c:v>
                </c:pt>
                <c:pt idx="20">
                  <c:v>4.9000000000000004</c:v>
                </c:pt>
                <c:pt idx="21">
                  <c:v>4.7</c:v>
                </c:pt>
                <c:pt idx="22">
                  <c:v>4.9000000000000004</c:v>
                </c:pt>
                <c:pt idx="23">
                  <c:v>4.9000000000000004</c:v>
                </c:pt>
                <c:pt idx="24">
                  <c:v>6</c:v>
                </c:pt>
                <c:pt idx="25">
                  <c:v>6.2</c:v>
                </c:pt>
                <c:pt idx="26">
                  <c:v>6.3</c:v>
                </c:pt>
                <c:pt idx="27">
                  <c:v>5.2</c:v>
                </c:pt>
                <c:pt idx="28">
                  <c:v>4.8</c:v>
                </c:pt>
                <c:pt idx="29">
                  <c:v>5.3</c:v>
                </c:pt>
                <c:pt idx="30">
                  <c:v>4.9000000000000004</c:v>
                </c:pt>
                <c:pt idx="31">
                  <c:v>4.5999999999999996</c:v>
                </c:pt>
                <c:pt idx="32">
                  <c:v>4.2</c:v>
                </c:pt>
                <c:pt idx="33">
                  <c:v>4.0999999999999996</c:v>
                </c:pt>
                <c:pt idx="34">
                  <c:v>4.4000000000000004</c:v>
                </c:pt>
                <c:pt idx="35">
                  <c:v>4.4000000000000004</c:v>
                </c:pt>
                <c:pt idx="36">
                  <c:v>5.5</c:v>
                </c:pt>
                <c:pt idx="37">
                  <c:v>6</c:v>
                </c:pt>
                <c:pt idx="38">
                  <c:v>5.6</c:v>
                </c:pt>
                <c:pt idx="39">
                  <c:v>4.8</c:v>
                </c:pt>
                <c:pt idx="40">
                  <c:v>4.5999999999999996</c:v>
                </c:pt>
                <c:pt idx="41">
                  <c:v>4.9000000000000004</c:v>
                </c:pt>
                <c:pt idx="42">
                  <c:v>4.5999999999999996</c:v>
                </c:pt>
                <c:pt idx="43">
                  <c:v>4.3</c:v>
                </c:pt>
                <c:pt idx="44">
                  <c:v>4.2</c:v>
                </c:pt>
                <c:pt idx="45">
                  <c:v>4</c:v>
                </c:pt>
                <c:pt idx="46">
                  <c:v>4.5</c:v>
                </c:pt>
                <c:pt idx="47">
                  <c:v>4.5</c:v>
                </c:pt>
                <c:pt idx="48">
                  <c:v>5.0999999999999996</c:v>
                </c:pt>
                <c:pt idx="49">
                  <c:v>5.7</c:v>
                </c:pt>
                <c:pt idx="50">
                  <c:v>5.5</c:v>
                </c:pt>
                <c:pt idx="51">
                  <c:v>4.8</c:v>
                </c:pt>
                <c:pt idx="52">
                  <c:v>4.4000000000000004</c:v>
                </c:pt>
                <c:pt idx="53">
                  <c:v>4.9000000000000004</c:v>
                </c:pt>
                <c:pt idx="54">
                  <c:v>4.7</c:v>
                </c:pt>
                <c:pt idx="55">
                  <c:v>4.5</c:v>
                </c:pt>
                <c:pt idx="56">
                  <c:v>4.0999999999999996</c:v>
                </c:pt>
                <c:pt idx="57">
                  <c:v>3.9</c:v>
                </c:pt>
                <c:pt idx="58">
                  <c:v>4.3</c:v>
                </c:pt>
                <c:pt idx="59">
                  <c:v>4.5</c:v>
                </c:pt>
                <c:pt idx="60">
                  <c:v>5.5</c:v>
                </c:pt>
                <c:pt idx="61">
                  <c:v>5.8</c:v>
                </c:pt>
                <c:pt idx="62">
                  <c:v>5.5</c:v>
                </c:pt>
                <c:pt idx="63">
                  <c:v>5.0999999999999996</c:v>
                </c:pt>
                <c:pt idx="64">
                  <c:v>4.5999999999999996</c:v>
                </c:pt>
                <c:pt idx="65">
                  <c:v>5.0999999999999996</c:v>
                </c:pt>
                <c:pt idx="66">
                  <c:v>4.7</c:v>
                </c:pt>
                <c:pt idx="67">
                  <c:v>4.5</c:v>
                </c:pt>
                <c:pt idx="68">
                  <c:v>4.2</c:v>
                </c:pt>
                <c:pt idx="69">
                  <c:v>4</c:v>
                </c:pt>
                <c:pt idx="70">
                  <c:v>4.0999999999999996</c:v>
                </c:pt>
                <c:pt idx="71">
                  <c:v>4.3</c:v>
                </c:pt>
                <c:pt idx="72">
                  <c:v>5</c:v>
                </c:pt>
                <c:pt idx="73">
                  <c:v>5.2</c:v>
                </c:pt>
                <c:pt idx="74">
                  <c:v>5.0999999999999996</c:v>
                </c:pt>
                <c:pt idx="75">
                  <c:v>4.3</c:v>
                </c:pt>
                <c:pt idx="76">
                  <c:v>4.2</c:v>
                </c:pt>
                <c:pt idx="77">
                  <c:v>4.8</c:v>
                </c:pt>
                <c:pt idx="78">
                  <c:v>4.5999999999999996</c:v>
                </c:pt>
                <c:pt idx="79">
                  <c:v>4.7</c:v>
                </c:pt>
                <c:pt idx="80">
                  <c:v>4.4000000000000004</c:v>
                </c:pt>
                <c:pt idx="81">
                  <c:v>4.5</c:v>
                </c:pt>
                <c:pt idx="82">
                  <c:v>5.3</c:v>
                </c:pt>
                <c:pt idx="83">
                  <c:v>6</c:v>
                </c:pt>
                <c:pt idx="84">
                  <c:v>7.8</c:v>
                </c:pt>
                <c:pt idx="85">
                  <c:v>8.9</c:v>
                </c:pt>
                <c:pt idx="86">
                  <c:v>9.5</c:v>
                </c:pt>
                <c:pt idx="87">
                  <c:v>8.9</c:v>
                </c:pt>
                <c:pt idx="88">
                  <c:v>8.8000000000000007</c:v>
                </c:pt>
                <c:pt idx="89">
                  <c:v>9.4</c:v>
                </c:pt>
                <c:pt idx="90">
                  <c:v>9.1</c:v>
                </c:pt>
                <c:pt idx="91">
                  <c:v>8.9</c:v>
                </c:pt>
                <c:pt idx="92">
                  <c:v>8.3000000000000007</c:v>
                </c:pt>
                <c:pt idx="93">
                  <c:v>8.3000000000000007</c:v>
                </c:pt>
                <c:pt idx="94">
                  <c:v>8.4</c:v>
                </c:pt>
                <c:pt idx="95">
                  <c:v>8.8000000000000007</c:v>
                </c:pt>
                <c:pt idx="96">
                  <c:v>10</c:v>
                </c:pt>
                <c:pt idx="97">
                  <c:v>10.3</c:v>
                </c:pt>
                <c:pt idx="98">
                  <c:v>10.1</c:v>
                </c:pt>
                <c:pt idx="99">
                  <c:v>8.8000000000000007</c:v>
                </c:pt>
                <c:pt idx="100">
                  <c:v>8.3000000000000007</c:v>
                </c:pt>
                <c:pt idx="101">
                  <c:v>8.5</c:v>
                </c:pt>
                <c:pt idx="102">
                  <c:v>8.2000000000000011</c:v>
                </c:pt>
                <c:pt idx="103">
                  <c:v>7.9</c:v>
                </c:pt>
                <c:pt idx="104">
                  <c:v>7.3</c:v>
                </c:pt>
                <c:pt idx="105">
                  <c:v>7.2</c:v>
                </c:pt>
                <c:pt idx="106">
                  <c:v>7.5</c:v>
                </c:pt>
                <c:pt idx="107">
                  <c:v>7.4</c:v>
                </c:pt>
                <c:pt idx="108">
                  <c:v>8.5</c:v>
                </c:pt>
                <c:pt idx="109">
                  <c:v>8.6</c:v>
                </c:pt>
                <c:pt idx="110">
                  <c:v>8.3000000000000007</c:v>
                </c:pt>
                <c:pt idx="111">
                  <c:v>7.5</c:v>
                </c:pt>
                <c:pt idx="112">
                  <c:v>7.3</c:v>
                </c:pt>
                <c:pt idx="113">
                  <c:v>8</c:v>
                </c:pt>
                <c:pt idx="114">
                  <c:v>7.6</c:v>
                </c:pt>
                <c:pt idx="115">
                  <c:v>7.3</c:v>
                </c:pt>
                <c:pt idx="116">
                  <c:v>6.8</c:v>
                </c:pt>
                <c:pt idx="117">
                  <c:v>6.6</c:v>
                </c:pt>
                <c:pt idx="118">
                  <c:v>6.5</c:v>
                </c:pt>
                <c:pt idx="119">
                  <c:v>6.6</c:v>
                </c:pt>
                <c:pt idx="120">
                  <c:v>7.6</c:v>
                </c:pt>
              </c:numCache>
            </c:numRef>
          </c:val>
        </c:ser>
        <c:ser>
          <c:idx val="1"/>
          <c:order val="1"/>
          <c:tx>
            <c:strRef>
              <c:f>Sheet1!$C$1</c:f>
              <c:strCache>
                <c:ptCount val="1"/>
                <c:pt idx="0">
                  <c:v>Baraboo MicroSA</c:v>
                </c:pt>
              </c:strCache>
            </c:strRef>
          </c:tx>
          <c:marker>
            <c:symbol val="none"/>
          </c:marker>
          <c:cat>
            <c:numRef>
              <c:f>Sheet1!$A$2:$A$122</c:f>
              <c:numCache>
                <c:formatCode>m/d/yyyy</c:formatCode>
                <c:ptCount val="121"/>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numCache>
            </c:numRef>
          </c:cat>
          <c:val>
            <c:numRef>
              <c:f>Sheet1!$C$2:$C$122</c:f>
              <c:numCache>
                <c:formatCode>#0.0</c:formatCode>
                <c:ptCount val="121"/>
                <c:pt idx="0">
                  <c:v>5.7</c:v>
                </c:pt>
                <c:pt idx="1">
                  <c:v>5.9</c:v>
                </c:pt>
                <c:pt idx="2">
                  <c:v>6.1</c:v>
                </c:pt>
                <c:pt idx="3">
                  <c:v>4.9000000000000004</c:v>
                </c:pt>
                <c:pt idx="4">
                  <c:v>3.9</c:v>
                </c:pt>
                <c:pt idx="5">
                  <c:v>4.2</c:v>
                </c:pt>
                <c:pt idx="6">
                  <c:v>3.7</c:v>
                </c:pt>
                <c:pt idx="7">
                  <c:v>3.6</c:v>
                </c:pt>
                <c:pt idx="8">
                  <c:v>3.3</c:v>
                </c:pt>
                <c:pt idx="9">
                  <c:v>3.5</c:v>
                </c:pt>
                <c:pt idx="10">
                  <c:v>4.3</c:v>
                </c:pt>
                <c:pt idx="11">
                  <c:v>4.5999999999999996</c:v>
                </c:pt>
                <c:pt idx="12">
                  <c:v>5.9</c:v>
                </c:pt>
                <c:pt idx="13">
                  <c:v>6.4</c:v>
                </c:pt>
                <c:pt idx="14">
                  <c:v>6.2</c:v>
                </c:pt>
                <c:pt idx="15">
                  <c:v>5.5</c:v>
                </c:pt>
                <c:pt idx="16">
                  <c:v>4.3</c:v>
                </c:pt>
                <c:pt idx="17">
                  <c:v>4.7</c:v>
                </c:pt>
                <c:pt idx="18">
                  <c:v>4.0999999999999996</c:v>
                </c:pt>
                <c:pt idx="19">
                  <c:v>3.9</c:v>
                </c:pt>
                <c:pt idx="20">
                  <c:v>3.7</c:v>
                </c:pt>
                <c:pt idx="21">
                  <c:v>3.6</c:v>
                </c:pt>
                <c:pt idx="22">
                  <c:v>4.2</c:v>
                </c:pt>
                <c:pt idx="23">
                  <c:v>4.4000000000000004</c:v>
                </c:pt>
                <c:pt idx="24">
                  <c:v>5.7</c:v>
                </c:pt>
                <c:pt idx="25">
                  <c:v>6</c:v>
                </c:pt>
                <c:pt idx="26">
                  <c:v>6</c:v>
                </c:pt>
                <c:pt idx="27">
                  <c:v>4.5</c:v>
                </c:pt>
                <c:pt idx="28">
                  <c:v>4.0999999999999996</c:v>
                </c:pt>
                <c:pt idx="29">
                  <c:v>4.2</c:v>
                </c:pt>
                <c:pt idx="30">
                  <c:v>3.8</c:v>
                </c:pt>
                <c:pt idx="31">
                  <c:v>3.6</c:v>
                </c:pt>
                <c:pt idx="32">
                  <c:v>3.5</c:v>
                </c:pt>
                <c:pt idx="33">
                  <c:v>3.7</c:v>
                </c:pt>
                <c:pt idx="34">
                  <c:v>4.0999999999999996</c:v>
                </c:pt>
                <c:pt idx="35">
                  <c:v>4.5</c:v>
                </c:pt>
                <c:pt idx="36">
                  <c:v>5.6</c:v>
                </c:pt>
                <c:pt idx="37">
                  <c:v>6.2</c:v>
                </c:pt>
                <c:pt idx="38">
                  <c:v>5.8</c:v>
                </c:pt>
                <c:pt idx="39">
                  <c:v>4.5</c:v>
                </c:pt>
                <c:pt idx="40">
                  <c:v>4</c:v>
                </c:pt>
                <c:pt idx="41">
                  <c:v>4.0999999999999996</c:v>
                </c:pt>
                <c:pt idx="42">
                  <c:v>3.7</c:v>
                </c:pt>
                <c:pt idx="43">
                  <c:v>3.5</c:v>
                </c:pt>
                <c:pt idx="44">
                  <c:v>3.6</c:v>
                </c:pt>
                <c:pt idx="45">
                  <c:v>3.7</c:v>
                </c:pt>
                <c:pt idx="46">
                  <c:v>4.4000000000000004</c:v>
                </c:pt>
                <c:pt idx="47">
                  <c:v>4.8</c:v>
                </c:pt>
                <c:pt idx="48">
                  <c:v>5.3</c:v>
                </c:pt>
                <c:pt idx="49">
                  <c:v>5.9</c:v>
                </c:pt>
                <c:pt idx="50">
                  <c:v>5.6</c:v>
                </c:pt>
                <c:pt idx="51">
                  <c:v>4.7</c:v>
                </c:pt>
                <c:pt idx="52">
                  <c:v>4.2</c:v>
                </c:pt>
                <c:pt idx="53">
                  <c:v>4.3</c:v>
                </c:pt>
                <c:pt idx="54">
                  <c:v>3.8</c:v>
                </c:pt>
                <c:pt idx="55">
                  <c:v>3.7</c:v>
                </c:pt>
                <c:pt idx="56">
                  <c:v>3.8</c:v>
                </c:pt>
                <c:pt idx="57">
                  <c:v>3.7</c:v>
                </c:pt>
                <c:pt idx="58">
                  <c:v>4.4000000000000004</c:v>
                </c:pt>
                <c:pt idx="59">
                  <c:v>4.5999999999999996</c:v>
                </c:pt>
                <c:pt idx="60">
                  <c:v>5.8</c:v>
                </c:pt>
                <c:pt idx="61">
                  <c:v>6.3</c:v>
                </c:pt>
                <c:pt idx="62">
                  <c:v>5.7</c:v>
                </c:pt>
                <c:pt idx="63">
                  <c:v>5</c:v>
                </c:pt>
                <c:pt idx="64">
                  <c:v>4.3</c:v>
                </c:pt>
                <c:pt idx="65">
                  <c:v>4.7</c:v>
                </c:pt>
                <c:pt idx="66">
                  <c:v>3.9</c:v>
                </c:pt>
                <c:pt idx="67">
                  <c:v>3.8</c:v>
                </c:pt>
                <c:pt idx="68">
                  <c:v>3.7</c:v>
                </c:pt>
                <c:pt idx="69">
                  <c:v>3.7</c:v>
                </c:pt>
                <c:pt idx="70">
                  <c:v>4.0999999999999996</c:v>
                </c:pt>
                <c:pt idx="71">
                  <c:v>4.5</c:v>
                </c:pt>
                <c:pt idx="72">
                  <c:v>5.5</c:v>
                </c:pt>
                <c:pt idx="73">
                  <c:v>5.8</c:v>
                </c:pt>
                <c:pt idx="74">
                  <c:v>5.5</c:v>
                </c:pt>
                <c:pt idx="75">
                  <c:v>4.5999999999999996</c:v>
                </c:pt>
                <c:pt idx="76">
                  <c:v>4</c:v>
                </c:pt>
                <c:pt idx="77">
                  <c:v>4.4000000000000004</c:v>
                </c:pt>
                <c:pt idx="78">
                  <c:v>4.0999999999999996</c:v>
                </c:pt>
                <c:pt idx="79">
                  <c:v>4.0999999999999996</c:v>
                </c:pt>
                <c:pt idx="80">
                  <c:v>4.2</c:v>
                </c:pt>
                <c:pt idx="81">
                  <c:v>4.5</c:v>
                </c:pt>
                <c:pt idx="82">
                  <c:v>5.6</c:v>
                </c:pt>
                <c:pt idx="83">
                  <c:v>6.5</c:v>
                </c:pt>
                <c:pt idx="84">
                  <c:v>8.6</c:v>
                </c:pt>
                <c:pt idx="85">
                  <c:v>9.7000000000000011</c:v>
                </c:pt>
                <c:pt idx="86">
                  <c:v>9.7000000000000011</c:v>
                </c:pt>
                <c:pt idx="87">
                  <c:v>8.5</c:v>
                </c:pt>
                <c:pt idx="88">
                  <c:v>8.3000000000000007</c:v>
                </c:pt>
                <c:pt idx="89">
                  <c:v>8.1</c:v>
                </c:pt>
                <c:pt idx="90">
                  <c:v>7.7</c:v>
                </c:pt>
                <c:pt idx="91">
                  <c:v>7.5</c:v>
                </c:pt>
                <c:pt idx="92">
                  <c:v>7.6</c:v>
                </c:pt>
                <c:pt idx="93">
                  <c:v>8.1</c:v>
                </c:pt>
                <c:pt idx="94">
                  <c:v>8.5</c:v>
                </c:pt>
                <c:pt idx="95">
                  <c:v>9</c:v>
                </c:pt>
                <c:pt idx="96">
                  <c:v>10.6</c:v>
                </c:pt>
                <c:pt idx="97">
                  <c:v>10.8</c:v>
                </c:pt>
                <c:pt idx="98">
                  <c:v>10.4</c:v>
                </c:pt>
                <c:pt idx="99">
                  <c:v>8.7000000000000011</c:v>
                </c:pt>
                <c:pt idx="100">
                  <c:v>8</c:v>
                </c:pt>
                <c:pt idx="101">
                  <c:v>7.6</c:v>
                </c:pt>
                <c:pt idx="102">
                  <c:v>7</c:v>
                </c:pt>
                <c:pt idx="103">
                  <c:v>6.7</c:v>
                </c:pt>
                <c:pt idx="104">
                  <c:v>6.4</c:v>
                </c:pt>
                <c:pt idx="105">
                  <c:v>6.6</c:v>
                </c:pt>
                <c:pt idx="106">
                  <c:v>7.2</c:v>
                </c:pt>
                <c:pt idx="107">
                  <c:v>7.2</c:v>
                </c:pt>
                <c:pt idx="108">
                  <c:v>8.7000000000000011</c:v>
                </c:pt>
                <c:pt idx="109">
                  <c:v>9.3000000000000007</c:v>
                </c:pt>
                <c:pt idx="110">
                  <c:v>8.7000000000000011</c:v>
                </c:pt>
                <c:pt idx="111">
                  <c:v>7.8</c:v>
                </c:pt>
                <c:pt idx="112">
                  <c:v>7.3</c:v>
                </c:pt>
                <c:pt idx="113">
                  <c:v>7.4</c:v>
                </c:pt>
                <c:pt idx="114">
                  <c:v>6.8</c:v>
                </c:pt>
                <c:pt idx="115">
                  <c:v>6.5</c:v>
                </c:pt>
                <c:pt idx="116">
                  <c:v>6.5</c:v>
                </c:pt>
                <c:pt idx="117">
                  <c:v>6.5</c:v>
                </c:pt>
                <c:pt idx="118">
                  <c:v>6.8</c:v>
                </c:pt>
                <c:pt idx="119">
                  <c:v>6.7</c:v>
                </c:pt>
                <c:pt idx="120">
                  <c:v>8</c:v>
                </c:pt>
              </c:numCache>
            </c:numRef>
          </c:val>
        </c:ser>
        <c:dLbls/>
        <c:marker val="1"/>
        <c:axId val="94761344"/>
        <c:axId val="94762880"/>
      </c:lineChart>
      <c:dateAx>
        <c:axId val="94761344"/>
        <c:scaling>
          <c:orientation val="minMax"/>
        </c:scaling>
        <c:axPos val="b"/>
        <c:numFmt formatCode="m/d/yyyy" sourceLinked="1"/>
        <c:tickLblPos val="nextTo"/>
        <c:crossAx val="94762880"/>
        <c:crosses val="autoZero"/>
        <c:auto val="1"/>
        <c:lblOffset val="100"/>
        <c:baseTimeUnit val="months"/>
      </c:dateAx>
      <c:valAx>
        <c:axId val="94762880"/>
        <c:scaling>
          <c:orientation val="minMax"/>
        </c:scaling>
        <c:axPos val="l"/>
        <c:title>
          <c:tx>
            <c:rich>
              <a:bodyPr rot="-5400000" vert="horz"/>
              <a:lstStyle/>
              <a:p>
                <a:pPr>
                  <a:defRPr/>
                </a:pPr>
                <a:r>
                  <a:rPr lang="en-US" sz="1200" b="0" dirty="0" smtClean="0"/>
                  <a:t>Unemployment</a:t>
                </a:r>
                <a:r>
                  <a:rPr lang="en-US" sz="1200" b="0" baseline="0" dirty="0" smtClean="0"/>
                  <a:t> Rate, Not Seasonally Adjusted</a:t>
                </a:r>
                <a:endParaRPr lang="en-US" sz="1200" b="0" dirty="0"/>
              </a:p>
            </c:rich>
          </c:tx>
        </c:title>
        <c:numFmt formatCode="General" sourceLinked="1"/>
        <c:tickLblPos val="nextTo"/>
        <c:crossAx val="94761344"/>
        <c:crosses val="autoZero"/>
        <c:crossBetween val="between"/>
      </c:valAx>
    </c:plotArea>
    <c:legend>
      <c:legendPos val="r"/>
      <c:overlay val="1"/>
    </c:legend>
    <c:plotVisOnly val="1"/>
    <c:dispBlanksAs val="gap"/>
  </c:chart>
  <c:txPr>
    <a:bodyPr/>
    <a:lstStyle/>
    <a:p>
      <a:pPr>
        <a:defRPr sz="1800"/>
      </a:pPr>
      <a:endParaRPr lang="en-US"/>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Personal</a:t>
            </a:r>
            <a:r>
              <a:rPr lang="en-US" baseline="0" dirty="0" smtClean="0"/>
              <a:t> Income</a:t>
            </a:r>
            <a:r>
              <a:rPr lang="en-US" dirty="0" smtClean="0"/>
              <a:t> Percent Change Over Prior Year</a:t>
            </a:r>
            <a:endParaRPr lang="en-US" dirty="0"/>
          </a:p>
        </c:rich>
      </c:tx>
    </c:title>
    <c:plotArea>
      <c:layout/>
      <c:barChart>
        <c:barDir val="col"/>
        <c:grouping val="clustered"/>
        <c:ser>
          <c:idx val="0"/>
          <c:order val="0"/>
          <c:tx>
            <c:strRef>
              <c:f>Sheet1!$B$1</c:f>
              <c:strCache>
                <c:ptCount val="1"/>
                <c:pt idx="0">
                  <c:v>Series 1</c:v>
                </c:pt>
              </c:strCache>
            </c:strRef>
          </c:tx>
          <c:spPr>
            <a:solidFill>
              <a:srgbClr val="0070C0"/>
            </a:solidFill>
          </c:spPr>
          <c:cat>
            <c:numRef>
              <c:f>Sheet1!$A$2:$A$9</c:f>
              <c:numCache>
                <c:formatCode>General</c:formatCode>
                <c:ptCount val="8"/>
                <c:pt idx="0">
                  <c:v>2007</c:v>
                </c:pt>
                <c:pt idx="1">
                  <c:v>2008</c:v>
                </c:pt>
                <c:pt idx="2">
                  <c:v>2009</c:v>
                </c:pt>
                <c:pt idx="3">
                  <c:v>2010</c:v>
                </c:pt>
                <c:pt idx="4">
                  <c:v>2011</c:v>
                </c:pt>
                <c:pt idx="5">
                  <c:v>2012</c:v>
                </c:pt>
                <c:pt idx="6">
                  <c:v>2013</c:v>
                </c:pt>
                <c:pt idx="7">
                  <c:v>2014</c:v>
                </c:pt>
              </c:numCache>
            </c:numRef>
          </c:cat>
          <c:val>
            <c:numRef>
              <c:f>Sheet1!$B$2:$B$9</c:f>
              <c:numCache>
                <c:formatCode>General</c:formatCode>
                <c:ptCount val="8"/>
                <c:pt idx="0">
                  <c:v>3.6</c:v>
                </c:pt>
                <c:pt idx="1">
                  <c:v>1.6</c:v>
                </c:pt>
                <c:pt idx="2">
                  <c:v>-1.2</c:v>
                </c:pt>
                <c:pt idx="3">
                  <c:v>3.4</c:v>
                </c:pt>
                <c:pt idx="4">
                  <c:v>5.9</c:v>
                </c:pt>
                <c:pt idx="5">
                  <c:v>3.8</c:v>
                </c:pt>
                <c:pt idx="6">
                  <c:v>3.8</c:v>
                </c:pt>
                <c:pt idx="7">
                  <c:v>5.3</c:v>
                </c:pt>
              </c:numCache>
            </c:numRef>
          </c:val>
        </c:ser>
        <c:dLbls/>
        <c:axId val="94816512"/>
        <c:axId val="94818304"/>
      </c:barChart>
      <c:catAx>
        <c:axId val="94816512"/>
        <c:scaling>
          <c:orientation val="minMax"/>
        </c:scaling>
        <c:axPos val="b"/>
        <c:numFmt formatCode="General" sourceLinked="1"/>
        <c:tickLblPos val="low"/>
        <c:crossAx val="94818304"/>
        <c:crosses val="autoZero"/>
        <c:auto val="1"/>
        <c:lblAlgn val="ctr"/>
        <c:lblOffset val="100"/>
      </c:catAx>
      <c:valAx>
        <c:axId val="94818304"/>
        <c:scaling>
          <c:orientation val="minMax"/>
        </c:scaling>
        <c:axPos val="l"/>
        <c:numFmt formatCode="General" sourceLinked="1"/>
        <c:tickLblPos val="nextTo"/>
        <c:crossAx val="94816512"/>
        <c:crosses val="autoZero"/>
        <c:crossBetween val="between"/>
      </c:valAx>
    </c:plotArea>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Change in Real GDP &amp; Consumption</a:t>
            </a:r>
            <a:endParaRPr lang="en-US" dirty="0"/>
          </a:p>
        </c:rich>
      </c:tx>
      <c:layout/>
    </c:title>
    <c:plotArea>
      <c:layout/>
      <c:lineChart>
        <c:grouping val="standard"/>
        <c:ser>
          <c:idx val="0"/>
          <c:order val="0"/>
          <c:tx>
            <c:strRef>
              <c:f>Sheet1!$B$1</c:f>
              <c:strCache>
                <c:ptCount val="1"/>
                <c:pt idx="0">
                  <c:v>Real GDP</c:v>
                </c:pt>
              </c:strCache>
            </c:strRef>
          </c:tx>
          <c:spPr>
            <a:ln>
              <a:solidFill>
                <a:srgbClr val="FF0000"/>
              </a:solidFill>
            </a:ln>
          </c:spPr>
          <c:marker>
            <c:symbol val="none"/>
          </c:marker>
          <c:cat>
            <c:strRef>
              <c:f>Sheet1!$A$2:$A$18</c:f>
              <c:strCache>
                <c:ptCount val="17"/>
                <c:pt idx="0">
                  <c:v>2007q4</c:v>
                </c:pt>
                <c:pt idx="1">
                  <c:v>2008q1</c:v>
                </c:pt>
                <c:pt idx="2">
                  <c:v>2008q2</c:v>
                </c:pt>
                <c:pt idx="3">
                  <c:v>2008q3</c:v>
                </c:pt>
                <c:pt idx="4">
                  <c:v>2008q4</c:v>
                </c:pt>
                <c:pt idx="5">
                  <c:v>2009q1</c:v>
                </c:pt>
                <c:pt idx="6">
                  <c:v>2009q2</c:v>
                </c:pt>
                <c:pt idx="7">
                  <c:v>2009q3</c:v>
                </c:pt>
                <c:pt idx="8">
                  <c:v>2009q4</c:v>
                </c:pt>
                <c:pt idx="9">
                  <c:v>2010q1</c:v>
                </c:pt>
                <c:pt idx="10">
                  <c:v>2010q2</c:v>
                </c:pt>
                <c:pt idx="11">
                  <c:v>2010q3</c:v>
                </c:pt>
                <c:pt idx="12">
                  <c:v>2010q4</c:v>
                </c:pt>
                <c:pt idx="13">
                  <c:v>2011q1</c:v>
                </c:pt>
                <c:pt idx="14">
                  <c:v>2011q2</c:v>
                </c:pt>
                <c:pt idx="15">
                  <c:v>2011q3</c:v>
                </c:pt>
                <c:pt idx="16">
                  <c:v>2011q4</c:v>
                </c:pt>
              </c:strCache>
            </c:strRef>
          </c:cat>
          <c:val>
            <c:numRef>
              <c:f>Sheet1!$B$2:$B$18</c:f>
              <c:numCache>
                <c:formatCode>General</c:formatCode>
                <c:ptCount val="17"/>
                <c:pt idx="0">
                  <c:v>0</c:v>
                </c:pt>
                <c:pt idx="1">
                  <c:v>-59.200000000000735</c:v>
                </c:pt>
                <c:pt idx="2">
                  <c:v>-15.5</c:v>
                </c:pt>
                <c:pt idx="3">
                  <c:v>-139.10000000000036</c:v>
                </c:pt>
                <c:pt idx="4">
                  <c:v>-442.5</c:v>
                </c:pt>
                <c:pt idx="5">
                  <c:v>-662.79999999999939</c:v>
                </c:pt>
                <c:pt idx="6">
                  <c:v>-684.70000000000073</c:v>
                </c:pt>
                <c:pt idx="7">
                  <c:v>-631.5</c:v>
                </c:pt>
                <c:pt idx="8">
                  <c:v>-512.5</c:v>
                </c:pt>
                <c:pt idx="9">
                  <c:v>-388.29999999999922</c:v>
                </c:pt>
                <c:pt idx="10">
                  <c:v>-267.5</c:v>
                </c:pt>
                <c:pt idx="11">
                  <c:v>-186.39999999999964</c:v>
                </c:pt>
                <c:pt idx="12">
                  <c:v>-109.89999999999965</c:v>
                </c:pt>
                <c:pt idx="13">
                  <c:v>-98.10000000000035</c:v>
                </c:pt>
                <c:pt idx="14">
                  <c:v>-54.200000000000735</c:v>
                </c:pt>
                <c:pt idx="15">
                  <c:v>5.6</c:v>
                </c:pt>
                <c:pt idx="16">
                  <c:v>96.4</c:v>
                </c:pt>
              </c:numCache>
            </c:numRef>
          </c:val>
          <c:smooth val="1"/>
        </c:ser>
        <c:ser>
          <c:idx val="1"/>
          <c:order val="1"/>
          <c:tx>
            <c:strRef>
              <c:f>Sheet1!$C$1</c:f>
              <c:strCache>
                <c:ptCount val="1"/>
                <c:pt idx="0">
                  <c:v>Consumption</c:v>
                </c:pt>
              </c:strCache>
            </c:strRef>
          </c:tx>
          <c:spPr>
            <a:ln>
              <a:solidFill>
                <a:srgbClr val="00CC00"/>
              </a:solidFill>
            </a:ln>
          </c:spPr>
          <c:marker>
            <c:symbol val="none"/>
          </c:marker>
          <c:cat>
            <c:strRef>
              <c:f>Sheet1!$A$2:$A$18</c:f>
              <c:strCache>
                <c:ptCount val="17"/>
                <c:pt idx="0">
                  <c:v>2007q4</c:v>
                </c:pt>
                <c:pt idx="1">
                  <c:v>2008q1</c:v>
                </c:pt>
                <c:pt idx="2">
                  <c:v>2008q2</c:v>
                </c:pt>
                <c:pt idx="3">
                  <c:v>2008q3</c:v>
                </c:pt>
                <c:pt idx="4">
                  <c:v>2008q4</c:v>
                </c:pt>
                <c:pt idx="5">
                  <c:v>2009q1</c:v>
                </c:pt>
                <c:pt idx="6">
                  <c:v>2009q2</c:v>
                </c:pt>
                <c:pt idx="7">
                  <c:v>2009q3</c:v>
                </c:pt>
                <c:pt idx="8">
                  <c:v>2009q4</c:v>
                </c:pt>
                <c:pt idx="9">
                  <c:v>2010q1</c:v>
                </c:pt>
                <c:pt idx="10">
                  <c:v>2010q2</c:v>
                </c:pt>
                <c:pt idx="11">
                  <c:v>2010q3</c:v>
                </c:pt>
                <c:pt idx="12">
                  <c:v>2010q4</c:v>
                </c:pt>
                <c:pt idx="13">
                  <c:v>2011q1</c:v>
                </c:pt>
                <c:pt idx="14">
                  <c:v>2011q2</c:v>
                </c:pt>
                <c:pt idx="15">
                  <c:v>2011q3</c:v>
                </c:pt>
                <c:pt idx="16">
                  <c:v>2011q4</c:v>
                </c:pt>
              </c:strCache>
            </c:strRef>
          </c:cat>
          <c:val>
            <c:numRef>
              <c:f>Sheet1!$C$2:$C$18</c:f>
              <c:numCache>
                <c:formatCode>General</c:formatCode>
                <c:ptCount val="17"/>
                <c:pt idx="0">
                  <c:v>0</c:v>
                </c:pt>
                <c:pt idx="1">
                  <c:v>-23.5</c:v>
                </c:pt>
                <c:pt idx="2">
                  <c:v>-26.800000000001088</c:v>
                </c:pt>
                <c:pt idx="3">
                  <c:v>-116.60000000000035</c:v>
                </c:pt>
                <c:pt idx="4">
                  <c:v>-236.60000000000036</c:v>
                </c:pt>
                <c:pt idx="5">
                  <c:v>-271.70000000000073</c:v>
                </c:pt>
                <c:pt idx="6">
                  <c:v>-314.10000000000036</c:v>
                </c:pt>
                <c:pt idx="7">
                  <c:v>-262.30000000000115</c:v>
                </c:pt>
                <c:pt idx="8">
                  <c:v>-252.39999999999964</c:v>
                </c:pt>
                <c:pt idx="9">
                  <c:v>-191.39999999999964</c:v>
                </c:pt>
                <c:pt idx="10">
                  <c:v>-125.70000000000073</c:v>
                </c:pt>
                <c:pt idx="11">
                  <c:v>-65.5</c:v>
                </c:pt>
                <c:pt idx="12">
                  <c:v>15.799999999999272</c:v>
                </c:pt>
                <c:pt idx="13">
                  <c:v>64.10000000000035</c:v>
                </c:pt>
                <c:pt idx="14">
                  <c:v>80.10000000000035</c:v>
                </c:pt>
                <c:pt idx="15">
                  <c:v>120.9</c:v>
                </c:pt>
                <c:pt idx="16">
                  <c:v>168.7</c:v>
                </c:pt>
              </c:numCache>
            </c:numRef>
          </c:val>
          <c:smooth val="1"/>
        </c:ser>
        <c:dLbls/>
        <c:marker val="1"/>
        <c:axId val="72148096"/>
        <c:axId val="72149632"/>
      </c:lineChart>
      <c:catAx>
        <c:axId val="72148096"/>
        <c:scaling>
          <c:orientation val="minMax"/>
        </c:scaling>
        <c:axPos val="b"/>
        <c:numFmt formatCode="General" sourceLinked="1"/>
        <c:majorTickMark val="none"/>
        <c:tickLblPos val="low"/>
        <c:txPr>
          <a:bodyPr rot="2760000"/>
          <a:lstStyle/>
          <a:p>
            <a:pPr>
              <a:defRPr sz="1100"/>
            </a:pPr>
            <a:endParaRPr lang="en-US"/>
          </a:p>
        </c:txPr>
        <c:crossAx val="72149632"/>
        <c:crosses val="autoZero"/>
        <c:auto val="1"/>
        <c:lblAlgn val="ctr"/>
        <c:lblOffset val="100"/>
        <c:noMultiLvlLbl val="1"/>
      </c:catAx>
      <c:valAx>
        <c:axId val="72149632"/>
        <c:scaling>
          <c:orientation val="minMax"/>
        </c:scaling>
        <c:axPos val="l"/>
        <c:title>
          <c:tx>
            <c:rich>
              <a:bodyPr/>
              <a:lstStyle/>
              <a:p>
                <a:pPr>
                  <a:defRPr sz="1800" b="1" i="0" u="none" strike="noStrike" baseline="0">
                    <a:solidFill>
                      <a:srgbClr val="000000"/>
                    </a:solidFill>
                    <a:latin typeface="Calibri"/>
                    <a:ea typeface="Calibri"/>
                    <a:cs typeface="Calibri"/>
                  </a:defRPr>
                </a:pPr>
                <a:r>
                  <a:rPr lang="en-US"/>
                  <a:t>2005 $B</a:t>
                </a:r>
              </a:p>
            </c:rich>
          </c:tx>
          <c:layout/>
        </c:title>
        <c:numFmt formatCode="General" sourceLinked="1"/>
        <c:majorTickMark val="none"/>
        <c:tickLblPos val="nextTo"/>
        <c:crossAx val="72148096"/>
        <c:crosses val="autoZero"/>
        <c:crossBetween val="between"/>
      </c:valAx>
    </c:plotArea>
    <c:legend>
      <c:legendPos val="r"/>
      <c:layout/>
      <c:overlay val="1"/>
    </c:legend>
    <c:plotVisOnly val="1"/>
    <c:dispBlanksAs val="gap"/>
    <c:showDLblsOverMax val="1"/>
  </c:chart>
  <c:txPr>
    <a:bodyPr/>
    <a:lstStyle/>
    <a:p>
      <a:pPr>
        <a:defRPr sz="1800"/>
      </a:pPr>
      <a:endParaRPr lang="en-US"/>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Employment Percent Change Over Prior Year</a:t>
            </a:r>
            <a:endParaRPr lang="en-US" dirty="0"/>
          </a:p>
        </c:rich>
      </c:tx>
    </c:title>
    <c:plotArea>
      <c:layout/>
      <c:barChart>
        <c:barDir val="col"/>
        <c:grouping val="clustered"/>
        <c:ser>
          <c:idx val="0"/>
          <c:order val="0"/>
          <c:tx>
            <c:strRef>
              <c:f>Sheet1!$B$1</c:f>
              <c:strCache>
                <c:ptCount val="1"/>
                <c:pt idx="0">
                  <c:v>Series 1</c:v>
                </c:pt>
              </c:strCache>
            </c:strRef>
          </c:tx>
          <c:spPr>
            <a:solidFill>
              <a:srgbClr val="0070C0"/>
            </a:solidFill>
          </c:spPr>
          <c:cat>
            <c:numRef>
              <c:f>Sheet1!$A$2:$A$9</c:f>
              <c:numCache>
                <c:formatCode>General</c:formatCode>
                <c:ptCount val="8"/>
                <c:pt idx="0">
                  <c:v>2007</c:v>
                </c:pt>
                <c:pt idx="1">
                  <c:v>2008</c:v>
                </c:pt>
                <c:pt idx="2">
                  <c:v>2009</c:v>
                </c:pt>
                <c:pt idx="3">
                  <c:v>2010</c:v>
                </c:pt>
                <c:pt idx="4">
                  <c:v>2011</c:v>
                </c:pt>
                <c:pt idx="5">
                  <c:v>2012</c:v>
                </c:pt>
                <c:pt idx="6">
                  <c:v>2013</c:v>
                </c:pt>
                <c:pt idx="7">
                  <c:v>2014</c:v>
                </c:pt>
              </c:numCache>
            </c:numRef>
          </c:cat>
          <c:val>
            <c:numRef>
              <c:f>Sheet1!$B$2:$B$9</c:f>
              <c:numCache>
                <c:formatCode>General</c:formatCode>
                <c:ptCount val="8"/>
                <c:pt idx="0">
                  <c:v>0.1</c:v>
                </c:pt>
                <c:pt idx="1">
                  <c:v>-0.1</c:v>
                </c:pt>
                <c:pt idx="2">
                  <c:v>-2.5</c:v>
                </c:pt>
                <c:pt idx="3">
                  <c:v>-0.4</c:v>
                </c:pt>
                <c:pt idx="4">
                  <c:v>1.2</c:v>
                </c:pt>
                <c:pt idx="5">
                  <c:v>1.4</c:v>
                </c:pt>
                <c:pt idx="6">
                  <c:v>1.6</c:v>
                </c:pt>
                <c:pt idx="7">
                  <c:v>2.1</c:v>
                </c:pt>
              </c:numCache>
            </c:numRef>
          </c:val>
        </c:ser>
        <c:dLbls/>
        <c:axId val="94957568"/>
        <c:axId val="94959104"/>
      </c:barChart>
      <c:catAx>
        <c:axId val="94957568"/>
        <c:scaling>
          <c:orientation val="minMax"/>
        </c:scaling>
        <c:axPos val="b"/>
        <c:numFmt formatCode="General" sourceLinked="1"/>
        <c:tickLblPos val="low"/>
        <c:crossAx val="94959104"/>
        <c:crosses val="autoZero"/>
        <c:auto val="1"/>
        <c:lblAlgn val="ctr"/>
        <c:lblOffset val="100"/>
      </c:catAx>
      <c:valAx>
        <c:axId val="94959104"/>
        <c:scaling>
          <c:orientation val="minMax"/>
        </c:scaling>
        <c:axPos val="l"/>
        <c:numFmt formatCode="General" sourceLinked="1"/>
        <c:tickLblPos val="nextTo"/>
        <c:crossAx val="94957568"/>
        <c:crosses val="autoZero"/>
        <c:crossBetween val="between"/>
      </c:valAx>
    </c:plotArea>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Series 1</c:v>
                </c:pt>
              </c:strCache>
            </c:strRef>
          </c:tx>
          <c:spPr>
            <a:solidFill>
              <a:srgbClr val="FF0000"/>
            </a:solidFill>
          </c:spPr>
          <c:cat>
            <c:numRef>
              <c:f>Sheet1!$A$2:$A$75</c:f>
              <c:numCache>
                <c:formatCode>[$-409]mmm\-yy;@</c:formatCode>
                <c:ptCount val="74"/>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numCache>
            </c:numRef>
          </c:cat>
          <c:val>
            <c:numRef>
              <c:f>Sheet1!$B$2:$B$75</c:f>
              <c:numCache>
                <c:formatCode>0.0%</c:formatCode>
                <c:ptCount val="74"/>
                <c:pt idx="0">
                  <c:v>8.4959830189192773E-2</c:v>
                </c:pt>
                <c:pt idx="1">
                  <c:v>6.5749923504742749E-2</c:v>
                </c:pt>
                <c:pt idx="2">
                  <c:v>7.0758610339911404E-2</c:v>
                </c:pt>
                <c:pt idx="3">
                  <c:v>6.0914275251249934E-2</c:v>
                </c:pt>
                <c:pt idx="4">
                  <c:v>6.4349822584011784E-2</c:v>
                </c:pt>
                <c:pt idx="5">
                  <c:v>4.003922732643074E-2</c:v>
                </c:pt>
                <c:pt idx="6">
                  <c:v>3.561744671184864E-2</c:v>
                </c:pt>
                <c:pt idx="7">
                  <c:v>5.2327765723522386E-2</c:v>
                </c:pt>
                <c:pt idx="8">
                  <c:v>4.527668276981988E-2</c:v>
                </c:pt>
                <c:pt idx="9">
                  <c:v>3.9999420508214374E-2</c:v>
                </c:pt>
                <c:pt idx="10">
                  <c:v>3.4460440967078572E-2</c:v>
                </c:pt>
                <c:pt idx="11">
                  <c:v>5.1213812427510108E-2</c:v>
                </c:pt>
                <c:pt idx="12">
                  <c:v>1.5924463308799156E-2</c:v>
                </c:pt>
                <c:pt idx="13">
                  <c:v>2.8305073295953557E-2</c:v>
                </c:pt>
                <c:pt idx="14">
                  <c:v>3.3524877365101576E-2</c:v>
                </c:pt>
                <c:pt idx="15">
                  <c:v>2.2316992035809731E-2</c:v>
                </c:pt>
                <c:pt idx="16">
                  <c:v>4.1862888743833274E-2</c:v>
                </c:pt>
                <c:pt idx="17">
                  <c:v>3.1788179531445415E-2</c:v>
                </c:pt>
                <c:pt idx="18">
                  <c:v>2.7431795338815908E-2</c:v>
                </c:pt>
                <c:pt idx="19">
                  <c:v>2.7916927283696994E-2</c:v>
                </c:pt>
                <c:pt idx="20">
                  <c:v>4.4777322309456087E-2</c:v>
                </c:pt>
                <c:pt idx="21">
                  <c:v>4.4503879532505904E-2</c:v>
                </c:pt>
                <c:pt idx="22">
                  <c:v>5.229892248870361E-2</c:v>
                </c:pt>
                <c:pt idx="23">
                  <c:v>3.0229706442212793E-2</c:v>
                </c:pt>
                <c:pt idx="24">
                  <c:v>3.378020645593139E-2</c:v>
                </c:pt>
                <c:pt idx="25">
                  <c:v>1.9585139929050092E-2</c:v>
                </c:pt>
                <c:pt idx="26">
                  <c:v>1.3644869951994877E-2</c:v>
                </c:pt>
                <c:pt idx="27">
                  <c:v>2.2957113682777319E-2</c:v>
                </c:pt>
                <c:pt idx="28">
                  <c:v>1.3369400958337609E-2</c:v>
                </c:pt>
                <c:pt idx="29">
                  <c:v>2.4772343922030208E-2</c:v>
                </c:pt>
                <c:pt idx="30">
                  <c:v>1.4819779162590585E-2</c:v>
                </c:pt>
                <c:pt idx="31">
                  <c:v>6.9357500760616206E-3</c:v>
                </c:pt>
                <c:pt idx="32">
                  <c:v>-2.0671016686306453E-2</c:v>
                </c:pt>
                <c:pt idx="33">
                  <c:v>-5.6475037942540732E-2</c:v>
                </c:pt>
                <c:pt idx="34">
                  <c:v>-9.4603271913390227E-2</c:v>
                </c:pt>
                <c:pt idx="35">
                  <c:v>-0.11522087203630661</c:v>
                </c:pt>
                <c:pt idx="36">
                  <c:v>-0.1008526006575613</c:v>
                </c:pt>
                <c:pt idx="37">
                  <c:v>-9.3005586832150752E-2</c:v>
                </c:pt>
                <c:pt idx="38">
                  <c:v>-0.1098862581306306</c:v>
                </c:pt>
                <c:pt idx="39">
                  <c:v>-0.11268602883829638</c:v>
                </c:pt>
                <c:pt idx="40">
                  <c:v>-0.10783143080033751</c:v>
                </c:pt>
                <c:pt idx="41">
                  <c:v>-9.8149476174472713E-2</c:v>
                </c:pt>
                <c:pt idx="42">
                  <c:v>-9.1883471360477142E-2</c:v>
                </c:pt>
                <c:pt idx="43">
                  <c:v>-6.6152385790873999E-2</c:v>
                </c:pt>
                <c:pt idx="44">
                  <c:v>-7.2277179315852078E-2</c:v>
                </c:pt>
                <c:pt idx="45">
                  <c:v>-2.8068955379152771E-2</c:v>
                </c:pt>
                <c:pt idx="46">
                  <c:v>1.5809965210488167E-2</c:v>
                </c:pt>
                <c:pt idx="47">
                  <c:v>4.7976582466211497E-2</c:v>
                </c:pt>
                <c:pt idx="48">
                  <c:v>3.6117234927296245E-2</c:v>
                </c:pt>
                <c:pt idx="49">
                  <c:v>4.2235969689794033E-2</c:v>
                </c:pt>
                <c:pt idx="50">
                  <c:v>8.1777246056175423E-2</c:v>
                </c:pt>
                <c:pt idx="51">
                  <c:v>8.5160508419154915E-2</c:v>
                </c:pt>
                <c:pt idx="52">
                  <c:v>6.8507084478389713E-2</c:v>
                </c:pt>
                <c:pt idx="53">
                  <c:v>5.2578762510893329E-2</c:v>
                </c:pt>
                <c:pt idx="54">
                  <c:v>5.4016567700315286E-2</c:v>
                </c:pt>
                <c:pt idx="55">
                  <c:v>4.129192973414076E-2</c:v>
                </c:pt>
                <c:pt idx="56">
                  <c:v>7.278747848083468E-2</c:v>
                </c:pt>
                <c:pt idx="57">
                  <c:v>7.8151404712527572E-2</c:v>
                </c:pt>
                <c:pt idx="58">
                  <c:v>7.4423428885013423E-2</c:v>
                </c:pt>
                <c:pt idx="59">
                  <c:v>7.5556063811538704E-2</c:v>
                </c:pt>
                <c:pt idx="60">
                  <c:v>8.0261137806590499E-2</c:v>
                </c:pt>
                <c:pt idx="61">
                  <c:v>9.069634686986143E-2</c:v>
                </c:pt>
                <c:pt idx="62">
                  <c:v>7.5256268113827809E-2</c:v>
                </c:pt>
                <c:pt idx="63">
                  <c:v>7.1792887058205648E-2</c:v>
                </c:pt>
                <c:pt idx="64">
                  <c:v>7.8661255573926558E-2</c:v>
                </c:pt>
                <c:pt idx="65">
                  <c:v>8.2409219395520802E-2</c:v>
                </c:pt>
                <c:pt idx="66">
                  <c:v>8.481941654657453E-2</c:v>
                </c:pt>
                <c:pt idx="67">
                  <c:v>7.5365857682598861E-2</c:v>
                </c:pt>
                <c:pt idx="68">
                  <c:v>8.0869610307382045E-2</c:v>
                </c:pt>
                <c:pt idx="69">
                  <c:v>7.5454035330045702E-2</c:v>
                </c:pt>
                <c:pt idx="70">
                  <c:v>7.0372668149923073E-2</c:v>
                </c:pt>
                <c:pt idx="71">
                  <c:v>6.4873686896610452E-2</c:v>
                </c:pt>
                <c:pt idx="72">
                  <c:v>6.2000000000000006E-2</c:v>
                </c:pt>
                <c:pt idx="73">
                  <c:v>6.5000000000000002E-2</c:v>
                </c:pt>
              </c:numCache>
            </c:numRef>
          </c:val>
        </c:ser>
        <c:dLbls/>
        <c:gapWidth val="12"/>
        <c:axId val="80346496"/>
        <c:axId val="78849152"/>
      </c:barChart>
      <c:dateAx>
        <c:axId val="80346496"/>
        <c:scaling>
          <c:orientation val="minMax"/>
        </c:scaling>
        <c:axPos val="b"/>
        <c:numFmt formatCode="[$-409]mmm\-yy;@" sourceLinked="1"/>
        <c:tickLblPos val="low"/>
        <c:txPr>
          <a:bodyPr/>
          <a:lstStyle/>
          <a:p>
            <a:pPr>
              <a:defRPr sz="1200"/>
            </a:pPr>
            <a:endParaRPr lang="en-US"/>
          </a:p>
        </c:txPr>
        <c:crossAx val="78849152"/>
        <c:crosses val="autoZero"/>
        <c:auto val="1"/>
        <c:lblOffset val="100"/>
        <c:baseTimeUnit val="months"/>
      </c:dateAx>
      <c:valAx>
        <c:axId val="78849152"/>
        <c:scaling>
          <c:orientation val="minMax"/>
          <c:max val="0.1"/>
        </c:scaling>
        <c:axPos val="l"/>
        <c:title>
          <c:tx>
            <c:rich>
              <a:bodyPr rot="-5400000" vert="horz"/>
              <a:lstStyle/>
              <a:p>
                <a:pPr>
                  <a:defRPr/>
                </a:pPr>
                <a:r>
                  <a:rPr lang="en-US" dirty="0" smtClean="0"/>
                  <a:t>Percent Change over Prior Year</a:t>
                </a:r>
                <a:endParaRPr lang="en-US" dirty="0"/>
              </a:p>
            </c:rich>
          </c:tx>
          <c:layout/>
        </c:title>
        <c:numFmt formatCode="0%" sourceLinked="0"/>
        <c:tickLblPos val="low"/>
        <c:crossAx val="80346496"/>
        <c:crosses val="autoZero"/>
        <c:crossBetween val="between"/>
        <c:majorUnit val="5.0000000000000017E-2"/>
      </c:valAx>
    </c:plotArea>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Change</a:t>
            </a:r>
            <a:r>
              <a:rPr lang="en-US" baseline="0" dirty="0" smtClean="0"/>
              <a:t> in Real GDP &amp; Exports</a:t>
            </a:r>
            <a:endParaRPr lang="en-US" dirty="0"/>
          </a:p>
        </c:rich>
      </c:tx>
      <c:layout/>
    </c:title>
    <c:plotArea>
      <c:layout/>
      <c:lineChart>
        <c:grouping val="standard"/>
        <c:ser>
          <c:idx val="0"/>
          <c:order val="0"/>
          <c:tx>
            <c:strRef>
              <c:f>Sheet1!$B$1</c:f>
              <c:strCache>
                <c:ptCount val="1"/>
                <c:pt idx="0">
                  <c:v>Real GDP</c:v>
                </c:pt>
              </c:strCache>
            </c:strRef>
          </c:tx>
          <c:spPr>
            <a:ln>
              <a:solidFill>
                <a:srgbClr val="FF0000"/>
              </a:solidFill>
            </a:ln>
          </c:spPr>
          <c:marker>
            <c:symbol val="none"/>
          </c:marker>
          <c:cat>
            <c:strRef>
              <c:f>Sheet1!$A$2:$A$18</c:f>
              <c:strCache>
                <c:ptCount val="17"/>
                <c:pt idx="0">
                  <c:v>2007q4</c:v>
                </c:pt>
                <c:pt idx="1">
                  <c:v>2008q1</c:v>
                </c:pt>
                <c:pt idx="2">
                  <c:v>2008q2</c:v>
                </c:pt>
                <c:pt idx="3">
                  <c:v>2008q3</c:v>
                </c:pt>
                <c:pt idx="4">
                  <c:v>2008q4</c:v>
                </c:pt>
                <c:pt idx="5">
                  <c:v>2009q1</c:v>
                </c:pt>
                <c:pt idx="6">
                  <c:v>2009q2</c:v>
                </c:pt>
                <c:pt idx="7">
                  <c:v>2009q3</c:v>
                </c:pt>
                <c:pt idx="8">
                  <c:v>2009q4</c:v>
                </c:pt>
                <c:pt idx="9">
                  <c:v>2010q1</c:v>
                </c:pt>
                <c:pt idx="10">
                  <c:v>2010q2</c:v>
                </c:pt>
                <c:pt idx="11">
                  <c:v>2010q3</c:v>
                </c:pt>
                <c:pt idx="12">
                  <c:v>2010q4</c:v>
                </c:pt>
                <c:pt idx="13">
                  <c:v>2011q1</c:v>
                </c:pt>
                <c:pt idx="14">
                  <c:v>2011q2</c:v>
                </c:pt>
                <c:pt idx="15">
                  <c:v>2011q3</c:v>
                </c:pt>
                <c:pt idx="16">
                  <c:v>2011q4</c:v>
                </c:pt>
              </c:strCache>
            </c:strRef>
          </c:cat>
          <c:val>
            <c:numRef>
              <c:f>Sheet1!$B$2:$B$18</c:f>
              <c:numCache>
                <c:formatCode>General</c:formatCode>
                <c:ptCount val="17"/>
                <c:pt idx="0">
                  <c:v>0</c:v>
                </c:pt>
                <c:pt idx="1">
                  <c:v>-59.200000000000735</c:v>
                </c:pt>
                <c:pt idx="2">
                  <c:v>-15.5</c:v>
                </c:pt>
                <c:pt idx="3">
                  <c:v>-139.10000000000036</c:v>
                </c:pt>
                <c:pt idx="4">
                  <c:v>-442.5</c:v>
                </c:pt>
                <c:pt idx="5">
                  <c:v>-662.79999999999939</c:v>
                </c:pt>
                <c:pt idx="6">
                  <c:v>-684.70000000000073</c:v>
                </c:pt>
                <c:pt idx="7">
                  <c:v>-631.5</c:v>
                </c:pt>
                <c:pt idx="8">
                  <c:v>-512.5</c:v>
                </c:pt>
                <c:pt idx="9">
                  <c:v>-388.29999999999922</c:v>
                </c:pt>
                <c:pt idx="10">
                  <c:v>-267.5</c:v>
                </c:pt>
                <c:pt idx="11">
                  <c:v>-186.39999999999964</c:v>
                </c:pt>
                <c:pt idx="12">
                  <c:v>-109.89999999999965</c:v>
                </c:pt>
                <c:pt idx="13">
                  <c:v>-98.10000000000035</c:v>
                </c:pt>
                <c:pt idx="14">
                  <c:v>-54.200000000000735</c:v>
                </c:pt>
                <c:pt idx="15">
                  <c:v>5.6</c:v>
                </c:pt>
                <c:pt idx="16">
                  <c:v>96.4</c:v>
                </c:pt>
              </c:numCache>
            </c:numRef>
          </c:val>
          <c:smooth val="1"/>
        </c:ser>
        <c:ser>
          <c:idx val="1"/>
          <c:order val="1"/>
          <c:tx>
            <c:strRef>
              <c:f>Sheet1!$C$1</c:f>
              <c:strCache>
                <c:ptCount val="1"/>
                <c:pt idx="0">
                  <c:v>Exports</c:v>
                </c:pt>
              </c:strCache>
            </c:strRef>
          </c:tx>
          <c:spPr>
            <a:ln>
              <a:solidFill>
                <a:srgbClr val="00CC00"/>
              </a:solidFill>
            </a:ln>
          </c:spPr>
          <c:marker>
            <c:symbol val="none"/>
          </c:marker>
          <c:cat>
            <c:strRef>
              <c:f>Sheet1!$A$2:$A$18</c:f>
              <c:strCache>
                <c:ptCount val="17"/>
                <c:pt idx="0">
                  <c:v>2007q4</c:v>
                </c:pt>
                <c:pt idx="1">
                  <c:v>2008q1</c:v>
                </c:pt>
                <c:pt idx="2">
                  <c:v>2008q2</c:v>
                </c:pt>
                <c:pt idx="3">
                  <c:v>2008q3</c:v>
                </c:pt>
                <c:pt idx="4">
                  <c:v>2008q4</c:v>
                </c:pt>
                <c:pt idx="5">
                  <c:v>2009q1</c:v>
                </c:pt>
                <c:pt idx="6">
                  <c:v>2009q2</c:v>
                </c:pt>
                <c:pt idx="7">
                  <c:v>2009q3</c:v>
                </c:pt>
                <c:pt idx="8">
                  <c:v>2009q4</c:v>
                </c:pt>
                <c:pt idx="9">
                  <c:v>2010q1</c:v>
                </c:pt>
                <c:pt idx="10">
                  <c:v>2010q2</c:v>
                </c:pt>
                <c:pt idx="11">
                  <c:v>2010q3</c:v>
                </c:pt>
                <c:pt idx="12">
                  <c:v>2010q4</c:v>
                </c:pt>
                <c:pt idx="13">
                  <c:v>2011q1</c:v>
                </c:pt>
                <c:pt idx="14">
                  <c:v>2011q2</c:v>
                </c:pt>
                <c:pt idx="15">
                  <c:v>2011q3</c:v>
                </c:pt>
                <c:pt idx="16">
                  <c:v>2011q4</c:v>
                </c:pt>
              </c:strCache>
            </c:strRef>
          </c:cat>
          <c:val>
            <c:numRef>
              <c:f>Sheet1!$C$2:$C$18</c:f>
              <c:numCache>
                <c:formatCode>General</c:formatCode>
                <c:ptCount val="17"/>
                <c:pt idx="0">
                  <c:v>0</c:v>
                </c:pt>
                <c:pt idx="1">
                  <c:v>22</c:v>
                </c:pt>
                <c:pt idx="2">
                  <c:v>72</c:v>
                </c:pt>
                <c:pt idx="3">
                  <c:v>56.799999999999969</c:v>
                </c:pt>
                <c:pt idx="4">
                  <c:v>-41.300000000000175</c:v>
                </c:pt>
                <c:pt idx="5">
                  <c:v>-170.80000000000021</c:v>
                </c:pt>
                <c:pt idx="6">
                  <c:v>-172.5</c:v>
                </c:pt>
                <c:pt idx="7">
                  <c:v>-124.60000000000014</c:v>
                </c:pt>
                <c:pt idx="8">
                  <c:v>-43.600000000000136</c:v>
                </c:pt>
                <c:pt idx="9">
                  <c:v>-15.700000000000045</c:v>
                </c:pt>
                <c:pt idx="10">
                  <c:v>23.099999999999909</c:v>
                </c:pt>
                <c:pt idx="11">
                  <c:v>62.899999999999871</c:v>
                </c:pt>
                <c:pt idx="12">
                  <c:v>94.899999999999864</c:v>
                </c:pt>
                <c:pt idx="13">
                  <c:v>127.69999999999982</c:v>
                </c:pt>
                <c:pt idx="14">
                  <c:v>143.09999999999991</c:v>
                </c:pt>
                <c:pt idx="15">
                  <c:v>163.30000000000001</c:v>
                </c:pt>
                <c:pt idx="16">
                  <c:v>183.7</c:v>
                </c:pt>
              </c:numCache>
            </c:numRef>
          </c:val>
          <c:smooth val="1"/>
        </c:ser>
        <c:dLbls/>
        <c:marker val="1"/>
        <c:axId val="78899456"/>
        <c:axId val="80879616"/>
      </c:lineChart>
      <c:catAx>
        <c:axId val="78899456"/>
        <c:scaling>
          <c:orientation val="minMax"/>
        </c:scaling>
        <c:axPos val="b"/>
        <c:numFmt formatCode="General" sourceLinked="1"/>
        <c:majorTickMark val="none"/>
        <c:tickLblPos val="low"/>
        <c:txPr>
          <a:bodyPr rot="2760000"/>
          <a:lstStyle/>
          <a:p>
            <a:pPr>
              <a:defRPr sz="1100"/>
            </a:pPr>
            <a:endParaRPr lang="en-US"/>
          </a:p>
        </c:txPr>
        <c:crossAx val="80879616"/>
        <c:crosses val="autoZero"/>
        <c:auto val="1"/>
        <c:lblAlgn val="ctr"/>
        <c:lblOffset val="100"/>
        <c:noMultiLvlLbl val="1"/>
      </c:catAx>
      <c:valAx>
        <c:axId val="80879616"/>
        <c:scaling>
          <c:orientation val="minMax"/>
        </c:scaling>
        <c:axPos val="l"/>
        <c:title>
          <c:tx>
            <c:rich>
              <a:bodyPr/>
              <a:lstStyle/>
              <a:p>
                <a:pPr>
                  <a:defRPr sz="1800" b="1" i="0" u="none" strike="noStrike" baseline="0">
                    <a:solidFill>
                      <a:srgbClr val="000000"/>
                    </a:solidFill>
                    <a:latin typeface="Calibri"/>
                    <a:ea typeface="Calibri"/>
                    <a:cs typeface="Calibri"/>
                  </a:defRPr>
                </a:pPr>
                <a:r>
                  <a:rPr lang="en-US"/>
                  <a:t>2005 $B</a:t>
                </a:r>
              </a:p>
            </c:rich>
          </c:tx>
          <c:layout/>
        </c:title>
        <c:numFmt formatCode="General" sourceLinked="1"/>
        <c:majorTickMark val="none"/>
        <c:tickLblPos val="nextTo"/>
        <c:crossAx val="78899456"/>
        <c:crosses val="autoZero"/>
        <c:crossBetween val="between"/>
      </c:valAx>
    </c:plotArea>
    <c:legend>
      <c:legendPos val="r"/>
      <c:layout/>
      <c:overlay val="1"/>
    </c:legend>
    <c:plotVisOnly val="1"/>
    <c:dispBlanksAs val="gap"/>
    <c:showDLblsOverMax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800" b="0" dirty="0" smtClean="0"/>
              <a:t>Wisconsin</a:t>
            </a:r>
            <a:r>
              <a:rPr lang="en-US" sz="1800" b="0" baseline="0" dirty="0" smtClean="0"/>
              <a:t> </a:t>
            </a:r>
            <a:r>
              <a:rPr lang="en-US" sz="1800" b="0" dirty="0" smtClean="0"/>
              <a:t>Exports in Millions</a:t>
            </a:r>
            <a:r>
              <a:rPr lang="en-US" sz="1800" b="0" baseline="0" dirty="0" smtClean="0"/>
              <a:t> of Dollars</a:t>
            </a:r>
            <a:endParaRPr lang="en-US" sz="1800" b="0" dirty="0"/>
          </a:p>
        </c:rich>
      </c:tx>
    </c:title>
    <c:plotArea>
      <c:layout/>
      <c:lineChart>
        <c:grouping val="standard"/>
        <c:ser>
          <c:idx val="0"/>
          <c:order val="0"/>
          <c:tx>
            <c:strRef>
              <c:f>Sheet1!$B$1</c:f>
              <c:strCache>
                <c:ptCount val="1"/>
                <c:pt idx="0">
                  <c:v>Exports</c:v>
                </c:pt>
              </c:strCache>
            </c:strRef>
          </c:tx>
          <c:spPr>
            <a:ln w="50800">
              <a:solidFill>
                <a:srgbClr val="FF0000"/>
              </a:solidFill>
            </a:ln>
          </c:spPr>
          <c:marker>
            <c:symbol val="none"/>
          </c:marker>
          <c:cat>
            <c:numRef>
              <c:f>Sheet1!$A$2:$A$74</c:f>
              <c:numCache>
                <c:formatCode>mmmm\ d\,\ yyyy</c:formatCode>
                <c:ptCount val="73"/>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numCache>
            </c:numRef>
          </c:cat>
          <c:val>
            <c:numRef>
              <c:f>Sheet1!$B$2:$B$74</c:f>
              <c:numCache>
                <c:formatCode>_(* #,##0.0_);_(* \(#,##0.0\);_(* "-"??_);_(@_)</c:formatCode>
                <c:ptCount val="73"/>
                <c:pt idx="0">
                  <c:v>15095.099999999997</c:v>
                </c:pt>
                <c:pt idx="1">
                  <c:v>15263.5</c:v>
                </c:pt>
                <c:pt idx="2">
                  <c:v>15462.8</c:v>
                </c:pt>
                <c:pt idx="3">
                  <c:v>15565.9</c:v>
                </c:pt>
                <c:pt idx="4">
                  <c:v>15849.199999999997</c:v>
                </c:pt>
                <c:pt idx="5">
                  <c:v>16235.8</c:v>
                </c:pt>
                <c:pt idx="6">
                  <c:v>16331.999999999995</c:v>
                </c:pt>
                <c:pt idx="7">
                  <c:v>16551.5</c:v>
                </c:pt>
                <c:pt idx="8">
                  <c:v>16622.199999999993</c:v>
                </c:pt>
                <c:pt idx="9">
                  <c:v>16839.899999999994</c:v>
                </c:pt>
                <c:pt idx="10">
                  <c:v>17074.3</c:v>
                </c:pt>
                <c:pt idx="11">
                  <c:v>17169.099999999995</c:v>
                </c:pt>
                <c:pt idx="12">
                  <c:v>17322.100000000002</c:v>
                </c:pt>
                <c:pt idx="13">
                  <c:v>17477.599999999995</c:v>
                </c:pt>
                <c:pt idx="14">
                  <c:v>17650.599999999995</c:v>
                </c:pt>
                <c:pt idx="15">
                  <c:v>17813.2</c:v>
                </c:pt>
                <c:pt idx="16">
                  <c:v>18082.300000000003</c:v>
                </c:pt>
                <c:pt idx="17">
                  <c:v>17957.100000000002</c:v>
                </c:pt>
                <c:pt idx="18">
                  <c:v>18178.899999999994</c:v>
                </c:pt>
                <c:pt idx="19">
                  <c:v>18409.000000000004</c:v>
                </c:pt>
                <c:pt idx="20">
                  <c:v>18666.900000000001</c:v>
                </c:pt>
                <c:pt idx="21">
                  <c:v>18937.900000000001</c:v>
                </c:pt>
                <c:pt idx="22">
                  <c:v>19148.599999999995</c:v>
                </c:pt>
                <c:pt idx="23">
                  <c:v>19366.3</c:v>
                </c:pt>
                <c:pt idx="24">
                  <c:v>19468.900000000001</c:v>
                </c:pt>
                <c:pt idx="25">
                  <c:v>19621.500000000004</c:v>
                </c:pt>
                <c:pt idx="26">
                  <c:v>19770.8</c:v>
                </c:pt>
                <c:pt idx="27">
                  <c:v>19972.399999999994</c:v>
                </c:pt>
                <c:pt idx="28">
                  <c:v>19960.399999999994</c:v>
                </c:pt>
                <c:pt idx="29">
                  <c:v>20222.600000000002</c:v>
                </c:pt>
                <c:pt idx="30">
                  <c:v>20475.100000000002</c:v>
                </c:pt>
                <c:pt idx="31">
                  <c:v>20600.099999999995</c:v>
                </c:pt>
                <c:pt idx="32">
                  <c:v>20789.400000000001</c:v>
                </c:pt>
                <c:pt idx="33">
                  <c:v>20867.399999999994</c:v>
                </c:pt>
                <c:pt idx="34">
                  <c:v>20717.8</c:v>
                </c:pt>
                <c:pt idx="35">
                  <c:v>20552.699999999993</c:v>
                </c:pt>
                <c:pt idx="36">
                  <c:v>20331.899999999994</c:v>
                </c:pt>
                <c:pt idx="37">
                  <c:v>20072.899999999994</c:v>
                </c:pt>
                <c:pt idx="38">
                  <c:v>19666.2</c:v>
                </c:pt>
                <c:pt idx="39">
                  <c:v>19254.499999999996</c:v>
                </c:pt>
                <c:pt idx="40">
                  <c:v>18793.400000000001</c:v>
                </c:pt>
                <c:pt idx="41">
                  <c:v>18375.099999999995</c:v>
                </c:pt>
                <c:pt idx="42">
                  <c:v>17925.599999999995</c:v>
                </c:pt>
                <c:pt idx="43">
                  <c:v>17507.8</c:v>
                </c:pt>
                <c:pt idx="44">
                  <c:v>17096.400000000001</c:v>
                </c:pt>
                <c:pt idx="45">
                  <c:v>16807.3</c:v>
                </c:pt>
                <c:pt idx="46">
                  <c:v>16682.3</c:v>
                </c:pt>
                <c:pt idx="47">
                  <c:v>16729</c:v>
                </c:pt>
                <c:pt idx="48">
                  <c:v>16833.7</c:v>
                </c:pt>
                <c:pt idx="49">
                  <c:v>17013.7</c:v>
                </c:pt>
                <c:pt idx="50">
                  <c:v>17188.7</c:v>
                </c:pt>
                <c:pt idx="51">
                  <c:v>17463.599999999995</c:v>
                </c:pt>
                <c:pt idx="52">
                  <c:v>17808.900000000001</c:v>
                </c:pt>
                <c:pt idx="53">
                  <c:v>17995.2</c:v>
                </c:pt>
                <c:pt idx="54">
                  <c:v>18302.900000000001</c:v>
                </c:pt>
                <c:pt idx="55">
                  <c:v>18634.900000000001</c:v>
                </c:pt>
                <c:pt idx="56">
                  <c:v>18980.2</c:v>
                </c:pt>
                <c:pt idx="57">
                  <c:v>19344.399999999994</c:v>
                </c:pt>
                <c:pt idx="58">
                  <c:v>19626.000000000004</c:v>
                </c:pt>
                <c:pt idx="59">
                  <c:v>19782.8</c:v>
                </c:pt>
                <c:pt idx="60">
                  <c:v>19974.599999999995</c:v>
                </c:pt>
                <c:pt idx="61">
                  <c:v>20142.300000000003</c:v>
                </c:pt>
                <c:pt idx="62">
                  <c:v>20476.3</c:v>
                </c:pt>
                <c:pt idx="63">
                  <c:v>20855.399999999994</c:v>
                </c:pt>
                <c:pt idx="64">
                  <c:v>20853.799999999996</c:v>
                </c:pt>
                <c:pt idx="65">
                  <c:v>21164.499999999996</c:v>
                </c:pt>
                <c:pt idx="66">
                  <c:v>21207.3</c:v>
                </c:pt>
                <c:pt idx="67">
                  <c:v>21186.400000000001</c:v>
                </c:pt>
                <c:pt idx="68">
                  <c:v>21160.100000000002</c:v>
                </c:pt>
                <c:pt idx="69">
                  <c:v>21037.9</c:v>
                </c:pt>
                <c:pt idx="70">
                  <c:v>21017.5</c:v>
                </c:pt>
                <c:pt idx="71">
                  <c:v>21100.3</c:v>
                </c:pt>
                <c:pt idx="72">
                  <c:v>21205.4</c:v>
                </c:pt>
              </c:numCache>
            </c:numRef>
          </c:val>
        </c:ser>
        <c:dLbls/>
        <c:marker val="1"/>
        <c:axId val="83325312"/>
        <c:axId val="83326848"/>
      </c:lineChart>
      <c:dateAx>
        <c:axId val="83325312"/>
        <c:scaling>
          <c:orientation val="minMax"/>
        </c:scaling>
        <c:axPos val="b"/>
        <c:numFmt formatCode="mmm\ yy" sourceLinked="0"/>
        <c:tickLblPos val="nextTo"/>
        <c:txPr>
          <a:bodyPr rot="1800000"/>
          <a:lstStyle/>
          <a:p>
            <a:pPr>
              <a:defRPr sz="1200"/>
            </a:pPr>
            <a:endParaRPr lang="en-US"/>
          </a:p>
        </c:txPr>
        <c:crossAx val="83326848"/>
        <c:crosses val="autoZero"/>
        <c:auto val="1"/>
        <c:lblOffset val="100"/>
        <c:baseTimeUnit val="months"/>
      </c:dateAx>
      <c:valAx>
        <c:axId val="83326848"/>
        <c:scaling>
          <c:orientation val="minMax"/>
          <c:min val="10000"/>
        </c:scaling>
        <c:axPos val="l"/>
        <c:numFmt formatCode="#,##0" sourceLinked="0"/>
        <c:tickLblPos val="nextTo"/>
        <c:crossAx val="83325312"/>
        <c:crosses val="autoZero"/>
        <c:crossBetween val="between"/>
      </c:valAx>
    </c:plotArea>
    <c:plotVisOnly val="1"/>
    <c:dispBlanksAs val="gap"/>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Sheet1!$B$1</c:f>
              <c:strCache>
                <c:ptCount val="1"/>
                <c:pt idx="0">
                  <c:v>Real GDP</c:v>
                </c:pt>
              </c:strCache>
            </c:strRef>
          </c:tx>
          <c:spPr>
            <a:ln>
              <a:solidFill>
                <a:srgbClr val="FF0000"/>
              </a:solidFill>
            </a:ln>
          </c:spPr>
          <c:marker>
            <c:symbol val="none"/>
          </c:marker>
          <c:cat>
            <c:strRef>
              <c:f>Sheet1!$A$2:$A$17</c:f>
              <c:strCache>
                <c:ptCount val="16"/>
                <c:pt idx="0">
                  <c:v>2008q1</c:v>
                </c:pt>
                <c:pt idx="1">
                  <c:v>2008q2</c:v>
                </c:pt>
                <c:pt idx="2">
                  <c:v>2008q3</c:v>
                </c:pt>
                <c:pt idx="3">
                  <c:v>2008q4</c:v>
                </c:pt>
                <c:pt idx="4">
                  <c:v>2009q1</c:v>
                </c:pt>
                <c:pt idx="5">
                  <c:v>2009q2</c:v>
                </c:pt>
                <c:pt idx="6">
                  <c:v>2009q3</c:v>
                </c:pt>
                <c:pt idx="7">
                  <c:v>2009q4</c:v>
                </c:pt>
                <c:pt idx="8">
                  <c:v>2010q1</c:v>
                </c:pt>
                <c:pt idx="9">
                  <c:v>2010q2</c:v>
                </c:pt>
                <c:pt idx="10">
                  <c:v>2010q3</c:v>
                </c:pt>
                <c:pt idx="11">
                  <c:v>2010q4</c:v>
                </c:pt>
                <c:pt idx="12">
                  <c:v>2011q1</c:v>
                </c:pt>
                <c:pt idx="13">
                  <c:v>2011q2</c:v>
                </c:pt>
                <c:pt idx="14">
                  <c:v>2011q3</c:v>
                </c:pt>
                <c:pt idx="15">
                  <c:v>2011q4</c:v>
                </c:pt>
              </c:strCache>
            </c:strRef>
          </c:cat>
          <c:val>
            <c:numRef>
              <c:f>Sheet1!$B$2:$B$17</c:f>
              <c:numCache>
                <c:formatCode>General</c:formatCode>
                <c:ptCount val="16"/>
                <c:pt idx="0">
                  <c:v>-59.200000000000735</c:v>
                </c:pt>
                <c:pt idx="1">
                  <c:v>-15.5</c:v>
                </c:pt>
                <c:pt idx="2">
                  <c:v>-139.10000000000036</c:v>
                </c:pt>
                <c:pt idx="3">
                  <c:v>-442.5</c:v>
                </c:pt>
                <c:pt idx="4">
                  <c:v>-662.79999999999939</c:v>
                </c:pt>
                <c:pt idx="5">
                  <c:v>-684.70000000000073</c:v>
                </c:pt>
                <c:pt idx="6">
                  <c:v>-631.5</c:v>
                </c:pt>
                <c:pt idx="7">
                  <c:v>-512.5</c:v>
                </c:pt>
                <c:pt idx="8">
                  <c:v>-388.29999999999922</c:v>
                </c:pt>
                <c:pt idx="9">
                  <c:v>-267.5</c:v>
                </c:pt>
                <c:pt idx="10">
                  <c:v>-186.39999999999964</c:v>
                </c:pt>
                <c:pt idx="11">
                  <c:v>-109.89999999999965</c:v>
                </c:pt>
                <c:pt idx="12">
                  <c:v>-98.10000000000035</c:v>
                </c:pt>
                <c:pt idx="13">
                  <c:v>-54.200000000000735</c:v>
                </c:pt>
                <c:pt idx="14">
                  <c:v>5.6</c:v>
                </c:pt>
                <c:pt idx="15">
                  <c:v>96.4</c:v>
                </c:pt>
              </c:numCache>
            </c:numRef>
          </c:val>
        </c:ser>
        <c:ser>
          <c:idx val="1"/>
          <c:order val="1"/>
          <c:tx>
            <c:strRef>
              <c:f>Sheet1!$C$1</c:f>
              <c:strCache>
                <c:ptCount val="1"/>
                <c:pt idx="0">
                  <c:v>Federal</c:v>
                </c:pt>
              </c:strCache>
            </c:strRef>
          </c:tx>
          <c:spPr>
            <a:ln>
              <a:solidFill>
                <a:srgbClr val="00CC00"/>
              </a:solidFill>
            </a:ln>
          </c:spPr>
          <c:marker>
            <c:symbol val="none"/>
          </c:marker>
          <c:cat>
            <c:strRef>
              <c:f>Sheet1!$A$2:$A$17</c:f>
              <c:strCache>
                <c:ptCount val="16"/>
                <c:pt idx="0">
                  <c:v>2008q1</c:v>
                </c:pt>
                <c:pt idx="1">
                  <c:v>2008q2</c:v>
                </c:pt>
                <c:pt idx="2">
                  <c:v>2008q3</c:v>
                </c:pt>
                <c:pt idx="3">
                  <c:v>2008q4</c:v>
                </c:pt>
                <c:pt idx="4">
                  <c:v>2009q1</c:v>
                </c:pt>
                <c:pt idx="5">
                  <c:v>2009q2</c:v>
                </c:pt>
                <c:pt idx="6">
                  <c:v>2009q3</c:v>
                </c:pt>
                <c:pt idx="7">
                  <c:v>2009q4</c:v>
                </c:pt>
                <c:pt idx="8">
                  <c:v>2010q1</c:v>
                </c:pt>
                <c:pt idx="9">
                  <c:v>2010q2</c:v>
                </c:pt>
                <c:pt idx="10">
                  <c:v>2010q3</c:v>
                </c:pt>
                <c:pt idx="11">
                  <c:v>2010q4</c:v>
                </c:pt>
                <c:pt idx="12">
                  <c:v>2011q1</c:v>
                </c:pt>
                <c:pt idx="13">
                  <c:v>2011q2</c:v>
                </c:pt>
                <c:pt idx="14">
                  <c:v>2011q3</c:v>
                </c:pt>
                <c:pt idx="15">
                  <c:v>2011q4</c:v>
                </c:pt>
              </c:strCache>
            </c:strRef>
          </c:cat>
          <c:val>
            <c:numRef>
              <c:f>Sheet1!$C$2:$C$17</c:f>
              <c:numCache>
                <c:formatCode>General</c:formatCode>
                <c:ptCount val="16"/>
                <c:pt idx="0">
                  <c:v>21.599999999999909</c:v>
                </c:pt>
                <c:pt idx="1">
                  <c:v>32.899999999999984</c:v>
                </c:pt>
                <c:pt idx="2">
                  <c:v>59.799999999999969</c:v>
                </c:pt>
                <c:pt idx="3">
                  <c:v>81.299999999999969</c:v>
                </c:pt>
                <c:pt idx="4">
                  <c:v>73</c:v>
                </c:pt>
                <c:pt idx="5">
                  <c:v>107</c:v>
                </c:pt>
                <c:pt idx="6">
                  <c:v>121.70000000000006</c:v>
                </c:pt>
                <c:pt idx="7">
                  <c:v>127.39999999999986</c:v>
                </c:pt>
                <c:pt idx="8">
                  <c:v>134.70000000000005</c:v>
                </c:pt>
                <c:pt idx="9">
                  <c:v>157.20000000000005</c:v>
                </c:pt>
                <c:pt idx="10">
                  <c:v>165.59999999999991</c:v>
                </c:pt>
                <c:pt idx="11">
                  <c:v>157.39999999999986</c:v>
                </c:pt>
                <c:pt idx="12">
                  <c:v>131.09999999999991</c:v>
                </c:pt>
                <c:pt idx="13">
                  <c:v>136.09999999999991</c:v>
                </c:pt>
                <c:pt idx="14">
                  <c:v>141.5</c:v>
                </c:pt>
                <c:pt idx="15">
                  <c:v>121.5</c:v>
                </c:pt>
              </c:numCache>
            </c:numRef>
          </c:val>
        </c:ser>
        <c:dLbls/>
        <c:marker val="1"/>
        <c:axId val="83053952"/>
        <c:axId val="83059840"/>
      </c:lineChart>
      <c:catAx>
        <c:axId val="83053952"/>
        <c:scaling>
          <c:orientation val="minMax"/>
        </c:scaling>
        <c:axPos val="b"/>
        <c:numFmt formatCode="General" sourceLinked="1"/>
        <c:tickLblPos val="low"/>
        <c:txPr>
          <a:bodyPr rot="2760000"/>
          <a:lstStyle/>
          <a:p>
            <a:pPr>
              <a:defRPr sz="1100"/>
            </a:pPr>
            <a:endParaRPr lang="en-US"/>
          </a:p>
        </c:txPr>
        <c:crossAx val="83059840"/>
        <c:crosses val="autoZero"/>
        <c:auto val="1"/>
        <c:lblAlgn val="ctr"/>
        <c:lblOffset val="100"/>
      </c:catAx>
      <c:valAx>
        <c:axId val="83059840"/>
        <c:scaling>
          <c:orientation val="minMax"/>
        </c:scaling>
        <c:axPos val="l"/>
        <c:numFmt formatCode="General" sourceLinked="1"/>
        <c:tickLblPos val="nextTo"/>
        <c:crossAx val="83053952"/>
        <c:crosses val="autoZero"/>
        <c:crossBetween val="between"/>
      </c:valAx>
    </c:plotArea>
    <c:legend>
      <c:legendPos val="r"/>
      <c:layout>
        <c:manualLayout>
          <c:xMode val="edge"/>
          <c:yMode val="edge"/>
          <c:x val="0.12804782061201889"/>
          <c:y val="5.9708418800591127E-2"/>
          <c:w val="0.17133494151381368"/>
          <c:h val="0.14540241293367739"/>
        </c:manualLayout>
      </c:layout>
      <c:overlay val="1"/>
    </c:legend>
    <c:plotVisOnly val="1"/>
    <c:dispBlanksAs val="gap"/>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200" b="1" i="0" u="none" strike="noStrike" baseline="0">
                <a:solidFill>
                  <a:schemeClr val="tx1"/>
                </a:solidFill>
                <a:latin typeface="Arial"/>
                <a:ea typeface="Arial"/>
                <a:cs typeface="Arial"/>
              </a:defRPr>
            </a:pPr>
            <a:r>
              <a:rPr lang="en-US"/>
              <a:t>Federal Grants-In-Aid, NIPA Basis</a:t>
            </a:r>
          </a:p>
        </c:rich>
      </c:tx>
      <c:layout>
        <c:manualLayout>
          <c:xMode val="edge"/>
          <c:yMode val="edge"/>
          <c:x val="0.34777517564402816"/>
          <c:y val="1.9354838709677424E-2"/>
        </c:manualLayout>
      </c:layout>
      <c:spPr>
        <a:noFill/>
        <a:ln w="25400">
          <a:noFill/>
        </a:ln>
      </c:spPr>
    </c:title>
    <c:plotArea>
      <c:layout>
        <c:manualLayout>
          <c:layoutTarget val="inner"/>
          <c:xMode val="edge"/>
          <c:yMode val="edge"/>
          <c:x val="0.14988290398126466"/>
          <c:y val="0.15483870967741939"/>
          <c:w val="0.71779859484777531"/>
          <c:h val="0.69247311827956992"/>
        </c:manualLayout>
      </c:layout>
      <c:barChart>
        <c:barDir val="col"/>
        <c:grouping val="clustered"/>
        <c:ser>
          <c:idx val="1"/>
          <c:order val="0"/>
          <c:tx>
            <c:strRef>
              <c:f>Sheet1!$A$2</c:f>
              <c:strCache>
                <c:ptCount val="1"/>
                <c:pt idx="0">
                  <c:v>Federal Grants</c:v>
                </c:pt>
              </c:strCache>
            </c:strRef>
          </c:tx>
          <c:spPr>
            <a:solidFill>
              <a:schemeClr val="accent2"/>
            </a:solidFill>
            <a:ln w="12700">
              <a:solidFill>
                <a:schemeClr val="tx1"/>
              </a:solidFill>
              <a:prstDash val="solid"/>
            </a:ln>
          </c:spPr>
          <c:cat>
            <c:strRef>
              <c:f>Sheet1!$B$1:$X$1</c:f>
              <c:strCache>
                <c:ptCount val="23"/>
                <c:pt idx="0">
                  <c:v> 2006-I </c:v>
                </c:pt>
                <c:pt idx="1">
                  <c:v> 2006-II </c:v>
                </c:pt>
                <c:pt idx="2">
                  <c:v> 2006-III </c:v>
                </c:pt>
                <c:pt idx="3">
                  <c:v> 2006-IV </c:v>
                </c:pt>
                <c:pt idx="4">
                  <c:v> 2007-I </c:v>
                </c:pt>
                <c:pt idx="5">
                  <c:v> 2007-II </c:v>
                </c:pt>
                <c:pt idx="6">
                  <c:v> 2007-III </c:v>
                </c:pt>
                <c:pt idx="7">
                  <c:v> 2007-IV </c:v>
                </c:pt>
                <c:pt idx="8">
                  <c:v> 2008-I </c:v>
                </c:pt>
                <c:pt idx="9">
                  <c:v> 2008-II </c:v>
                </c:pt>
                <c:pt idx="10">
                  <c:v> 2008-III </c:v>
                </c:pt>
                <c:pt idx="11">
                  <c:v> 2008-IV </c:v>
                </c:pt>
                <c:pt idx="12">
                  <c:v> 2009-I </c:v>
                </c:pt>
                <c:pt idx="13">
                  <c:v> 2009-II </c:v>
                </c:pt>
                <c:pt idx="14">
                  <c:v> 2009-III </c:v>
                </c:pt>
                <c:pt idx="15">
                  <c:v> 2009-IV </c:v>
                </c:pt>
                <c:pt idx="16">
                  <c:v> 2010-I </c:v>
                </c:pt>
                <c:pt idx="17">
                  <c:v> 2010-II </c:v>
                </c:pt>
                <c:pt idx="18">
                  <c:v> 2010-III </c:v>
                </c:pt>
                <c:pt idx="19">
                  <c:v> 2010-IV </c:v>
                </c:pt>
                <c:pt idx="20">
                  <c:v>2011-I</c:v>
                </c:pt>
                <c:pt idx="21">
                  <c:v>2011-II</c:v>
                </c:pt>
                <c:pt idx="22">
                  <c:v>2011-III</c:v>
                </c:pt>
              </c:strCache>
            </c:strRef>
          </c:cat>
          <c:val>
            <c:numRef>
              <c:f>Sheet1!$B$2:$X$2</c:f>
              <c:numCache>
                <c:formatCode>General</c:formatCode>
                <c:ptCount val="23"/>
                <c:pt idx="0">
                  <c:v>354.6</c:v>
                </c:pt>
                <c:pt idx="1">
                  <c:v>361</c:v>
                </c:pt>
                <c:pt idx="2">
                  <c:v>365.1</c:v>
                </c:pt>
                <c:pt idx="3">
                  <c:v>355.5</c:v>
                </c:pt>
                <c:pt idx="4">
                  <c:v>377.3</c:v>
                </c:pt>
                <c:pt idx="5">
                  <c:v>381.6</c:v>
                </c:pt>
                <c:pt idx="6">
                  <c:v>382.1</c:v>
                </c:pt>
                <c:pt idx="7">
                  <c:v>381.9</c:v>
                </c:pt>
                <c:pt idx="8">
                  <c:v>386.8</c:v>
                </c:pt>
                <c:pt idx="9">
                  <c:v>396.3</c:v>
                </c:pt>
                <c:pt idx="10">
                  <c:v>394.1</c:v>
                </c:pt>
                <c:pt idx="11">
                  <c:v>404.8</c:v>
                </c:pt>
                <c:pt idx="12">
                  <c:v>438.4</c:v>
                </c:pt>
                <c:pt idx="13">
                  <c:v>503.4</c:v>
                </c:pt>
                <c:pt idx="14">
                  <c:v>486.4</c:v>
                </c:pt>
                <c:pt idx="15">
                  <c:v>501.4</c:v>
                </c:pt>
                <c:pt idx="16">
                  <c:v>514.79999999999995</c:v>
                </c:pt>
                <c:pt idx="17">
                  <c:v>524.20000000000005</c:v>
                </c:pt>
                <c:pt idx="18">
                  <c:v>542.1</c:v>
                </c:pt>
                <c:pt idx="19">
                  <c:v>544.9</c:v>
                </c:pt>
                <c:pt idx="20">
                  <c:v>514.5</c:v>
                </c:pt>
                <c:pt idx="21">
                  <c:v>527.70000000000005</c:v>
                </c:pt>
                <c:pt idx="22">
                  <c:v>470.6</c:v>
                </c:pt>
              </c:numCache>
            </c:numRef>
          </c:val>
        </c:ser>
        <c:dLbls/>
        <c:axId val="83482112"/>
        <c:axId val="83483648"/>
      </c:barChart>
      <c:catAx>
        <c:axId val="83482112"/>
        <c:scaling>
          <c:orientation val="minMax"/>
        </c:scaling>
        <c:axPos val="b"/>
        <c:numFmt formatCode="General" sourceLinked="1"/>
        <c:majorTickMark val="cross"/>
        <c:tickLblPos val="nextTo"/>
        <c:spPr>
          <a:ln w="3175">
            <a:solidFill>
              <a:schemeClr val="tx1"/>
            </a:solidFill>
            <a:prstDash val="solid"/>
          </a:ln>
        </c:spPr>
        <c:txPr>
          <a:bodyPr rot="-2700000" vert="horz"/>
          <a:lstStyle/>
          <a:p>
            <a:pPr>
              <a:defRPr sz="1000" b="0" i="0" u="none" strike="noStrike" baseline="0">
                <a:solidFill>
                  <a:schemeClr val="tx1"/>
                </a:solidFill>
                <a:latin typeface="Arial"/>
                <a:ea typeface="Arial"/>
                <a:cs typeface="Arial"/>
              </a:defRPr>
            </a:pPr>
            <a:endParaRPr lang="en-US"/>
          </a:p>
        </c:txPr>
        <c:crossAx val="83483648"/>
        <c:crosses val="autoZero"/>
        <c:lblAlgn val="ctr"/>
        <c:lblOffset val="100"/>
        <c:tickLblSkip val="1"/>
        <c:tickMarkSkip val="1"/>
      </c:catAx>
      <c:valAx>
        <c:axId val="83483648"/>
        <c:scaling>
          <c:orientation val="minMax"/>
          <c:min val="300"/>
        </c:scaling>
        <c:axPos val="l"/>
        <c:title>
          <c:tx>
            <c:rich>
              <a:bodyPr/>
              <a:lstStyle/>
              <a:p>
                <a:pPr>
                  <a:defRPr sz="1000" b="1" i="0" u="none" strike="noStrike" baseline="0">
                    <a:solidFill>
                      <a:schemeClr val="tx1"/>
                    </a:solidFill>
                    <a:latin typeface="Arial"/>
                    <a:ea typeface="Arial"/>
                    <a:cs typeface="Arial"/>
                  </a:defRPr>
                </a:pPr>
                <a:r>
                  <a:rPr lang="en-US"/>
                  <a:t>Billions of Dollars</a:t>
                </a:r>
              </a:p>
            </c:rich>
          </c:tx>
          <c:layout>
            <c:manualLayout>
              <c:xMode val="edge"/>
              <c:yMode val="edge"/>
              <c:x val="8.3138173302107723E-2"/>
              <c:y val="0.37634408602150538"/>
            </c:manualLayout>
          </c:layout>
          <c:spPr>
            <a:noFill/>
            <a:ln w="25400">
              <a:noFill/>
            </a:ln>
          </c:spPr>
        </c:title>
        <c:numFmt formatCode="General" sourceLinked="1"/>
        <c:majorTickMark val="cross"/>
        <c:tickLblPos val="nextTo"/>
        <c:spPr>
          <a:ln w="3175">
            <a:solidFill>
              <a:schemeClr val="tx1"/>
            </a:solidFill>
            <a:prstDash val="solid"/>
          </a:ln>
        </c:spPr>
        <c:txPr>
          <a:bodyPr rot="0" vert="horz"/>
          <a:lstStyle/>
          <a:p>
            <a:pPr>
              <a:defRPr sz="1000" b="0" i="0" u="none" strike="noStrike" baseline="0">
                <a:solidFill>
                  <a:schemeClr val="tx1"/>
                </a:solidFill>
                <a:latin typeface="Arial"/>
                <a:ea typeface="Arial"/>
                <a:cs typeface="Arial"/>
              </a:defRPr>
            </a:pPr>
            <a:endParaRPr lang="en-US"/>
          </a:p>
        </c:txPr>
        <c:crossAx val="83482112"/>
        <c:crosses val="autoZero"/>
        <c:crossBetween val="between"/>
      </c:valAx>
      <c:spPr>
        <a:solidFill>
          <a:srgbClr val="FFFFFF"/>
        </a:solidFill>
        <a:ln w="12700">
          <a:solidFill>
            <a:srgbClr val="808080"/>
          </a:solidFill>
          <a:prstDash val="solid"/>
        </a:ln>
      </c:spPr>
    </c:plotArea>
    <c:plotVisOnly val="1"/>
    <c:dispBlanksAs val="gap"/>
  </c:chart>
  <c:spPr>
    <a:noFill/>
    <a:ln>
      <a:noFill/>
    </a:ln>
  </c:spPr>
  <c:txPr>
    <a:bodyPr/>
    <a:lstStyle/>
    <a:p>
      <a:pPr>
        <a:defRPr sz="1000" b="0" i="0" u="none" strike="noStrike" baseline="0">
          <a:solidFill>
            <a:schemeClr val="tx1"/>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131075"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131076"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131077"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829B5134-F06F-4A65-BDB3-0A862BCC9703}" type="slidenum">
              <a:rPr lang="en-US"/>
              <a:pPr>
                <a:defRPr/>
              </a:pPr>
              <a:t>‹#›</a:t>
            </a:fld>
            <a:endParaRPr lang="en-US"/>
          </a:p>
        </p:txBody>
      </p:sp>
    </p:spTree>
    <p:extLst>
      <p:ext uri="{BB962C8B-B14F-4D97-AF65-F5344CB8AC3E}">
        <p14:creationId xmlns:p14="http://schemas.microsoft.com/office/powerpoint/2010/main" xmlns="" val="1079091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32771"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2773"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4"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32775"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39307A0E-E7F2-474E-9D79-DC85E6538AC9}" type="slidenum">
              <a:rPr lang="en-US"/>
              <a:pPr>
                <a:defRPr/>
              </a:pPr>
              <a:t>‹#›</a:t>
            </a:fld>
            <a:endParaRPr lang="en-US"/>
          </a:p>
        </p:txBody>
      </p:sp>
    </p:spTree>
    <p:extLst>
      <p:ext uri="{BB962C8B-B14F-4D97-AF65-F5344CB8AC3E}">
        <p14:creationId xmlns:p14="http://schemas.microsoft.com/office/powerpoint/2010/main" xmlns="" val="24365770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D9142E49-BEFB-44A5-A1CA-DDE5DCA59BDC}" type="slidenum">
              <a:rPr lang="en-US" smtClean="0"/>
              <a:pPr eaLnBrk="1" hangingPunct="1"/>
              <a:t>1</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5BDF6897-7531-4591-84A5-34F8FA2DF267}" type="slidenum">
              <a:rPr lang="en-US" smtClean="0"/>
              <a:pPr eaLnBrk="1" hangingPunct="1"/>
              <a:t>44</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716C3F50-7978-4A9F-BD1C-CCF682E457EB}" type="slidenum">
              <a:rPr lang="en-US" smtClean="0"/>
              <a:pPr eaLnBrk="1" hangingPunct="1"/>
              <a:t>47</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smtClean="0"/>
              <a:t>WHAT RESPONDENTS ARE SAYING IN AUGUST:</a:t>
            </a:r>
          </a:p>
          <a:p>
            <a:pPr eaLnBrk="1" hangingPunct="1"/>
            <a:r>
              <a:rPr lang="en-US" smtClean="0"/>
              <a:t>o On-going inflationary pressure and cost-push has subsided during the month.</a:t>
            </a:r>
          </a:p>
          <a:p>
            <a:pPr eaLnBrk="1" hangingPunct="1"/>
            <a:r>
              <a:rPr lang="en-US" smtClean="0"/>
              <a:t>o There are consistently fewer cost increase notices as compared to prior months.</a:t>
            </a:r>
          </a:p>
          <a:p>
            <a:pPr eaLnBrk="1" hangingPunct="1"/>
            <a:r>
              <a:rPr lang="en-US" smtClean="0"/>
              <a:t>o Biggest issue continues to be material price (increases).  Steel prices have softened over the </a:t>
            </a:r>
          </a:p>
          <a:p>
            <a:pPr eaLnBrk="1" hangingPunct="1"/>
            <a:r>
              <a:rPr lang="en-US" smtClean="0"/>
              <a:t>past several months, but I expect that to reverse and start a gradual climb.</a:t>
            </a:r>
          </a:p>
          <a:p>
            <a:pPr eaLnBrk="1" hangingPunct="1"/>
            <a:r>
              <a:rPr lang="en-US" smtClean="0"/>
              <a:t>o Supplier deliveries – getting terrible.</a:t>
            </a:r>
          </a:p>
          <a:p>
            <a:pPr eaLnBrk="1" hangingPunct="1"/>
            <a:r>
              <a:rPr lang="en-US" smtClean="0"/>
              <a:t>o A slow July reduced the backlog, which reduced lead times – a good thing.</a:t>
            </a:r>
          </a:p>
          <a:p>
            <a:pPr eaLnBrk="1" hangingPunct="1"/>
            <a:r>
              <a:rPr lang="en-US" smtClean="0"/>
              <a:t>o No problems with MRO.</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85A5A3-C5C2-4A4A-9437-AA2F92934458}" type="slidenum">
              <a:rPr lang="en-US" smtClean="0"/>
              <a:pPr/>
              <a:t>55</a:t>
            </a:fld>
            <a:endParaRPr lang="en-US"/>
          </a:p>
        </p:txBody>
      </p:sp>
    </p:spTree>
    <p:extLst>
      <p:ext uri="{BB962C8B-B14F-4D97-AF65-F5344CB8AC3E}">
        <p14:creationId xmlns:p14="http://schemas.microsoft.com/office/powerpoint/2010/main" xmlns="" val="3857058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C70C004C-E301-4E18-BD4A-077B061607D1}" type="slidenum">
              <a:rPr lang="en-US" smtClean="0"/>
              <a:pPr eaLnBrk="1" hangingPunct="1"/>
              <a:t>56</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A986AF3C-34CA-4E93-A318-8425A0C17231}" type="slidenum">
              <a:rPr lang="en-US" smtClean="0"/>
              <a:pPr eaLnBrk="1" hangingPunct="1"/>
              <a:t>57</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29,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September 30, 2011</a:t>
            </a:r>
          </a:p>
        </p:txBody>
      </p:sp>
      <p:sp>
        <p:nvSpPr>
          <p:cNvPr id="6" name="Rectangle 6"/>
          <p:cNvSpPr>
            <a:spLocks noGrp="1" noChangeArrowheads="1"/>
          </p:cNvSpPr>
          <p:nvPr>
            <p:ph type="sldNum" sz="quarter" idx="12"/>
          </p:nvPr>
        </p:nvSpPr>
        <p:spPr>
          <a:ln/>
        </p:spPr>
        <p:txBody>
          <a:bodyPr/>
          <a:lstStyle>
            <a:lvl1pPr>
              <a:defRPr/>
            </a:lvl1pPr>
          </a:lstStyle>
          <a:p>
            <a:pPr>
              <a:defRPr/>
            </a:pPr>
            <a:fld id="{69E24B5D-CE3E-4D23-BD18-045A7E20B17C}" type="slidenum">
              <a:rPr lang="en-US"/>
              <a:pPr>
                <a:defRPr/>
              </a:pPr>
              <a:t>‹#›</a:t>
            </a:fld>
            <a:endParaRPr lang="en-US"/>
          </a:p>
        </p:txBody>
      </p:sp>
    </p:spTree>
    <p:extLst>
      <p:ext uri="{BB962C8B-B14F-4D97-AF65-F5344CB8AC3E}">
        <p14:creationId xmlns:p14="http://schemas.microsoft.com/office/powerpoint/2010/main" xmlns="" val="3750767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29,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September 30, 2011</a:t>
            </a:r>
          </a:p>
        </p:txBody>
      </p:sp>
      <p:sp>
        <p:nvSpPr>
          <p:cNvPr id="6" name="Rectangle 6"/>
          <p:cNvSpPr>
            <a:spLocks noGrp="1" noChangeArrowheads="1"/>
          </p:cNvSpPr>
          <p:nvPr>
            <p:ph type="sldNum" sz="quarter" idx="12"/>
          </p:nvPr>
        </p:nvSpPr>
        <p:spPr>
          <a:ln/>
        </p:spPr>
        <p:txBody>
          <a:bodyPr/>
          <a:lstStyle>
            <a:lvl1pPr>
              <a:defRPr/>
            </a:lvl1pPr>
          </a:lstStyle>
          <a:p>
            <a:pPr>
              <a:defRPr/>
            </a:pPr>
            <a:fld id="{08796518-97DA-4A95-BB84-96726BBA5357}" type="slidenum">
              <a:rPr lang="en-US"/>
              <a:pPr>
                <a:defRPr/>
              </a:pPr>
              <a:t>‹#›</a:t>
            </a:fld>
            <a:endParaRPr lang="en-US"/>
          </a:p>
        </p:txBody>
      </p:sp>
    </p:spTree>
    <p:extLst>
      <p:ext uri="{BB962C8B-B14F-4D97-AF65-F5344CB8AC3E}">
        <p14:creationId xmlns:p14="http://schemas.microsoft.com/office/powerpoint/2010/main" xmlns="" val="2754346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29,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September 30, 2011</a:t>
            </a:r>
          </a:p>
        </p:txBody>
      </p:sp>
      <p:sp>
        <p:nvSpPr>
          <p:cNvPr id="6" name="Rectangle 6"/>
          <p:cNvSpPr>
            <a:spLocks noGrp="1" noChangeArrowheads="1"/>
          </p:cNvSpPr>
          <p:nvPr>
            <p:ph type="sldNum" sz="quarter" idx="12"/>
          </p:nvPr>
        </p:nvSpPr>
        <p:spPr>
          <a:ln/>
        </p:spPr>
        <p:txBody>
          <a:bodyPr/>
          <a:lstStyle>
            <a:lvl1pPr>
              <a:defRPr/>
            </a:lvl1pPr>
          </a:lstStyle>
          <a:p>
            <a:pPr>
              <a:defRPr/>
            </a:pPr>
            <a:fld id="{78AD633A-58D3-4BFC-A1EF-60D59CDF0C9C}" type="slidenum">
              <a:rPr lang="en-US"/>
              <a:pPr>
                <a:defRPr/>
              </a:pPr>
              <a:t>‹#›</a:t>
            </a:fld>
            <a:endParaRPr lang="en-US"/>
          </a:p>
        </p:txBody>
      </p:sp>
    </p:spTree>
    <p:extLst>
      <p:ext uri="{BB962C8B-B14F-4D97-AF65-F5344CB8AC3E}">
        <p14:creationId xmlns:p14="http://schemas.microsoft.com/office/powerpoint/2010/main" xmlns="" val="3074074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29,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September 30, 2011</a:t>
            </a:r>
          </a:p>
        </p:txBody>
      </p:sp>
      <p:sp>
        <p:nvSpPr>
          <p:cNvPr id="6" name="Rectangle 6"/>
          <p:cNvSpPr>
            <a:spLocks noGrp="1" noChangeArrowheads="1"/>
          </p:cNvSpPr>
          <p:nvPr>
            <p:ph type="sldNum" sz="quarter" idx="12"/>
          </p:nvPr>
        </p:nvSpPr>
        <p:spPr>
          <a:ln/>
        </p:spPr>
        <p:txBody>
          <a:bodyPr/>
          <a:lstStyle>
            <a:lvl1pPr>
              <a:defRPr/>
            </a:lvl1pPr>
          </a:lstStyle>
          <a:p>
            <a:pPr>
              <a:defRPr/>
            </a:pPr>
            <a:fld id="{B2EA80C6-A696-4D02-82F9-F9E6C6AFC955}" type="slidenum">
              <a:rPr lang="en-US"/>
              <a:pPr>
                <a:defRPr/>
              </a:pPr>
              <a:t>‹#›</a:t>
            </a:fld>
            <a:endParaRPr lang="en-US"/>
          </a:p>
        </p:txBody>
      </p:sp>
    </p:spTree>
    <p:extLst>
      <p:ext uri="{BB962C8B-B14F-4D97-AF65-F5344CB8AC3E}">
        <p14:creationId xmlns:p14="http://schemas.microsoft.com/office/powerpoint/2010/main" xmlns="" val="3368273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29,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September 30, 2011</a:t>
            </a:r>
          </a:p>
        </p:txBody>
      </p:sp>
      <p:sp>
        <p:nvSpPr>
          <p:cNvPr id="6" name="Rectangle 6"/>
          <p:cNvSpPr>
            <a:spLocks noGrp="1" noChangeArrowheads="1"/>
          </p:cNvSpPr>
          <p:nvPr>
            <p:ph type="sldNum" sz="quarter" idx="12"/>
          </p:nvPr>
        </p:nvSpPr>
        <p:spPr>
          <a:ln/>
        </p:spPr>
        <p:txBody>
          <a:bodyPr/>
          <a:lstStyle>
            <a:lvl1pPr>
              <a:defRPr/>
            </a:lvl1pPr>
          </a:lstStyle>
          <a:p>
            <a:pPr>
              <a:defRPr/>
            </a:pPr>
            <a:fld id="{4A7C4116-81BC-4230-895F-06D7B689809C}" type="slidenum">
              <a:rPr lang="en-US"/>
              <a:pPr>
                <a:defRPr/>
              </a:pPr>
              <a:t>‹#›</a:t>
            </a:fld>
            <a:endParaRPr lang="en-US"/>
          </a:p>
        </p:txBody>
      </p:sp>
    </p:spTree>
    <p:extLst>
      <p:ext uri="{BB962C8B-B14F-4D97-AF65-F5344CB8AC3E}">
        <p14:creationId xmlns:p14="http://schemas.microsoft.com/office/powerpoint/2010/main" xmlns="" val="1654113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29,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September 30, 2011</a:t>
            </a:r>
          </a:p>
        </p:txBody>
      </p:sp>
      <p:sp>
        <p:nvSpPr>
          <p:cNvPr id="6" name="Rectangle 6"/>
          <p:cNvSpPr>
            <a:spLocks noGrp="1" noChangeArrowheads="1"/>
          </p:cNvSpPr>
          <p:nvPr>
            <p:ph type="sldNum" sz="quarter" idx="12"/>
          </p:nvPr>
        </p:nvSpPr>
        <p:spPr>
          <a:ln/>
        </p:spPr>
        <p:txBody>
          <a:bodyPr/>
          <a:lstStyle>
            <a:lvl1pPr>
              <a:defRPr/>
            </a:lvl1pPr>
          </a:lstStyle>
          <a:p>
            <a:pPr>
              <a:defRPr/>
            </a:pPr>
            <a:fld id="{51D53F3C-53B9-4F3F-A49C-751052B3CDBC}" type="slidenum">
              <a:rPr lang="en-US"/>
              <a:pPr>
                <a:defRPr/>
              </a:pPr>
              <a:t>‹#›</a:t>
            </a:fld>
            <a:endParaRPr lang="en-US"/>
          </a:p>
        </p:txBody>
      </p:sp>
    </p:spTree>
    <p:extLst>
      <p:ext uri="{BB962C8B-B14F-4D97-AF65-F5344CB8AC3E}">
        <p14:creationId xmlns:p14="http://schemas.microsoft.com/office/powerpoint/2010/main" xmlns="" val="3868666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March 29,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September 30, 2011</a:t>
            </a:r>
          </a:p>
        </p:txBody>
      </p:sp>
      <p:sp>
        <p:nvSpPr>
          <p:cNvPr id="7" name="Rectangle 6"/>
          <p:cNvSpPr>
            <a:spLocks noGrp="1" noChangeArrowheads="1"/>
          </p:cNvSpPr>
          <p:nvPr>
            <p:ph type="sldNum" sz="quarter" idx="12"/>
          </p:nvPr>
        </p:nvSpPr>
        <p:spPr>
          <a:ln/>
        </p:spPr>
        <p:txBody>
          <a:bodyPr/>
          <a:lstStyle>
            <a:lvl1pPr>
              <a:defRPr/>
            </a:lvl1pPr>
          </a:lstStyle>
          <a:p>
            <a:pPr>
              <a:defRPr/>
            </a:pPr>
            <a:fld id="{4287666F-46FF-4F45-AF77-245D61CB70FE}" type="slidenum">
              <a:rPr lang="en-US"/>
              <a:pPr>
                <a:defRPr/>
              </a:pPr>
              <a:t>‹#›</a:t>
            </a:fld>
            <a:endParaRPr lang="en-US"/>
          </a:p>
        </p:txBody>
      </p:sp>
    </p:spTree>
    <p:extLst>
      <p:ext uri="{BB962C8B-B14F-4D97-AF65-F5344CB8AC3E}">
        <p14:creationId xmlns:p14="http://schemas.microsoft.com/office/powerpoint/2010/main" xmlns="" val="1372196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March 29,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September 30, 2011</a:t>
            </a:r>
          </a:p>
        </p:txBody>
      </p:sp>
      <p:sp>
        <p:nvSpPr>
          <p:cNvPr id="9" name="Rectangle 6"/>
          <p:cNvSpPr>
            <a:spLocks noGrp="1" noChangeArrowheads="1"/>
          </p:cNvSpPr>
          <p:nvPr>
            <p:ph type="sldNum" sz="quarter" idx="12"/>
          </p:nvPr>
        </p:nvSpPr>
        <p:spPr>
          <a:ln/>
        </p:spPr>
        <p:txBody>
          <a:bodyPr/>
          <a:lstStyle>
            <a:lvl1pPr>
              <a:defRPr/>
            </a:lvl1pPr>
          </a:lstStyle>
          <a:p>
            <a:pPr>
              <a:defRPr/>
            </a:pPr>
            <a:fld id="{E01784E0-AB13-454E-88DB-56C88A9B1F61}" type="slidenum">
              <a:rPr lang="en-US"/>
              <a:pPr>
                <a:defRPr/>
              </a:pPr>
              <a:t>‹#›</a:t>
            </a:fld>
            <a:endParaRPr lang="en-US"/>
          </a:p>
        </p:txBody>
      </p:sp>
    </p:spTree>
    <p:extLst>
      <p:ext uri="{BB962C8B-B14F-4D97-AF65-F5344CB8AC3E}">
        <p14:creationId xmlns:p14="http://schemas.microsoft.com/office/powerpoint/2010/main" xmlns="" val="99206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March 29, 2012</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September 30, 2011</a:t>
            </a:r>
          </a:p>
        </p:txBody>
      </p:sp>
      <p:sp>
        <p:nvSpPr>
          <p:cNvPr id="5" name="Rectangle 6"/>
          <p:cNvSpPr>
            <a:spLocks noGrp="1" noChangeArrowheads="1"/>
          </p:cNvSpPr>
          <p:nvPr>
            <p:ph type="sldNum" sz="quarter" idx="12"/>
          </p:nvPr>
        </p:nvSpPr>
        <p:spPr>
          <a:ln/>
        </p:spPr>
        <p:txBody>
          <a:bodyPr/>
          <a:lstStyle>
            <a:lvl1pPr>
              <a:defRPr/>
            </a:lvl1pPr>
          </a:lstStyle>
          <a:p>
            <a:pPr>
              <a:defRPr/>
            </a:pPr>
            <a:fld id="{B6D7B953-6E67-40AD-B219-8C1EAD54D2EA}" type="slidenum">
              <a:rPr lang="en-US"/>
              <a:pPr>
                <a:defRPr/>
              </a:pPr>
              <a:t>‹#›</a:t>
            </a:fld>
            <a:endParaRPr lang="en-US"/>
          </a:p>
        </p:txBody>
      </p:sp>
    </p:spTree>
    <p:extLst>
      <p:ext uri="{BB962C8B-B14F-4D97-AF65-F5344CB8AC3E}">
        <p14:creationId xmlns:p14="http://schemas.microsoft.com/office/powerpoint/2010/main" xmlns="" val="46639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March 29, 2012</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September 30, 2011</a:t>
            </a:r>
          </a:p>
        </p:txBody>
      </p:sp>
      <p:sp>
        <p:nvSpPr>
          <p:cNvPr id="4" name="Rectangle 6"/>
          <p:cNvSpPr>
            <a:spLocks noGrp="1" noChangeArrowheads="1"/>
          </p:cNvSpPr>
          <p:nvPr>
            <p:ph type="sldNum" sz="quarter" idx="12"/>
          </p:nvPr>
        </p:nvSpPr>
        <p:spPr>
          <a:ln/>
        </p:spPr>
        <p:txBody>
          <a:bodyPr/>
          <a:lstStyle>
            <a:lvl1pPr>
              <a:defRPr/>
            </a:lvl1pPr>
          </a:lstStyle>
          <a:p>
            <a:pPr>
              <a:defRPr/>
            </a:pPr>
            <a:fld id="{F866CD79-CC47-429E-AED1-A60E4B54F0DB}" type="slidenum">
              <a:rPr lang="en-US"/>
              <a:pPr>
                <a:defRPr/>
              </a:pPr>
              <a:t>‹#›</a:t>
            </a:fld>
            <a:endParaRPr lang="en-US"/>
          </a:p>
        </p:txBody>
      </p:sp>
    </p:spTree>
    <p:extLst>
      <p:ext uri="{BB962C8B-B14F-4D97-AF65-F5344CB8AC3E}">
        <p14:creationId xmlns:p14="http://schemas.microsoft.com/office/powerpoint/2010/main" xmlns="" val="698733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March 29,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September 30, 2011</a:t>
            </a:r>
          </a:p>
        </p:txBody>
      </p:sp>
      <p:sp>
        <p:nvSpPr>
          <p:cNvPr id="7" name="Rectangle 6"/>
          <p:cNvSpPr>
            <a:spLocks noGrp="1" noChangeArrowheads="1"/>
          </p:cNvSpPr>
          <p:nvPr>
            <p:ph type="sldNum" sz="quarter" idx="12"/>
          </p:nvPr>
        </p:nvSpPr>
        <p:spPr>
          <a:ln/>
        </p:spPr>
        <p:txBody>
          <a:bodyPr/>
          <a:lstStyle>
            <a:lvl1pPr>
              <a:defRPr/>
            </a:lvl1pPr>
          </a:lstStyle>
          <a:p>
            <a:pPr>
              <a:defRPr/>
            </a:pPr>
            <a:fld id="{1286C163-7078-4D86-9737-FE9E52D97CB5}" type="slidenum">
              <a:rPr lang="en-US"/>
              <a:pPr>
                <a:defRPr/>
              </a:pPr>
              <a:t>‹#›</a:t>
            </a:fld>
            <a:endParaRPr lang="en-US"/>
          </a:p>
        </p:txBody>
      </p:sp>
    </p:spTree>
    <p:extLst>
      <p:ext uri="{BB962C8B-B14F-4D97-AF65-F5344CB8AC3E}">
        <p14:creationId xmlns:p14="http://schemas.microsoft.com/office/powerpoint/2010/main" xmlns="" val="3276625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March 29,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September 30, 2011</a:t>
            </a:r>
          </a:p>
        </p:txBody>
      </p:sp>
      <p:sp>
        <p:nvSpPr>
          <p:cNvPr id="7" name="Rectangle 6"/>
          <p:cNvSpPr>
            <a:spLocks noGrp="1" noChangeArrowheads="1"/>
          </p:cNvSpPr>
          <p:nvPr>
            <p:ph type="sldNum" sz="quarter" idx="12"/>
          </p:nvPr>
        </p:nvSpPr>
        <p:spPr>
          <a:ln/>
        </p:spPr>
        <p:txBody>
          <a:bodyPr/>
          <a:lstStyle>
            <a:lvl1pPr>
              <a:defRPr/>
            </a:lvl1pPr>
          </a:lstStyle>
          <a:p>
            <a:pPr>
              <a:defRPr/>
            </a:pPr>
            <a:fld id="{0393104C-DF89-45E7-B5E4-5C350E0FA844}" type="slidenum">
              <a:rPr lang="en-US"/>
              <a:pPr>
                <a:defRPr/>
              </a:pPr>
              <a:t>‹#›</a:t>
            </a:fld>
            <a:endParaRPr lang="en-US"/>
          </a:p>
        </p:txBody>
      </p:sp>
    </p:spTree>
    <p:extLst>
      <p:ext uri="{BB962C8B-B14F-4D97-AF65-F5344CB8AC3E}">
        <p14:creationId xmlns:p14="http://schemas.microsoft.com/office/powerpoint/2010/main" xmlns="" val="118405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0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r>
              <a:rPr lang="en-US" smtClean="0"/>
              <a:t>March 29, 2012</a:t>
            </a:r>
            <a:endParaRPr lang="en-US"/>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September 30, 2011</a:t>
            </a:r>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D4E98E35-D78F-4DFE-8433-B4BCE24090E5}" type="slidenum">
              <a:rPr lang="en-US"/>
              <a:pPr>
                <a:defRPr/>
              </a:pPr>
              <a:t>‹#›</a:t>
            </a:fld>
            <a:endParaRPr lang="en-US"/>
          </a:p>
        </p:txBody>
      </p:sp>
      <p:pic>
        <p:nvPicPr>
          <p:cNvPr id="1031" name="Picture 7" descr="DOR"/>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63500" y="6270625"/>
            <a:ext cx="1535113"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oleObject5.bin"/></Relationships>
</file>

<file path=ppt/slides/_rels/slide4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oleObject7.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oleObject" Target="../embeddings/oleObject8.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9.bin"/></Relationships>
</file>

<file path=ppt/slides/_rels/slide53.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1579563"/>
            <a:ext cx="8229600" cy="1428750"/>
          </a:xfrm>
        </p:spPr>
        <p:txBody>
          <a:bodyPr/>
          <a:lstStyle/>
          <a:p>
            <a:pPr eaLnBrk="1" hangingPunct="1">
              <a:spcBef>
                <a:spcPct val="100000"/>
              </a:spcBef>
            </a:pPr>
            <a:r>
              <a:rPr lang="en-US" sz="4000" i="1" dirty="0" smtClean="0"/>
              <a:t>The Recovery from the Great Recession</a:t>
            </a:r>
            <a:endParaRPr lang="en-US" sz="4000" dirty="0" smtClean="0"/>
          </a:p>
        </p:txBody>
      </p:sp>
      <p:sp>
        <p:nvSpPr>
          <p:cNvPr id="2052" name="Text Box 3"/>
          <p:cNvSpPr txBox="1">
            <a:spLocks noChangeArrowheads="1"/>
          </p:cNvSpPr>
          <p:nvPr/>
        </p:nvSpPr>
        <p:spPr bwMode="auto">
          <a:xfrm>
            <a:off x="246063" y="4737100"/>
            <a:ext cx="8151812" cy="1273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indent="-228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cs typeface="Times New Roman" pitchFamily="18" charset="0"/>
              </a:rPr>
              <a:t>In this presentation</a:t>
            </a:r>
          </a:p>
          <a:p>
            <a:pPr lvl="1" eaLnBrk="1" hangingPunct="1">
              <a:spcBef>
                <a:spcPct val="25000"/>
              </a:spcBef>
              <a:buFontTx/>
              <a:buChar char="•"/>
            </a:pPr>
            <a:r>
              <a:rPr lang="en-US" sz="1000">
                <a:cs typeface="Times New Roman" pitchFamily="18" charset="0"/>
              </a:rPr>
              <a:t>National forecasts are produced by Global Insight, Inc. </a:t>
            </a:r>
          </a:p>
          <a:p>
            <a:pPr lvl="1" eaLnBrk="1" hangingPunct="1">
              <a:spcBef>
                <a:spcPct val="25000"/>
              </a:spcBef>
              <a:buFontTx/>
              <a:buChar char="•"/>
            </a:pPr>
            <a:r>
              <a:rPr lang="en-US" sz="1000">
                <a:cs typeface="Times New Roman" pitchFamily="18" charset="0"/>
              </a:rPr>
              <a:t>State and Metropolitan forecasts are public information produced by the Division of Research and Policy, Wisconsin DOR.</a:t>
            </a:r>
          </a:p>
          <a:p>
            <a:pPr lvl="1" eaLnBrk="1" hangingPunct="1">
              <a:spcBef>
                <a:spcPct val="25000"/>
              </a:spcBef>
              <a:buFontTx/>
              <a:buChar char="•"/>
            </a:pPr>
            <a:r>
              <a:rPr lang="en-US" sz="1000"/>
              <a:t>Information is supplied by the U.S. Bureau Of the Census, U.S. Bureau of Labor Statistics, U.S. Bureau of Economic Analysis,  Federal Housing Finance Authority, Federal Reserve Board of Governors, Federal Reserve Bank of Philadelphia, Federal Reserve Bank of New York, the Wisconsin Department of Workforce Development,  and various divisions of the Wisconsin DOR.</a:t>
            </a:r>
            <a:endParaRPr lang="en-US" sz="1000">
              <a:cs typeface="Times New Roman" pitchFamily="18" charset="0"/>
            </a:endParaRPr>
          </a:p>
          <a:p>
            <a:pPr eaLnBrk="1" hangingPunct="1">
              <a:buFontTx/>
              <a:buChar char="•"/>
            </a:pPr>
            <a:endParaRPr lang="en-US" sz="100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z="3200" smtClean="0"/>
              <a:t>Exports Recovered Quickly</a:t>
            </a:r>
            <a:endParaRPr lang="en-US" sz="3600" smtClean="0"/>
          </a:p>
        </p:txBody>
      </p:sp>
      <p:graphicFrame>
        <p:nvGraphicFramePr>
          <p:cNvPr id="2" name="Chart Placeholder 5"/>
          <p:cNvGraphicFramePr>
            <a:graphicFrameLocks noGrp="1"/>
          </p:cNvGraphicFramePr>
          <p:nvPr>
            <p:ph type="chart" idx="1"/>
            <p:extLst>
              <p:ext uri="{D42A27DB-BD31-4B8C-83A1-F6EECF244321}">
                <p14:modId xmlns:p14="http://schemas.microsoft.com/office/powerpoint/2010/main" xmlns="" val="91322439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Wisconsin Exports Set a Record in 2011</a:t>
            </a:r>
            <a:br>
              <a:rPr lang="en-US" sz="3600" dirty="0" smtClean="0"/>
            </a:br>
            <a:r>
              <a:rPr lang="en-US" sz="2000" dirty="0" smtClean="0"/>
              <a:t>But the Peak Was Reached in July</a:t>
            </a:r>
            <a:endParaRPr lang="en-US" sz="2000" dirty="0"/>
          </a:p>
        </p:txBody>
      </p:sp>
      <p:graphicFrame>
        <p:nvGraphicFramePr>
          <p:cNvPr id="7" name="Chart Placeholder 6"/>
          <p:cNvGraphicFramePr>
            <a:graphicFrameLocks noGrp="1"/>
          </p:cNvGraphicFramePr>
          <p:nvPr>
            <p:ph type="chart" idx="1"/>
            <p:extLst>
              <p:ext uri="{D42A27DB-BD31-4B8C-83A1-F6EECF244321}">
                <p14:modId xmlns:p14="http://schemas.microsoft.com/office/powerpoint/2010/main" xmlns="" val="122213246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r>
              <a:rPr lang="en-US" smtClean="0"/>
              <a:t>March 28, 2012</a:t>
            </a:r>
            <a:endParaRPr lang="en-US"/>
          </a:p>
        </p:txBody>
      </p:sp>
    </p:spTree>
    <p:extLst>
      <p:ext uri="{BB962C8B-B14F-4D97-AF65-F5344CB8AC3E}">
        <p14:creationId xmlns:p14="http://schemas.microsoft.com/office/powerpoint/2010/main" xmlns="" val="1536708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3200" smtClean="0"/>
              <a:t>Federal Spending Never Faltered</a:t>
            </a:r>
            <a:endParaRPr lang="en-US" sz="3600" smtClean="0"/>
          </a:p>
        </p:txBody>
      </p:sp>
      <p:graphicFrame>
        <p:nvGraphicFramePr>
          <p:cNvPr id="2" name="Chart Placeholder 5"/>
          <p:cNvGraphicFramePr>
            <a:graphicFrameLocks noGrp="1"/>
          </p:cNvGraphicFramePr>
          <p:nvPr>
            <p:ph type="chart" idx="1"/>
            <p:extLst>
              <p:ext uri="{D42A27DB-BD31-4B8C-83A1-F6EECF244321}">
                <p14:modId xmlns:p14="http://schemas.microsoft.com/office/powerpoint/2010/main" xmlns="" val="9118946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Limits of Macroeconomic Policy</a:t>
            </a:r>
          </a:p>
        </p:txBody>
      </p:sp>
      <p:sp>
        <p:nvSpPr>
          <p:cNvPr id="3" name="Content Placeholder 2"/>
          <p:cNvSpPr>
            <a:spLocks noGrp="1"/>
          </p:cNvSpPr>
          <p:nvPr>
            <p:ph idx="1"/>
          </p:nvPr>
        </p:nvSpPr>
        <p:spPr/>
        <p:txBody>
          <a:bodyPr/>
          <a:lstStyle/>
          <a:p>
            <a:pPr>
              <a:defRPr/>
            </a:pPr>
            <a:r>
              <a:rPr lang="en-US" sz="3600" dirty="0" smtClean="0"/>
              <a:t>Fiscal Policy</a:t>
            </a:r>
          </a:p>
          <a:p>
            <a:pPr lvl="1">
              <a:defRPr/>
            </a:pPr>
            <a:r>
              <a:rPr lang="en-US" sz="3200" dirty="0" smtClean="0"/>
              <a:t>Bill comes dues for 2009 Stimulus</a:t>
            </a:r>
          </a:p>
          <a:p>
            <a:pPr>
              <a:defRPr/>
            </a:pPr>
            <a:r>
              <a:rPr lang="en-US" sz="3600" dirty="0" smtClean="0"/>
              <a:t>Monetary Policy</a:t>
            </a:r>
          </a:p>
          <a:p>
            <a:pPr lvl="1">
              <a:defRPr/>
            </a:pPr>
            <a:r>
              <a:rPr lang="en-US" sz="3200" dirty="0" smtClean="0"/>
              <a:t>Living in the Liquidity Trap</a:t>
            </a:r>
          </a:p>
          <a:p>
            <a:pPr marL="0" indent="0">
              <a:buFontTx/>
              <a:buNone/>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5"/>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278FE1B-6F21-409E-9F92-1E7EC3A04228}" type="slidenum">
              <a:rPr lang="en-US" sz="1400"/>
              <a:pPr algn="r" eaLnBrk="1" hangingPunct="1"/>
              <a:t>14</a:t>
            </a:fld>
            <a:endParaRPr lang="en-US" sz="1400"/>
          </a:p>
        </p:txBody>
      </p:sp>
      <p:sp>
        <p:nvSpPr>
          <p:cNvPr id="17412" name="Rectangle 2"/>
          <p:cNvSpPr>
            <a:spLocks noGrp="1" noChangeArrowheads="1"/>
          </p:cNvSpPr>
          <p:nvPr>
            <p:ph type="title"/>
          </p:nvPr>
        </p:nvSpPr>
        <p:spPr>
          <a:xfrm>
            <a:off x="457200" y="312738"/>
            <a:ext cx="8229600" cy="1143000"/>
          </a:xfrm>
        </p:spPr>
        <p:txBody>
          <a:bodyPr/>
          <a:lstStyle/>
          <a:p>
            <a:pPr eaLnBrk="1" hangingPunct="1"/>
            <a:r>
              <a:rPr lang="en-US" sz="2800" i="1" smtClean="0"/>
              <a:t>Bill Comes Dues for Stimulus</a:t>
            </a:r>
            <a:r>
              <a:rPr lang="en-US" sz="4000" smtClean="0"/>
              <a:t/>
            </a:r>
            <a:br>
              <a:rPr lang="en-US" sz="4000" smtClean="0"/>
            </a:br>
            <a:r>
              <a:rPr lang="en-US" sz="4000" smtClean="0"/>
              <a:t>Stimulus Funds Fading Away</a:t>
            </a:r>
            <a:endParaRPr lang="en-US" sz="5400" smtClean="0"/>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xmlns="" val="887524901"/>
              </p:ext>
            </p:extLst>
          </p:nvPr>
        </p:nvGraphicFramePr>
        <p:xfrm>
          <a:off x="508000" y="1651000"/>
          <a:ext cx="8128000" cy="44227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&amp; Local Tax Revenues Not Recovered Yet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68308036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82441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Wisconsin General Fund Tax Revenue Takes 5 Years to Recover</a:t>
            </a:r>
            <a:endParaRPr lang="en-US" sz="3200" dirty="0"/>
          </a:p>
        </p:txBody>
      </p:sp>
      <p:graphicFrame>
        <p:nvGraphicFramePr>
          <p:cNvPr id="6" name="Chart Placeholder 5"/>
          <p:cNvGraphicFramePr>
            <a:graphicFrameLocks noGrp="1"/>
          </p:cNvGraphicFramePr>
          <p:nvPr>
            <p:ph type="chart" idx="1"/>
            <p:extLst>
              <p:ext uri="{D42A27DB-BD31-4B8C-83A1-F6EECF244321}">
                <p14:modId xmlns:p14="http://schemas.microsoft.com/office/powerpoint/2010/main" xmlns="" val="181138689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950175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State and Local Spending Retreats to Levels of 11 Years Ago</a:t>
            </a:r>
            <a:endParaRPr lang="en-US" sz="3600" dirty="0"/>
          </a:p>
        </p:txBody>
      </p:sp>
      <p:graphicFrame>
        <p:nvGraphicFramePr>
          <p:cNvPr id="6" name="Chart Placeholder 5"/>
          <p:cNvGraphicFramePr>
            <a:graphicFrameLocks noGrp="1"/>
          </p:cNvGraphicFramePr>
          <p:nvPr>
            <p:ph type="chart" idx="1"/>
            <p:extLst>
              <p:ext uri="{D42A27DB-BD31-4B8C-83A1-F6EECF244321}">
                <p14:modId xmlns:p14="http://schemas.microsoft.com/office/powerpoint/2010/main" xmlns="" val="93360667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956322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Nationally, State Governments Reducing Workforce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0650697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251888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90345E-7F25-4FF2-81CA-CC7299700142}" type="slidenum">
              <a:rPr lang="en-US" sz="1400"/>
              <a:pPr algn="r" eaLnBrk="1" hangingPunct="1"/>
              <a:t>19</a:t>
            </a:fld>
            <a:endParaRPr lang="en-US" sz="1400"/>
          </a:p>
        </p:txBody>
      </p:sp>
      <p:sp>
        <p:nvSpPr>
          <p:cNvPr id="19460" name="Rectangle 2"/>
          <p:cNvSpPr>
            <a:spLocks noGrp="1" noChangeArrowheads="1"/>
          </p:cNvSpPr>
          <p:nvPr>
            <p:ph type="title"/>
          </p:nvPr>
        </p:nvSpPr>
        <p:spPr/>
        <p:txBody>
          <a:bodyPr/>
          <a:lstStyle/>
          <a:p>
            <a:pPr eaLnBrk="1" hangingPunct="1"/>
            <a:r>
              <a:rPr lang="en-US" sz="3600" smtClean="0"/>
              <a:t>Persistent State Government Job Losses This Recovery</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xmlns="" val="2376324462"/>
              </p:ext>
            </p:extLst>
          </p:nvPr>
        </p:nvGraphicFramePr>
        <p:xfrm>
          <a:off x="488950" y="1290638"/>
          <a:ext cx="8128000" cy="4418012"/>
        </p:xfrm>
        <a:graphic>
          <a:graphicData uri="http://schemas.openxmlformats.org/drawingml/2006/chart">
            <c:chart xmlns:c="http://schemas.openxmlformats.org/drawingml/2006/chart" xmlns:r="http://schemas.openxmlformats.org/officeDocument/2006/relationships" r:id="rId3"/>
          </a:graphicData>
        </a:graphic>
      </p:graphicFrame>
      <p:sp>
        <p:nvSpPr>
          <p:cNvPr id="19462" name="Text Box 4"/>
          <p:cNvSpPr txBox="1">
            <a:spLocks noChangeArrowheads="1"/>
          </p:cNvSpPr>
          <p:nvPr/>
        </p:nvSpPr>
        <p:spPr bwMode="auto">
          <a:xfrm>
            <a:off x="1282700" y="5878513"/>
            <a:ext cx="31877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000"/>
              <a:t>Source:  U.S. Bureau of Labor Statistics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dirty="0" smtClean="0"/>
              <a:t>Today’s Themes</a:t>
            </a:r>
          </a:p>
        </p:txBody>
      </p:sp>
      <p:sp>
        <p:nvSpPr>
          <p:cNvPr id="3076" name="Rectangle 3"/>
          <p:cNvSpPr>
            <a:spLocks noGrp="1" noChangeArrowheads="1"/>
          </p:cNvSpPr>
          <p:nvPr>
            <p:ph type="body" idx="1"/>
          </p:nvPr>
        </p:nvSpPr>
        <p:spPr/>
        <p:txBody>
          <a:bodyPr/>
          <a:lstStyle/>
          <a:p>
            <a:pPr marL="609600" indent="-609600" eaLnBrk="1" hangingPunct="1">
              <a:spcBef>
                <a:spcPct val="50000"/>
              </a:spcBef>
              <a:buFontTx/>
              <a:buAutoNum type="arabicParenR"/>
            </a:pPr>
            <a:r>
              <a:rPr lang="en-US" dirty="0" smtClean="0"/>
              <a:t>Living a Half-Fast Recovery.</a:t>
            </a:r>
          </a:p>
          <a:p>
            <a:pPr marL="609600" indent="-609600" eaLnBrk="1" hangingPunct="1">
              <a:spcBef>
                <a:spcPct val="50000"/>
              </a:spcBef>
              <a:buFontTx/>
              <a:buAutoNum type="arabicParenR"/>
            </a:pPr>
            <a:r>
              <a:rPr lang="en-US" dirty="0" smtClean="0"/>
              <a:t>Paying the Stimulus Bill</a:t>
            </a:r>
          </a:p>
          <a:p>
            <a:pPr marL="609600" indent="-609600" eaLnBrk="1" hangingPunct="1">
              <a:spcBef>
                <a:spcPct val="50000"/>
              </a:spcBef>
              <a:buFontTx/>
              <a:buAutoNum type="arabicParenR"/>
            </a:pPr>
            <a:r>
              <a:rPr lang="en-US" dirty="0" smtClean="0"/>
              <a:t>Monetary Policy Paradox</a:t>
            </a:r>
          </a:p>
          <a:p>
            <a:pPr marL="609600" indent="-609600" eaLnBrk="1" hangingPunct="1">
              <a:spcBef>
                <a:spcPct val="50000"/>
              </a:spcBef>
              <a:buFontTx/>
              <a:buAutoNum type="arabicParenR"/>
            </a:pPr>
            <a:r>
              <a:rPr lang="en-US" dirty="0" smtClean="0"/>
              <a:t>Prospects for US and Wisconsin in 2011 &amp; 2012</a:t>
            </a:r>
          </a:p>
          <a:p>
            <a:pPr marL="609600" indent="-609600" eaLnBrk="1" hangingPunct="1">
              <a:spcBef>
                <a:spcPct val="50000"/>
              </a:spcBef>
              <a:buFontTx/>
              <a:buAutoNum type="arabicParenR"/>
            </a:pPr>
            <a:r>
              <a:rPr lang="en-US" dirty="0" smtClean="0"/>
              <a:t>Prospects for the Baraboo </a:t>
            </a:r>
            <a:r>
              <a:rPr lang="en-US" dirty="0" err="1" smtClean="0"/>
              <a:t>Micropolitan</a:t>
            </a:r>
            <a:r>
              <a:rPr lang="en-US" dirty="0" smtClean="0"/>
              <a:t> Area Economy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smtClean="0"/>
              <a:t>Most States Reducing </a:t>
            </a:r>
            <a:br>
              <a:rPr lang="en-US" sz="3600" dirty="0" smtClean="0"/>
            </a:br>
            <a:r>
              <a:rPr lang="en-US" sz="3600" dirty="0" smtClean="0"/>
              <a:t>State Government Workforces</a:t>
            </a:r>
            <a:endParaRPr lang="en-US" sz="4000" dirty="0"/>
          </a:p>
        </p:txBody>
      </p:sp>
      <p:graphicFrame>
        <p:nvGraphicFramePr>
          <p:cNvPr id="7" name="Object 6"/>
          <p:cNvGraphicFramePr>
            <a:graphicFrameLocks noChangeAspect="1"/>
          </p:cNvGraphicFramePr>
          <p:nvPr>
            <p:extLst>
              <p:ext uri="{D42A27DB-BD31-4B8C-83A1-F6EECF244321}">
                <p14:modId xmlns:p14="http://schemas.microsoft.com/office/powerpoint/2010/main" xmlns="" val="3988271057"/>
              </p:ext>
            </p:extLst>
          </p:nvPr>
        </p:nvGraphicFramePr>
        <p:xfrm>
          <a:off x="152402" y="1092202"/>
          <a:ext cx="8752536" cy="5374836"/>
        </p:xfrm>
        <a:graphic>
          <a:graphicData uri="http://schemas.openxmlformats.org/presentationml/2006/ole">
            <p:oleObj spid="_x0000_s115753" name="Microsoft Map" r:id="rId3" imgW="9725025" imgH="5972175" progId="">
              <p:embed/>
            </p:oleObj>
          </a:graphicData>
        </a:graphic>
      </p:graphicFrame>
    </p:spTree>
    <p:extLst>
      <p:ext uri="{BB962C8B-B14F-4D97-AF65-F5344CB8AC3E}">
        <p14:creationId xmlns:p14="http://schemas.microsoft.com/office/powerpoint/2010/main" xmlns="" val="2480544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Government Employment At Levels of 19 Years Ago</a:t>
            </a:r>
            <a:endParaRPr lang="en-US" dirty="0"/>
          </a:p>
        </p:txBody>
      </p:sp>
      <p:graphicFrame>
        <p:nvGraphicFramePr>
          <p:cNvPr id="6" name="Chart Placeholder 5"/>
          <p:cNvGraphicFramePr>
            <a:graphicFrameLocks noGrp="1"/>
          </p:cNvGraphicFramePr>
          <p:nvPr>
            <p:ph type="chart" idx="1"/>
            <p:extLst>
              <p:ext uri="{D42A27DB-BD31-4B8C-83A1-F6EECF244321}">
                <p14:modId xmlns:p14="http://schemas.microsoft.com/office/powerpoint/2010/main" xmlns="" val="207312832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99330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200" dirty="0" smtClean="0"/>
              <a:t>In Wisconsin, State Government Job Losses Comparable to Manufacturing Job Losses</a:t>
            </a:r>
            <a:endParaRPr lang="en-US" sz="4000" dirty="0" smtClean="0"/>
          </a:p>
        </p:txBody>
      </p:sp>
      <p:graphicFrame>
        <p:nvGraphicFramePr>
          <p:cNvPr id="2" name="Chart Placeholder 5"/>
          <p:cNvGraphicFramePr>
            <a:graphicFrameLocks noGrp="1"/>
          </p:cNvGraphicFramePr>
          <p:nvPr>
            <p:ph type="chart" idx="1"/>
            <p:extLst>
              <p:ext uri="{D42A27DB-BD31-4B8C-83A1-F6EECF244321}">
                <p14:modId xmlns:p14="http://schemas.microsoft.com/office/powerpoint/2010/main" xmlns="" val="129659490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Limits of Monetary Policy</a:t>
            </a:r>
          </a:p>
        </p:txBody>
      </p:sp>
      <p:sp>
        <p:nvSpPr>
          <p:cNvPr id="22531" name="Content Placeholder 2"/>
          <p:cNvSpPr>
            <a:spLocks noGrp="1"/>
          </p:cNvSpPr>
          <p:nvPr>
            <p:ph idx="1"/>
          </p:nvPr>
        </p:nvSpPr>
        <p:spPr/>
        <p:txBody>
          <a:bodyPr/>
          <a:lstStyle/>
          <a:p>
            <a:r>
              <a:rPr lang="en-US" smtClean="0"/>
              <a:t>Principal Weakness in the Economy is Lack of Investment</a:t>
            </a:r>
          </a:p>
          <a:p>
            <a:r>
              <a:rPr lang="en-US" smtClean="0"/>
              <a:t>Low short-term interest rates have not spurred investment</a:t>
            </a:r>
          </a:p>
          <a:p>
            <a:pPr lvl="1"/>
            <a:r>
              <a:rPr lang="en-US" smtClean="0"/>
              <a:t>Haven't move long-term rates that much</a:t>
            </a:r>
          </a:p>
          <a:p>
            <a:pPr lvl="1"/>
            <a:r>
              <a:rPr lang="en-US" smtClean="0"/>
              <a:t>Relationship between interest and investment has changed</a:t>
            </a:r>
          </a:p>
          <a:p>
            <a:r>
              <a:rPr lang="en-US" smtClean="0"/>
              <a:t>Lack of demand for funds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3200" smtClean="0"/>
              <a:t>The Economy's Principal Weakness is Lack of Investment</a:t>
            </a:r>
            <a:endParaRPr lang="en-US" smtClean="0"/>
          </a:p>
        </p:txBody>
      </p:sp>
      <p:graphicFrame>
        <p:nvGraphicFramePr>
          <p:cNvPr id="2" name="Chart Placeholder 5"/>
          <p:cNvGraphicFramePr>
            <a:graphicFrameLocks noGrp="1"/>
          </p:cNvGraphicFramePr>
          <p:nvPr>
            <p:ph type="chart" idx="1"/>
            <p:extLst>
              <p:ext uri="{D42A27DB-BD31-4B8C-83A1-F6EECF244321}">
                <p14:modId xmlns:p14="http://schemas.microsoft.com/office/powerpoint/2010/main" xmlns="" val="71008306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Living in the Liquidity Trap</a:t>
            </a:r>
            <a:br>
              <a:rPr lang="en-US" dirty="0" smtClean="0"/>
            </a:br>
            <a:r>
              <a:rPr lang="en-US" sz="2000" dirty="0" smtClean="0"/>
              <a:t>Fed Funds Rate less than 0.1% Since April 2011</a:t>
            </a:r>
            <a:endParaRPr lang="en-US" dirty="0" smtClean="0"/>
          </a:p>
        </p:txBody>
      </p:sp>
      <p:graphicFrame>
        <p:nvGraphicFramePr>
          <p:cNvPr id="2" name="Chart Placeholder 5"/>
          <p:cNvGraphicFramePr>
            <a:graphicFrameLocks noGrp="1"/>
          </p:cNvGraphicFramePr>
          <p:nvPr>
            <p:ph type="chart" idx="1"/>
            <p:extLst>
              <p:ext uri="{D42A27DB-BD31-4B8C-83A1-F6EECF244321}">
                <p14:modId xmlns:p14="http://schemas.microsoft.com/office/powerpoint/2010/main" xmlns="" val="210034218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2800" smtClean="0"/>
              <a:t>Pushing on the String</a:t>
            </a:r>
            <a:br>
              <a:rPr lang="en-US" sz="2800" smtClean="0"/>
            </a:br>
            <a:r>
              <a:rPr lang="en-US" sz="2000" smtClean="0"/>
              <a:t>Yield on Inflation Indexed Securities Negative Since April</a:t>
            </a:r>
            <a:r>
              <a:rPr lang="en-US" sz="3600" smtClean="0"/>
              <a:t> </a:t>
            </a:r>
            <a:endParaRPr lang="en-US" smtClean="0"/>
          </a:p>
        </p:txBody>
      </p:sp>
      <p:graphicFrame>
        <p:nvGraphicFramePr>
          <p:cNvPr id="2" name="Chart Placeholder 5"/>
          <p:cNvGraphicFramePr>
            <a:graphicFrameLocks noGrp="1"/>
          </p:cNvGraphicFramePr>
          <p:nvPr>
            <p:ph type="chart" idx="1"/>
            <p:extLst>
              <p:ext uri="{D42A27DB-BD31-4B8C-83A1-F6EECF244321}">
                <p14:modId xmlns:p14="http://schemas.microsoft.com/office/powerpoint/2010/main" xmlns="" val="274472434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3200" smtClean="0"/>
              <a:t>Cutting Short-Term Rates</a:t>
            </a:r>
            <a:br>
              <a:rPr lang="en-US" sz="3200" smtClean="0"/>
            </a:br>
            <a:r>
              <a:rPr lang="en-US" sz="2800" smtClean="0"/>
              <a:t>Does Not Necessarily Move Long-Term Rates</a:t>
            </a:r>
            <a:endParaRPr lang="en-US" sz="3200" smtClean="0"/>
          </a:p>
        </p:txBody>
      </p:sp>
      <p:graphicFrame>
        <p:nvGraphicFramePr>
          <p:cNvPr id="2" name="Chart Placeholder 5"/>
          <p:cNvGraphicFramePr>
            <a:graphicFrameLocks noGrp="1"/>
          </p:cNvGraphicFramePr>
          <p:nvPr>
            <p:ph type="chart" idx="1"/>
            <p:extLst>
              <p:ext uri="{D42A27DB-BD31-4B8C-83A1-F6EECF244321}">
                <p14:modId xmlns:p14="http://schemas.microsoft.com/office/powerpoint/2010/main" xmlns="" val="374417102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4000" smtClean="0"/>
              <a:t>Mortgage Rates At Record Lows</a:t>
            </a:r>
          </a:p>
        </p:txBody>
      </p:sp>
      <p:graphicFrame>
        <p:nvGraphicFramePr>
          <p:cNvPr id="2" name="Chart Placeholder 5"/>
          <p:cNvGraphicFramePr>
            <a:graphicFrameLocks noGrp="1"/>
          </p:cNvGraphicFramePr>
          <p:nvPr>
            <p:ph type="chart" idx="1"/>
            <p:extLst>
              <p:ext uri="{D42A27DB-BD31-4B8C-83A1-F6EECF244321}">
                <p14:modId xmlns:p14="http://schemas.microsoft.com/office/powerpoint/2010/main" xmlns="" val="112697553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4"/>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33AEFF9-D48A-4BAB-ABA2-F290F41608C1}" type="slidenum">
              <a:rPr lang="en-US" sz="1400"/>
              <a:pPr algn="r" eaLnBrk="1" hangingPunct="1"/>
              <a:t>29</a:t>
            </a:fld>
            <a:endParaRPr lang="en-US" sz="1400"/>
          </a:p>
        </p:txBody>
      </p:sp>
      <p:sp>
        <p:nvSpPr>
          <p:cNvPr id="29700" name="Rectangle 4"/>
          <p:cNvSpPr>
            <a:spLocks noGrp="1" noChangeArrowheads="1"/>
          </p:cNvSpPr>
          <p:nvPr>
            <p:ph type="title"/>
          </p:nvPr>
        </p:nvSpPr>
        <p:spPr/>
        <p:txBody>
          <a:bodyPr/>
          <a:lstStyle/>
          <a:p>
            <a:pPr eaLnBrk="1" hangingPunct="1"/>
            <a:r>
              <a:rPr lang="en-US" sz="3200" smtClean="0"/>
              <a:t>Lower Mortgage Rates Don’t Spur Starts</a:t>
            </a:r>
          </a:p>
        </p:txBody>
      </p:sp>
      <p:pic>
        <p:nvPicPr>
          <p:cNvPr id="29701"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5350" y="1152525"/>
            <a:ext cx="7429500" cy="508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Economy Now Fully Recovered</a:t>
            </a:r>
            <a:br>
              <a:rPr lang="en-US" smtClean="0"/>
            </a:br>
            <a:r>
              <a:rPr lang="en-US" sz="1200" smtClean="0"/>
              <a:t>At least pending another GDP Revision</a:t>
            </a:r>
            <a:endParaRPr lang="en-US" smtClean="0"/>
          </a:p>
        </p:txBody>
      </p:sp>
      <p:graphicFrame>
        <p:nvGraphicFramePr>
          <p:cNvPr id="2" name="Chart Placeholder 5"/>
          <p:cNvGraphicFramePr>
            <a:graphicFrameLocks noGrp="1"/>
          </p:cNvGraphicFramePr>
          <p:nvPr>
            <p:ph type="chart" idx="1"/>
            <p:extLst>
              <p:ext uri="{D42A27DB-BD31-4B8C-83A1-F6EECF244321}">
                <p14:modId xmlns:p14="http://schemas.microsoft.com/office/powerpoint/2010/main" xmlns="" val="67582690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01157F5-46CF-48CD-B265-0F691E6DD821}" type="slidenum">
              <a:rPr lang="en-US" sz="1400"/>
              <a:pPr algn="r" eaLnBrk="1" hangingPunct="1"/>
              <a:t>30</a:t>
            </a:fld>
            <a:endParaRPr lang="en-US" sz="1400"/>
          </a:p>
        </p:txBody>
      </p:sp>
      <p:sp>
        <p:nvSpPr>
          <p:cNvPr id="28676" name="Rectangle 4"/>
          <p:cNvSpPr>
            <a:spLocks noGrp="1" noChangeArrowheads="1"/>
          </p:cNvSpPr>
          <p:nvPr>
            <p:ph type="title"/>
          </p:nvPr>
        </p:nvSpPr>
        <p:spPr/>
        <p:txBody>
          <a:bodyPr/>
          <a:lstStyle/>
          <a:p>
            <a:pPr eaLnBrk="1" hangingPunct="1"/>
            <a:r>
              <a:rPr lang="en-US" smtClean="0"/>
              <a:t>Housing Stuck In Low </a:t>
            </a:r>
          </a:p>
        </p:txBody>
      </p:sp>
      <p:graphicFrame>
        <p:nvGraphicFramePr>
          <p:cNvPr id="2" name="Object 5"/>
          <p:cNvGraphicFramePr>
            <a:graphicFrameLocks noGrp="1" noChangeAspect="1"/>
          </p:cNvGraphicFramePr>
          <p:nvPr>
            <p:ph idx="1"/>
            <p:extLst>
              <p:ext uri="{D42A27DB-BD31-4B8C-83A1-F6EECF244321}">
                <p14:modId xmlns:p14="http://schemas.microsoft.com/office/powerpoint/2010/main" xmlns="" val="2497085762"/>
              </p:ext>
            </p:extLst>
          </p:nvPr>
        </p:nvGraphicFramePr>
        <p:xfrm>
          <a:off x="511175" y="1654175"/>
          <a:ext cx="8120063" cy="44148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en-US" sz="3600" smtClean="0"/>
              <a:t>Correcting the Housing Price Bubble</a:t>
            </a:r>
            <a:endParaRPr lang="en-US" smtClean="0"/>
          </a:p>
        </p:txBody>
      </p:sp>
      <p:graphicFrame>
        <p:nvGraphicFramePr>
          <p:cNvPr id="2" name="Object 3"/>
          <p:cNvGraphicFramePr>
            <a:graphicFrameLocks noGrp="1" noChangeAspect="1"/>
          </p:cNvGraphicFramePr>
          <p:nvPr>
            <p:ph type="chart" idx="1"/>
            <p:extLst>
              <p:ext uri="{D42A27DB-BD31-4B8C-83A1-F6EECF244321}">
                <p14:modId xmlns:p14="http://schemas.microsoft.com/office/powerpoint/2010/main" xmlns="" val="1559506700"/>
              </p:ext>
            </p:extLst>
          </p:nvPr>
        </p:nvGraphicFramePr>
        <p:xfrm>
          <a:off x="541338" y="1638300"/>
          <a:ext cx="8128000" cy="44180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Wisconsin Housing Prices Retreated to 2003 Levels</a:t>
            </a:r>
            <a:endParaRPr lang="en-US" dirty="0"/>
          </a:p>
        </p:txBody>
      </p:sp>
      <p:graphicFrame>
        <p:nvGraphicFramePr>
          <p:cNvPr id="6" name="Chart Placeholder 5"/>
          <p:cNvGraphicFramePr>
            <a:graphicFrameLocks noGrp="1"/>
          </p:cNvGraphicFramePr>
          <p:nvPr>
            <p:ph type="chart" idx="1"/>
            <p:extLst>
              <p:ext uri="{D42A27DB-BD31-4B8C-83A1-F6EECF244321}">
                <p14:modId xmlns:p14="http://schemas.microsoft.com/office/powerpoint/2010/main" xmlns="" val="224509694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84735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sz="3200" smtClean="0"/>
              <a:t>Correcting the Housing Price Bubble</a:t>
            </a:r>
            <a:br>
              <a:rPr lang="en-US" sz="3200" smtClean="0"/>
            </a:br>
            <a:r>
              <a:rPr lang="en-US" sz="2400" smtClean="0"/>
              <a:t>Wisconsin’s Correction More Modest than US</a:t>
            </a:r>
            <a:endParaRPr lang="en-US" smtClean="0"/>
          </a:p>
        </p:txBody>
      </p:sp>
      <p:graphicFrame>
        <p:nvGraphicFramePr>
          <p:cNvPr id="4" name="Object 3"/>
          <p:cNvGraphicFramePr>
            <a:graphicFrameLocks noChangeAspect="1"/>
          </p:cNvGraphicFramePr>
          <p:nvPr>
            <p:extLst>
              <p:ext uri="{D42A27DB-BD31-4B8C-83A1-F6EECF244321}">
                <p14:modId xmlns:p14="http://schemas.microsoft.com/office/powerpoint/2010/main" xmlns="" val="2342051896"/>
              </p:ext>
            </p:extLst>
          </p:nvPr>
        </p:nvGraphicFramePr>
        <p:xfrm>
          <a:off x="400050" y="1228728"/>
          <a:ext cx="8161020" cy="5076234"/>
        </p:xfrm>
        <a:graphic>
          <a:graphicData uri="http://schemas.openxmlformats.org/presentationml/2006/ole">
            <p:oleObj spid="_x0000_s116756" name="Microsoft Map" r:id="rId4" imgW="9601200" imgH="5972175" progId="">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Wisconsin Housing Bouncing Along the Bottom</a:t>
            </a:r>
            <a:br>
              <a:rPr lang="en-US" sz="3200" dirty="0" smtClean="0"/>
            </a:br>
            <a:r>
              <a:rPr lang="en-US" sz="1800" dirty="0" smtClean="0"/>
              <a:t>Running At About 11,000 +/- Units Since July 2009</a:t>
            </a:r>
            <a:endParaRPr lang="en-US" sz="1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83634965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lstStyle/>
          <a:p>
            <a:r>
              <a:rPr lang="en-US" smtClean="0"/>
              <a:t>March 28, 2012</a:t>
            </a:r>
            <a:endParaRPr lang="en-US"/>
          </a:p>
        </p:txBody>
      </p:sp>
    </p:spTree>
    <p:extLst>
      <p:ext uri="{BB962C8B-B14F-4D97-AF65-F5344CB8AC3E}">
        <p14:creationId xmlns:p14="http://schemas.microsoft.com/office/powerpoint/2010/main" xmlns="" val="38422131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878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90747" y="42870"/>
            <a:ext cx="5212374" cy="67335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4980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8552" y="728675"/>
            <a:ext cx="3967628" cy="51255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7493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i="1" dirty="0" smtClean="0"/>
              <a:t>Low Demand for Funds</a:t>
            </a:r>
            <a:r>
              <a:rPr lang="en-US" dirty="0" smtClean="0"/>
              <a:t/>
            </a:r>
            <a:br>
              <a:rPr lang="en-US" dirty="0" smtClean="0"/>
            </a:br>
            <a:r>
              <a:rPr lang="en-US" dirty="0" smtClean="0"/>
              <a:t>Households Paying Down Debt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85655178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3534944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5"/>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E0DE52A-EF8E-4831-9937-A59DE68DC6EE}" type="slidenum">
              <a:rPr lang="en-US" sz="1400"/>
              <a:pPr algn="r" eaLnBrk="1" hangingPunct="1"/>
              <a:t>38</a:t>
            </a:fld>
            <a:endParaRPr lang="en-US" sz="1400"/>
          </a:p>
        </p:txBody>
      </p:sp>
      <p:sp>
        <p:nvSpPr>
          <p:cNvPr id="35844" name="Rectangle 2"/>
          <p:cNvSpPr>
            <a:spLocks noGrp="1" noChangeArrowheads="1"/>
          </p:cNvSpPr>
          <p:nvPr>
            <p:ph type="title"/>
          </p:nvPr>
        </p:nvSpPr>
        <p:spPr/>
        <p:txBody>
          <a:bodyPr/>
          <a:lstStyle/>
          <a:p>
            <a:pPr eaLnBrk="1" hangingPunct="1"/>
            <a:r>
              <a:rPr lang="en-US" sz="3200" dirty="0" smtClean="0"/>
              <a:t>Consumers Still Paying Down Credit Cards</a:t>
            </a:r>
            <a:br>
              <a:rPr lang="en-US" sz="3200" dirty="0" smtClean="0"/>
            </a:br>
            <a:r>
              <a:rPr lang="en-US" sz="2000" dirty="0" smtClean="0"/>
              <a:t>Revolving Credit Has Been Dropping Rapidly Since Feb 2009</a:t>
            </a:r>
          </a:p>
        </p:txBody>
      </p:sp>
      <p:graphicFrame>
        <p:nvGraphicFramePr>
          <p:cNvPr id="35845" name="Object 3"/>
          <p:cNvGraphicFramePr>
            <a:graphicFrameLocks noGrp="1" noChangeAspect="1"/>
          </p:cNvGraphicFramePr>
          <p:nvPr>
            <p:ph idx="1"/>
            <p:extLst>
              <p:ext uri="{D42A27DB-BD31-4B8C-83A1-F6EECF244321}">
                <p14:modId xmlns:p14="http://schemas.microsoft.com/office/powerpoint/2010/main" xmlns="" val="1858900151"/>
              </p:ext>
            </p:extLst>
          </p:nvPr>
        </p:nvGraphicFramePr>
        <p:xfrm>
          <a:off x="457200" y="1600200"/>
          <a:ext cx="8229600" cy="4524375"/>
        </p:xfrm>
        <a:graphic>
          <a:graphicData uri="http://schemas.openxmlformats.org/presentationml/2006/ole">
            <p:oleObj spid="_x0000_s35900" name="Chart" r:id="rId4" imgW="8229600" imgH="4524443" progId="MSGraph.Chart.8">
              <p:embed followColorScheme="full"/>
            </p:oleObj>
          </a:graphicData>
        </a:graphic>
      </p:graphicFrame>
      <p:sp>
        <p:nvSpPr>
          <p:cNvPr id="35846" name="Text Box 4"/>
          <p:cNvSpPr txBox="1">
            <a:spLocks noChangeArrowheads="1"/>
          </p:cNvSpPr>
          <p:nvPr/>
        </p:nvSpPr>
        <p:spPr bwMode="auto">
          <a:xfrm>
            <a:off x="1485900" y="5954713"/>
            <a:ext cx="27051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a:t>Source:  Federal Reserve Board of Governors</a:t>
            </a:r>
          </a:p>
        </p:txBody>
      </p:sp>
      <p:sp>
        <p:nvSpPr>
          <p:cNvPr id="35847" name="Text Box 5"/>
          <p:cNvSpPr txBox="1">
            <a:spLocks noChangeArrowheads="1"/>
          </p:cNvSpPr>
          <p:nvPr/>
        </p:nvSpPr>
        <p:spPr bwMode="auto">
          <a:xfrm>
            <a:off x="4838700" y="5930900"/>
            <a:ext cx="37211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US" sz="900" i="1"/>
              <a:t>Last Month Plotted:</a:t>
            </a:r>
            <a:r>
              <a:rPr lang="en-US" sz="900"/>
              <a:t>  February 2011</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5"/>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E822756-D913-45D9-AF29-69EDC6D0AAB9}" type="slidenum">
              <a:rPr lang="en-US" sz="1400"/>
              <a:pPr algn="r" eaLnBrk="1" hangingPunct="1"/>
              <a:t>39</a:t>
            </a:fld>
            <a:endParaRPr lang="en-US" sz="1400"/>
          </a:p>
        </p:txBody>
      </p:sp>
      <p:sp>
        <p:nvSpPr>
          <p:cNvPr id="34820" name="Rectangle 2"/>
          <p:cNvSpPr>
            <a:spLocks noGrp="1" noChangeArrowheads="1"/>
          </p:cNvSpPr>
          <p:nvPr>
            <p:ph type="title"/>
          </p:nvPr>
        </p:nvSpPr>
        <p:spPr/>
        <p:txBody>
          <a:bodyPr/>
          <a:lstStyle/>
          <a:p>
            <a:pPr eaLnBrk="1" hangingPunct="1"/>
            <a:r>
              <a:rPr lang="en-US" sz="2400" i="1" dirty="0" smtClean="0"/>
              <a:t>Lack of Demand for Funds</a:t>
            </a:r>
            <a:br>
              <a:rPr lang="en-US" sz="2400" i="1" dirty="0" smtClean="0"/>
            </a:br>
            <a:r>
              <a:rPr lang="en-US" sz="4000" dirty="0" smtClean="0"/>
              <a:t>Consumers Rapidly De-Leveraging</a:t>
            </a:r>
            <a:br>
              <a:rPr lang="en-US" sz="4000" dirty="0" smtClean="0"/>
            </a:br>
            <a:r>
              <a:rPr lang="en-US" sz="2000" dirty="0" smtClean="0"/>
              <a:t>Consumer Financial Obligations at Lowest Level in 27 years</a:t>
            </a:r>
          </a:p>
        </p:txBody>
      </p:sp>
      <p:sp>
        <p:nvSpPr>
          <p:cNvPr id="34822" name="Text Box 4"/>
          <p:cNvSpPr txBox="1">
            <a:spLocks noChangeArrowheads="1"/>
          </p:cNvSpPr>
          <p:nvPr/>
        </p:nvSpPr>
        <p:spPr bwMode="auto">
          <a:xfrm>
            <a:off x="457200" y="5943600"/>
            <a:ext cx="67056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200"/>
              <a:t>Source:  Federal Reserve Board of Governors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24944192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Recovery Already in 34</a:t>
            </a:r>
            <a:r>
              <a:rPr lang="en-US" baseline="30000" dirty="0" smtClean="0"/>
              <a:t>th</a:t>
            </a:r>
            <a:r>
              <a:rPr lang="en-US" dirty="0" smtClean="0"/>
              <a:t> Month</a:t>
            </a:r>
          </a:p>
        </p:txBody>
      </p:sp>
      <p:graphicFrame>
        <p:nvGraphicFramePr>
          <p:cNvPr id="2" name="Chart Placeholder 5"/>
          <p:cNvGraphicFramePr>
            <a:graphicFrameLocks noGrp="1"/>
          </p:cNvGraphicFramePr>
          <p:nvPr>
            <p:ph type="chart" idx="1"/>
            <p:extLst>
              <p:ext uri="{D42A27DB-BD31-4B8C-83A1-F6EECF244321}">
                <p14:modId xmlns:p14="http://schemas.microsoft.com/office/powerpoint/2010/main" xmlns="" val="212219031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Other Hand</a:t>
            </a:r>
            <a:br>
              <a:rPr lang="en-US" dirty="0" smtClean="0"/>
            </a:br>
            <a:r>
              <a:rPr lang="en-US" dirty="0" smtClean="0"/>
              <a:t>Federal Borrowing Taking Off</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46852853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937525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2400" i="1" dirty="0" smtClean="0"/>
              <a:t>Collateral Damage</a:t>
            </a:r>
            <a:r>
              <a:rPr lang="en-US" sz="3200" dirty="0" smtClean="0"/>
              <a:t/>
            </a:r>
            <a:br>
              <a:rPr lang="en-US" sz="3200" dirty="0" smtClean="0"/>
            </a:br>
            <a:r>
              <a:rPr lang="en-US" sz="2800" dirty="0" smtClean="0"/>
              <a:t>Low Interest Rates Reduce Personal Income</a:t>
            </a:r>
            <a:endParaRPr lang="en-US" sz="3200" dirty="0" smtClean="0"/>
          </a:p>
        </p:txBody>
      </p:sp>
      <p:graphicFrame>
        <p:nvGraphicFramePr>
          <p:cNvPr id="2" name="Chart Placeholder 5"/>
          <p:cNvGraphicFramePr>
            <a:graphicFrameLocks noGrp="1"/>
          </p:cNvGraphicFramePr>
          <p:nvPr>
            <p:ph type="chart" idx="1"/>
            <p:extLst>
              <p:ext uri="{D42A27DB-BD31-4B8C-83A1-F6EECF244321}">
                <p14:modId xmlns:p14="http://schemas.microsoft.com/office/powerpoint/2010/main" xmlns="" val="113532772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Two Sectors Sufficient to Explain the Half-Fast Recovery</a:t>
            </a:r>
          </a:p>
        </p:txBody>
      </p:sp>
      <p:graphicFrame>
        <p:nvGraphicFramePr>
          <p:cNvPr id="2" name="Object 4"/>
          <p:cNvGraphicFramePr>
            <a:graphicFrameLocks noGrp="1" noChangeAspect="1"/>
          </p:cNvGraphicFramePr>
          <p:nvPr>
            <p:ph type="chart" idx="1"/>
            <p:extLst>
              <p:ext uri="{D42A27DB-BD31-4B8C-83A1-F6EECF244321}">
                <p14:modId xmlns:p14="http://schemas.microsoft.com/office/powerpoint/2010/main" xmlns="" val="2836211853"/>
              </p:ext>
            </p:extLst>
          </p:nvPr>
        </p:nvGraphicFramePr>
        <p:xfrm>
          <a:off x="508000" y="1654175"/>
          <a:ext cx="8128000" cy="4418013"/>
        </p:xfrm>
        <a:graphic>
          <a:graphicData uri="http://schemas.openxmlformats.org/drawingml/2006/chart">
            <c:chart xmlns:c="http://schemas.openxmlformats.org/drawingml/2006/chart" xmlns:r="http://schemas.openxmlformats.org/officeDocument/2006/relationships" r:id="rId2"/>
          </a:graphicData>
        </a:graphic>
      </p:graphicFrame>
      <p:sp>
        <p:nvSpPr>
          <p:cNvPr id="38916" name="Text Box 5"/>
          <p:cNvSpPr txBox="1">
            <a:spLocks noChangeArrowheads="1"/>
          </p:cNvSpPr>
          <p:nvPr/>
        </p:nvSpPr>
        <p:spPr bwMode="auto">
          <a:xfrm>
            <a:off x="1179513" y="5967413"/>
            <a:ext cx="7399337"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200"/>
              <a:t>Source:  BEA, NIPA </a:t>
            </a:r>
            <a:r>
              <a:rPr lang="en-US" sz="1200">
                <a:solidFill>
                  <a:srgbClr val="000000"/>
                </a:solidFill>
              </a:rPr>
              <a:t>Table 1.1.2. Contributions to Percent Change in Real Gross Domestic Product</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Rest of Economy Outpacing Last Two Recoveries</a:t>
            </a:r>
          </a:p>
        </p:txBody>
      </p:sp>
      <p:graphicFrame>
        <p:nvGraphicFramePr>
          <p:cNvPr id="39939" name="Object 3"/>
          <p:cNvGraphicFramePr>
            <a:graphicFrameLocks noGrp="1" noChangeAspect="1"/>
          </p:cNvGraphicFramePr>
          <p:nvPr>
            <p:ph type="chart" idx="1"/>
          </p:nvPr>
        </p:nvGraphicFramePr>
        <p:xfrm>
          <a:off x="457200" y="1603375"/>
          <a:ext cx="8229600" cy="4519613"/>
        </p:xfrm>
        <a:graphic>
          <a:graphicData uri="http://schemas.openxmlformats.org/presentationml/2006/ole">
            <p:oleObj spid="_x0000_s39989" name="Chart" r:id="rId3" imgW="8229600" imgH="4521200" progId="MSGraph.Chart.8">
              <p:embed followColorScheme="full"/>
            </p:oleObj>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p:txBody>
          <a:bodyPr/>
          <a:lstStyle/>
          <a:p>
            <a:pPr eaLnBrk="1" hangingPunct="1"/>
            <a:r>
              <a:rPr lang="en-US" dirty="0" smtClean="0"/>
              <a:t>Wisconsin Outlook in 2012 and 2013</a:t>
            </a:r>
          </a:p>
        </p:txBody>
      </p:sp>
      <p:sp>
        <p:nvSpPr>
          <p:cNvPr id="40963" name="Rectangle 3"/>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Wisconsin Unemployment Below US Average</a:t>
            </a:r>
            <a:endParaRPr lang="en-US" dirty="0"/>
          </a:p>
        </p:txBody>
      </p:sp>
      <p:graphicFrame>
        <p:nvGraphicFramePr>
          <p:cNvPr id="6" name="Chart Placeholder 5"/>
          <p:cNvGraphicFramePr>
            <a:graphicFrameLocks noGrp="1"/>
          </p:cNvGraphicFramePr>
          <p:nvPr>
            <p:ph type="chart" idx="1"/>
            <p:extLst>
              <p:ext uri="{D42A27DB-BD31-4B8C-83A1-F6EECF244321}">
                <p14:modId xmlns:p14="http://schemas.microsoft.com/office/powerpoint/2010/main" xmlns="" val="201921120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310024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4"/>
          <p:cNvSpPr>
            <a:spLocks noGrp="1" noChangeArrowheads="1"/>
          </p:cNvSpPr>
          <p:nvPr>
            <p:ph type="title"/>
          </p:nvPr>
        </p:nvSpPr>
        <p:spPr>
          <a:xfrm>
            <a:off x="482600" y="7938"/>
            <a:ext cx="8229600" cy="1143000"/>
          </a:xfrm>
        </p:spPr>
        <p:txBody>
          <a:bodyPr/>
          <a:lstStyle/>
          <a:p>
            <a:pPr eaLnBrk="1" hangingPunct="1"/>
            <a:r>
              <a:rPr lang="en-US" sz="2800" smtClean="0"/>
              <a:t>Wisconsin Among 25 States with Unemployment Significantly Below US</a:t>
            </a:r>
          </a:p>
        </p:txBody>
      </p:sp>
      <p:graphicFrame>
        <p:nvGraphicFramePr>
          <p:cNvPr id="2" name="Object 1"/>
          <p:cNvGraphicFramePr>
            <a:graphicFrameLocks noChangeAspect="1"/>
          </p:cNvGraphicFramePr>
          <p:nvPr>
            <p:extLst>
              <p:ext uri="{D42A27DB-BD31-4B8C-83A1-F6EECF244321}">
                <p14:modId xmlns:p14="http://schemas.microsoft.com/office/powerpoint/2010/main" xmlns="" val="3626116216"/>
              </p:ext>
            </p:extLst>
          </p:nvPr>
        </p:nvGraphicFramePr>
        <p:xfrm>
          <a:off x="247653" y="914400"/>
          <a:ext cx="8392572" cy="5143500"/>
        </p:xfrm>
        <a:graphic>
          <a:graphicData uri="http://schemas.openxmlformats.org/presentationml/2006/ole">
            <p:oleObj spid="_x0000_s42034" name="Microsoft Map" r:id="rId4" imgW="9324975" imgH="5715000" progId="">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457200" y="381000"/>
            <a:ext cx="8229600" cy="868363"/>
          </a:xfrm>
        </p:spPr>
        <p:txBody>
          <a:bodyPr/>
          <a:lstStyle/>
          <a:p>
            <a:pPr eaLnBrk="1" hangingPunct="1"/>
            <a:r>
              <a:rPr lang="en-US" sz="3600" dirty="0" smtClean="0"/>
              <a:t>Milwaukee Manufacturing Edges Up </a:t>
            </a:r>
            <a:br>
              <a:rPr lang="en-US" sz="3600" dirty="0" smtClean="0"/>
            </a:br>
            <a:r>
              <a:rPr lang="en-US" sz="2800" dirty="0" smtClean="0"/>
              <a:t>ISM Manufacturing Index</a:t>
            </a:r>
          </a:p>
        </p:txBody>
      </p:sp>
      <p:graphicFrame>
        <p:nvGraphicFramePr>
          <p:cNvPr id="2" name="Object 3"/>
          <p:cNvGraphicFramePr>
            <a:graphicFrameLocks noChangeAspect="1"/>
          </p:cNvGraphicFramePr>
          <p:nvPr>
            <p:extLst>
              <p:ext uri="{D42A27DB-BD31-4B8C-83A1-F6EECF244321}">
                <p14:modId xmlns:p14="http://schemas.microsoft.com/office/powerpoint/2010/main" xmlns="" val="860189785"/>
              </p:ext>
            </p:extLst>
          </p:nvPr>
        </p:nvGraphicFramePr>
        <p:xfrm>
          <a:off x="355600" y="1422400"/>
          <a:ext cx="8443913" cy="47545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Manufacturing Leading </a:t>
            </a:r>
            <a:br>
              <a:rPr lang="en-US" sz="3200" dirty="0" smtClean="0"/>
            </a:br>
            <a:r>
              <a:rPr lang="en-US" sz="3200" dirty="0" smtClean="0"/>
              <a:t>Wisconsin's Recovery</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26211092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3189951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Wisconsin Per Capita Income Growth in 2011 in the Top Quarter</a:t>
            </a:r>
            <a:endParaRPr lang="en-US" sz="3600" dirty="0"/>
          </a:p>
        </p:txBody>
      </p:sp>
      <p:graphicFrame>
        <p:nvGraphicFramePr>
          <p:cNvPr id="6" name="Object 5"/>
          <p:cNvGraphicFramePr>
            <a:graphicFrameLocks noChangeAspect="1"/>
          </p:cNvGraphicFramePr>
          <p:nvPr>
            <p:extLst>
              <p:ext uri="{D42A27DB-BD31-4B8C-83A1-F6EECF244321}">
                <p14:modId xmlns:p14="http://schemas.microsoft.com/office/powerpoint/2010/main" xmlns="" val="2963523305"/>
              </p:ext>
            </p:extLst>
          </p:nvPr>
        </p:nvGraphicFramePr>
        <p:xfrm>
          <a:off x="977904" y="1101727"/>
          <a:ext cx="7132212" cy="5340816"/>
        </p:xfrm>
        <a:graphic>
          <a:graphicData uri="http://schemas.openxmlformats.org/presentationml/2006/ole">
            <p:oleObj spid="_x0000_s117777" name="Microsoft Map" r:id="rId3" imgW="7924800" imgH="5934075" progId="">
              <p:embed/>
            </p:oleObj>
          </a:graphicData>
        </a:graphic>
      </p:graphicFrame>
    </p:spTree>
    <p:extLst>
      <p:ext uri="{BB962C8B-B14F-4D97-AF65-F5344CB8AC3E}">
        <p14:creationId xmlns:p14="http://schemas.microsoft.com/office/powerpoint/2010/main" xmlns="" val="2803428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3200" smtClean="0"/>
              <a:t>Real GDP Growth Has Stalled Compared to Recent Recoveries</a:t>
            </a:r>
            <a:endParaRPr lang="en-US" smtClean="0"/>
          </a:p>
        </p:txBody>
      </p:sp>
      <p:graphicFrame>
        <p:nvGraphicFramePr>
          <p:cNvPr id="2" name="Chart Placeholder 5"/>
          <p:cNvGraphicFramePr>
            <a:graphicFrameLocks noGrp="1"/>
          </p:cNvGraphicFramePr>
          <p:nvPr>
            <p:ph type="chart" idx="1"/>
            <p:extLst>
              <p:ext uri="{D42A27DB-BD31-4B8C-83A1-F6EECF244321}">
                <p14:modId xmlns:p14="http://schemas.microsoft.com/office/powerpoint/2010/main" xmlns="" val="419561922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4"/>
          <p:cNvSpPr>
            <a:spLocks noGrp="1" noChangeArrowheads="1"/>
          </p:cNvSpPr>
          <p:nvPr>
            <p:ph type="title"/>
          </p:nvPr>
        </p:nvSpPr>
        <p:spPr/>
        <p:txBody>
          <a:bodyPr/>
          <a:lstStyle/>
          <a:p>
            <a:pPr eaLnBrk="1" hangingPunct="1"/>
            <a:r>
              <a:rPr lang="en-US" sz="4000" smtClean="0"/>
              <a:t>Wisconsin Ranks 25</a:t>
            </a:r>
            <a:r>
              <a:rPr lang="en-US" sz="4000" baseline="30000" smtClean="0"/>
              <a:t>th</a:t>
            </a:r>
            <a:r>
              <a:rPr lang="en-US" sz="4000" smtClean="0"/>
              <a:t> in Per Capita Personal Income</a:t>
            </a:r>
          </a:p>
        </p:txBody>
      </p:sp>
      <p:graphicFrame>
        <p:nvGraphicFramePr>
          <p:cNvPr id="49156" name="Object 5"/>
          <p:cNvGraphicFramePr>
            <a:graphicFrameLocks noChangeAspect="1"/>
          </p:cNvGraphicFramePr>
          <p:nvPr/>
        </p:nvGraphicFramePr>
        <p:xfrm>
          <a:off x="520700" y="628650"/>
          <a:ext cx="8115300" cy="5905500"/>
        </p:xfrm>
        <a:graphic>
          <a:graphicData uri="http://schemas.openxmlformats.org/presentationml/2006/ole">
            <p:oleObj spid="_x0000_s49206" name="Microsoft Map" r:id="rId4" imgW="8115300" imgH="5905500" progId="">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5"/>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FA38E63-C7AB-420F-9A88-5FC2782B0911}" type="slidenum">
              <a:rPr lang="en-US" sz="1400"/>
              <a:pPr algn="r" eaLnBrk="1" hangingPunct="1"/>
              <a:t>51</a:t>
            </a:fld>
            <a:endParaRPr lang="en-US" sz="1400"/>
          </a:p>
        </p:txBody>
      </p:sp>
      <p:sp>
        <p:nvSpPr>
          <p:cNvPr id="47108" name="Rectangle 2"/>
          <p:cNvSpPr>
            <a:spLocks noGrp="1" noChangeArrowheads="1"/>
          </p:cNvSpPr>
          <p:nvPr>
            <p:ph type="title"/>
          </p:nvPr>
        </p:nvSpPr>
        <p:spPr/>
        <p:txBody>
          <a:bodyPr/>
          <a:lstStyle/>
          <a:p>
            <a:pPr eaLnBrk="1" hangingPunct="1"/>
            <a:r>
              <a:rPr lang="en-US" sz="3200" smtClean="0"/>
              <a:t>Wisconsin Income Held Up Better Than US</a:t>
            </a:r>
            <a:endParaRPr lang="en-US" smtClean="0"/>
          </a:p>
        </p:txBody>
      </p:sp>
      <p:graphicFrame>
        <p:nvGraphicFramePr>
          <p:cNvPr id="47109" name="Object 3"/>
          <p:cNvGraphicFramePr>
            <a:graphicFrameLocks noGrp="1" noChangeAspect="1"/>
          </p:cNvGraphicFramePr>
          <p:nvPr>
            <p:ph type="chart" idx="1"/>
          </p:nvPr>
        </p:nvGraphicFramePr>
        <p:xfrm>
          <a:off x="444500" y="1422400"/>
          <a:ext cx="8229600" cy="4524375"/>
        </p:xfrm>
        <a:graphic>
          <a:graphicData uri="http://schemas.openxmlformats.org/presentationml/2006/ole">
            <p:oleObj spid="_x0000_s47159" name="Chart" r:id="rId4" imgW="7772400" imgH="4114800" progId="MSGraph.Chart.8">
              <p:embed followColorScheme="full"/>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Grp="1" noChangeArrowheads="1"/>
          </p:cNvSpPr>
          <p:nvPr>
            <p:ph type="title"/>
          </p:nvPr>
        </p:nvSpPr>
        <p:spPr/>
        <p:txBody>
          <a:bodyPr/>
          <a:lstStyle/>
          <a:p>
            <a:pPr eaLnBrk="1" hangingPunct="1"/>
            <a:r>
              <a:rPr lang="en-US" sz="3600" smtClean="0"/>
              <a:t>Wisconsin Per Capita Income Edging Closer to US Average</a:t>
            </a:r>
          </a:p>
        </p:txBody>
      </p:sp>
      <p:graphicFrame>
        <p:nvGraphicFramePr>
          <p:cNvPr id="48132" name="Object 5"/>
          <p:cNvGraphicFramePr>
            <a:graphicFrameLocks noGrp="1" noChangeAspect="1"/>
          </p:cNvGraphicFramePr>
          <p:nvPr>
            <p:ph idx="1"/>
            <p:extLst>
              <p:ext uri="{D42A27DB-BD31-4B8C-83A1-F6EECF244321}">
                <p14:modId xmlns:p14="http://schemas.microsoft.com/office/powerpoint/2010/main" xmlns="" val="632378936"/>
              </p:ext>
            </p:extLst>
          </p:nvPr>
        </p:nvGraphicFramePr>
        <p:xfrm>
          <a:off x="457200" y="1600200"/>
          <a:ext cx="8229600" cy="4524375"/>
        </p:xfrm>
        <a:graphic>
          <a:graphicData uri="http://schemas.openxmlformats.org/presentationml/2006/ole">
            <p:oleObj spid="_x0000_s48184" name="Chart" r:id="rId4" imgW="8229600" imgH="4524443" progId="MSGraph.Chart.8">
              <p:embed followColorScheme="full"/>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Economy in Transition</a:t>
            </a:r>
            <a:br>
              <a:rPr lang="en-US" dirty="0" smtClean="0"/>
            </a:br>
            <a:r>
              <a:rPr lang="en-US" sz="1800" dirty="0" smtClean="0"/>
              <a:t>Private Job Growth Steady as Government Becomes More Efficient</a:t>
            </a:r>
            <a:endParaRPr lang="en-US" sz="1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84006556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4629713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Index Turns Up</a:t>
            </a:r>
            <a:endParaRPr lang="en-US" dirty="0"/>
          </a:p>
        </p:txBody>
      </p:sp>
      <p:sp>
        <p:nvSpPr>
          <p:cNvPr id="4" name="Date Placeholder 3"/>
          <p:cNvSpPr>
            <a:spLocks noGrp="1"/>
          </p:cNvSpPr>
          <p:nvPr>
            <p:ph type="dt" sz="half" idx="10"/>
          </p:nvPr>
        </p:nvSpPr>
        <p:spPr/>
        <p:txBody>
          <a:bodyPr/>
          <a:lstStyle/>
          <a:p>
            <a:r>
              <a:rPr lang="en-US" smtClean="0"/>
              <a:t>March 28, 2012</a:t>
            </a:r>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23962" y="1114425"/>
            <a:ext cx="6548438" cy="5057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975933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Index at Highest Level Since September 2003</a:t>
            </a:r>
            <a:endParaRPr lang="en-US" dirty="0"/>
          </a:p>
        </p:txBody>
      </p:sp>
      <p:graphicFrame>
        <p:nvGraphicFramePr>
          <p:cNvPr id="7" name="Chart Placeholder 6"/>
          <p:cNvGraphicFramePr>
            <a:graphicFrameLocks noGrp="1"/>
          </p:cNvGraphicFramePr>
          <p:nvPr>
            <p:ph type="chart" idx="1"/>
            <p:extLst>
              <p:ext uri="{D42A27DB-BD31-4B8C-83A1-F6EECF244321}">
                <p14:modId xmlns:p14="http://schemas.microsoft.com/office/powerpoint/2010/main" xmlns="" val="429091622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r>
              <a:rPr lang="en-US" smtClean="0"/>
              <a:t>March 28, 2012</a:t>
            </a:r>
            <a:endParaRPr lang="en-US"/>
          </a:p>
        </p:txBody>
      </p:sp>
    </p:spTree>
    <p:extLst>
      <p:ext uri="{BB962C8B-B14F-4D97-AF65-F5344CB8AC3E}">
        <p14:creationId xmlns:p14="http://schemas.microsoft.com/office/powerpoint/2010/main" xmlns="" val="41167897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eaLnBrk="1" hangingPunct="1"/>
            <a:r>
              <a:rPr lang="en-US" sz="3600" dirty="0" smtClean="0"/>
              <a:t>Employment Outlook</a:t>
            </a:r>
            <a:br>
              <a:rPr lang="en-US" sz="3600" dirty="0" smtClean="0"/>
            </a:br>
            <a:r>
              <a:rPr lang="en-US" sz="2800" dirty="0" smtClean="0"/>
              <a:t>Wisconsin At US Rate in 2013</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xmlns="" val="3110132606"/>
              </p:ext>
            </p:extLst>
          </p:nvPr>
        </p:nvGraphicFramePr>
        <p:xfrm>
          <a:off x="511175" y="1414463"/>
          <a:ext cx="8120063" cy="4418012"/>
        </p:xfrm>
        <a:graphic>
          <a:graphicData uri="http://schemas.openxmlformats.org/drawingml/2006/chart">
            <c:chart xmlns:c="http://schemas.openxmlformats.org/drawingml/2006/chart" xmlns:r="http://schemas.openxmlformats.org/officeDocument/2006/relationships" r:id="rId3"/>
          </a:graphicData>
        </a:graphic>
      </p:graphicFrame>
      <p:pic>
        <p:nvPicPr>
          <p:cNvPr id="50181" name="Picture 4" descr="DO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088" y="6270625"/>
            <a:ext cx="1535112"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2" name="Rectangle 5"/>
          <p:cNvSpPr>
            <a:spLocks noChangeArrowheads="1"/>
          </p:cNvSpPr>
          <p:nvPr/>
        </p:nvSpPr>
        <p:spPr bwMode="auto">
          <a:xfrm>
            <a:off x="800100" y="5843588"/>
            <a:ext cx="2992438"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900"/>
              <a:t>Source:  Wisconsin DOR, Wisconsin Economic Outlook</a:t>
            </a:r>
          </a:p>
          <a:p>
            <a:r>
              <a:rPr lang="en-US" sz="900"/>
              <a:t>http://www.revenue.wi.gov/ra/econ/index.html</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sz="3600" dirty="0" smtClean="0"/>
              <a:t>Income Outlook</a:t>
            </a:r>
            <a:br>
              <a:rPr lang="en-US" sz="3600" dirty="0" smtClean="0"/>
            </a:br>
            <a:r>
              <a:rPr lang="en-US" sz="2800" dirty="0" smtClean="0"/>
              <a:t>Wisconsin Matches US in 2011 and 2013</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xmlns="" val="2024161557"/>
              </p:ext>
            </p:extLst>
          </p:nvPr>
        </p:nvGraphicFramePr>
        <p:xfrm>
          <a:off x="511175" y="1414463"/>
          <a:ext cx="8120063" cy="4418012"/>
        </p:xfrm>
        <a:graphic>
          <a:graphicData uri="http://schemas.openxmlformats.org/drawingml/2006/chart">
            <c:chart xmlns:c="http://schemas.openxmlformats.org/drawingml/2006/chart" xmlns:r="http://schemas.openxmlformats.org/officeDocument/2006/relationships" r:id="rId3"/>
          </a:graphicData>
        </a:graphic>
      </p:graphicFrame>
      <p:pic>
        <p:nvPicPr>
          <p:cNvPr id="51205" name="Picture 4" descr="DO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088" y="6270625"/>
            <a:ext cx="1535112"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6" name="Rectangle 5"/>
          <p:cNvSpPr>
            <a:spLocks noChangeArrowheads="1"/>
          </p:cNvSpPr>
          <p:nvPr/>
        </p:nvSpPr>
        <p:spPr bwMode="auto">
          <a:xfrm>
            <a:off x="800100" y="5843588"/>
            <a:ext cx="299085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900"/>
              <a:t>Source:  Wisconsin DOR, Wisconsin Economic Outlook</a:t>
            </a:r>
          </a:p>
          <a:p>
            <a:r>
              <a:rPr lang="en-US" sz="900"/>
              <a:t>http://www.revenue.wi.gov/ra/econ/index.html</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4797" y="257192"/>
            <a:ext cx="6034286" cy="60312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61809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68375" y="1417638"/>
            <a:ext cx="7207250" cy="4022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40028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z="3200" smtClean="0"/>
              <a:t>Growth is About Half of Post War Average</a:t>
            </a:r>
            <a:br>
              <a:rPr lang="en-US" sz="3200" smtClean="0"/>
            </a:br>
            <a:r>
              <a:rPr lang="en-US" sz="1800" smtClean="0"/>
              <a:t>Recoveries Aren't What They Used to Be</a:t>
            </a:r>
            <a:endParaRPr lang="en-US" sz="3200" smtClean="0"/>
          </a:p>
        </p:txBody>
      </p:sp>
      <p:graphicFrame>
        <p:nvGraphicFramePr>
          <p:cNvPr id="7171" name="Chart Placeholder 5"/>
          <p:cNvGraphicFramePr>
            <a:graphicFrameLocks noGrp="1"/>
          </p:cNvGraphicFramePr>
          <p:nvPr>
            <p:ph type="chart" idx="1"/>
          </p:nvPr>
        </p:nvGraphicFramePr>
        <p:xfrm>
          <a:off x="561975" y="1589088"/>
          <a:ext cx="8183563" cy="4554537"/>
        </p:xfrm>
        <a:graphic>
          <a:graphicData uri="http://schemas.openxmlformats.org/presentationml/2006/ole">
            <p:oleObj spid="_x0000_s7224" name="Worksheet" r:id="rId4" imgW="8334257" imgH="4638743" progId="Excel.Sheet.8">
              <p:embed/>
            </p:oleObj>
          </a:graphicData>
        </a:graphic>
      </p:graphicFrame>
      <p:cxnSp>
        <p:nvCxnSpPr>
          <p:cNvPr id="8" name="Straight Connector 7"/>
          <p:cNvCxnSpPr/>
          <p:nvPr/>
        </p:nvCxnSpPr>
        <p:spPr>
          <a:xfrm>
            <a:off x="876300" y="3200400"/>
            <a:ext cx="73279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85938" y="1266825"/>
            <a:ext cx="5572125" cy="432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780844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3563" y="1181100"/>
            <a:ext cx="5476875"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792227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8325" y="1081088"/>
            <a:ext cx="5467350" cy="469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809753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3500" y="828675"/>
            <a:ext cx="6477000" cy="520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96117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Sauk County Unemployment Near WI Average</a:t>
            </a:r>
            <a:endParaRPr lang="en-US" dirty="0"/>
          </a:p>
        </p:txBody>
      </p:sp>
      <p:graphicFrame>
        <p:nvGraphicFramePr>
          <p:cNvPr id="6" name="Chart Placeholder 5"/>
          <p:cNvGraphicFramePr>
            <a:graphicFrameLocks noGrp="1"/>
          </p:cNvGraphicFramePr>
          <p:nvPr>
            <p:ph type="chart" idx="1"/>
            <p:extLst>
              <p:ext uri="{D42A27DB-BD31-4B8C-83A1-F6EECF244321}">
                <p14:modId xmlns:p14="http://schemas.microsoft.com/office/powerpoint/2010/main" xmlns="" val="323603738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0153832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Baraboo </a:t>
            </a:r>
            <a:r>
              <a:rPr lang="en-US" dirty="0" err="1" smtClean="0"/>
              <a:t>Micropolitan</a:t>
            </a:r>
            <a:r>
              <a:rPr lang="en-US" dirty="0" smtClean="0"/>
              <a:t> Area Income Outlook</a:t>
            </a:r>
            <a:endParaRPr lang="en-US" dirty="0"/>
          </a:p>
        </p:txBody>
      </p:sp>
      <p:graphicFrame>
        <p:nvGraphicFramePr>
          <p:cNvPr id="6" name="Chart Placeholder 5"/>
          <p:cNvGraphicFramePr>
            <a:graphicFrameLocks noGrp="1"/>
          </p:cNvGraphicFramePr>
          <p:nvPr>
            <p:ph type="chart" idx="1"/>
            <p:extLst>
              <p:ext uri="{D42A27DB-BD31-4B8C-83A1-F6EECF244321}">
                <p14:modId xmlns:p14="http://schemas.microsoft.com/office/powerpoint/2010/main" xmlns="" val="352571124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3937069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Baraboo </a:t>
            </a:r>
            <a:r>
              <a:rPr lang="en-US" dirty="0" err="1" smtClean="0"/>
              <a:t>Micropolitan</a:t>
            </a:r>
            <a:r>
              <a:rPr lang="en-US" dirty="0" smtClean="0"/>
              <a:t> Area Employment Outlook</a:t>
            </a:r>
            <a:endParaRPr lang="en-US" dirty="0"/>
          </a:p>
        </p:txBody>
      </p:sp>
      <p:graphicFrame>
        <p:nvGraphicFramePr>
          <p:cNvPr id="6" name="Chart Placeholder 5"/>
          <p:cNvGraphicFramePr>
            <a:graphicFrameLocks noGrp="1"/>
          </p:cNvGraphicFramePr>
          <p:nvPr>
            <p:ph type="chart" idx="1"/>
            <p:extLst>
              <p:ext uri="{D42A27DB-BD31-4B8C-83A1-F6EECF244321}">
                <p14:modId xmlns:p14="http://schemas.microsoft.com/office/powerpoint/2010/main" xmlns="" val="340936979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96728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r>
              <a:rPr lang="en-US" sz="2000" dirty="0" smtClean="0"/>
              <a:t>For Those Who Took Economics and Managed to Stay Awake</a:t>
            </a:r>
            <a:r>
              <a:rPr lang="en-US" sz="3200" dirty="0" smtClean="0"/>
              <a:t/>
            </a:r>
            <a:br>
              <a:rPr lang="en-US" sz="3200" dirty="0" smtClean="0"/>
            </a:br>
            <a:r>
              <a:rPr lang="en-US" sz="3200" dirty="0" smtClean="0"/>
              <a:t>Remember the National Income Identity</a:t>
            </a:r>
          </a:p>
        </p:txBody>
      </p:sp>
      <p:sp>
        <p:nvSpPr>
          <p:cNvPr id="8195" name="Content Placeholder 4"/>
          <p:cNvSpPr>
            <a:spLocks noGrp="1"/>
          </p:cNvSpPr>
          <p:nvPr>
            <p:ph idx="1"/>
          </p:nvPr>
        </p:nvSpPr>
        <p:spPr/>
        <p:txBody>
          <a:bodyPr anchor="ctr"/>
          <a:lstStyle/>
          <a:p>
            <a:pPr marL="0" indent="0" algn="ctr">
              <a:buFontTx/>
              <a:buNone/>
            </a:pPr>
            <a:r>
              <a:rPr lang="en-US" sz="4800" smtClean="0"/>
              <a:t>Y</a:t>
            </a:r>
            <a:r>
              <a:rPr lang="en-US" sz="2400" smtClean="0"/>
              <a:t>d</a:t>
            </a:r>
            <a:r>
              <a:rPr lang="en-US" sz="4800" smtClean="0"/>
              <a:t> = C + I + (X-M) + G</a:t>
            </a:r>
            <a:r>
              <a:rPr lang="en-US" smtClean="0"/>
              <a:t> </a:t>
            </a:r>
          </a:p>
          <a:p>
            <a:pPr marL="0" indent="0" algn="ctr">
              <a:buFontTx/>
              <a:buNone/>
            </a:pPr>
            <a:endParaRPr lang="en-US" smtClean="0"/>
          </a:p>
          <a:p>
            <a:pPr marL="0" indent="0" algn="ctr">
              <a:buFontTx/>
              <a:buNone/>
            </a:pPr>
            <a:r>
              <a:rPr lang="en-US" sz="1800" smtClean="0"/>
              <a:t>Total Aggregate Demand is the sum of purchases for consumption, investment, net exports and government.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3200" smtClean="0"/>
              <a:t>Consumption Fully Recovered by Late 2010</a:t>
            </a:r>
            <a:endParaRPr lang="en-US" sz="3600" smtClean="0"/>
          </a:p>
        </p:txBody>
      </p:sp>
      <p:graphicFrame>
        <p:nvGraphicFramePr>
          <p:cNvPr id="2" name="Chart Placeholder 5"/>
          <p:cNvGraphicFramePr>
            <a:graphicFrameLocks noGrp="1"/>
          </p:cNvGraphicFramePr>
          <p:nvPr>
            <p:ph type="chart" idx="1"/>
            <p:extLst>
              <p:ext uri="{D42A27DB-BD31-4B8C-83A1-F6EECF244321}">
                <p14:modId xmlns:p14="http://schemas.microsoft.com/office/powerpoint/2010/main" xmlns="" val="304046978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US Retail Sales Up 6.5% on the Year </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64263356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85664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Template">
  <a:themeElements>
    <a:clrScheme name="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Presentation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Template</Template>
  <TotalTime>43769</TotalTime>
  <Words>1004</Words>
  <Application>Microsoft Office PowerPoint</Application>
  <PresentationFormat>On-screen Show (4:3)</PresentationFormat>
  <Paragraphs>164</Paragraphs>
  <Slides>66</Slides>
  <Notes>36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66</vt:i4>
      </vt:variant>
    </vt:vector>
  </HeadingPairs>
  <TitlesOfParts>
    <vt:vector size="70" baseType="lpstr">
      <vt:lpstr>Presentation Template</vt:lpstr>
      <vt:lpstr>Worksheet</vt:lpstr>
      <vt:lpstr>Microsoft Map</vt:lpstr>
      <vt:lpstr>Chart</vt:lpstr>
      <vt:lpstr>The Recovery from the Great Recession</vt:lpstr>
      <vt:lpstr>Today’s Themes</vt:lpstr>
      <vt:lpstr>Economy Now Fully Recovered At least pending another GDP Revision</vt:lpstr>
      <vt:lpstr>Recovery Already in 34th Month</vt:lpstr>
      <vt:lpstr>Real GDP Growth Has Stalled Compared to Recent Recoveries</vt:lpstr>
      <vt:lpstr>Growth is About Half of Post War Average Recoveries Aren't What They Used to Be</vt:lpstr>
      <vt:lpstr>For Those Who Took Economics and Managed to Stay Awake Remember the National Income Identity</vt:lpstr>
      <vt:lpstr>Consumption Fully Recovered by Late 2010</vt:lpstr>
      <vt:lpstr>US Retail Sales Up 6.5% on the Year </vt:lpstr>
      <vt:lpstr>Exports Recovered Quickly</vt:lpstr>
      <vt:lpstr>Wisconsin Exports Set a Record in 2011 But the Peak Was Reached in July</vt:lpstr>
      <vt:lpstr>Federal Spending Never Faltered</vt:lpstr>
      <vt:lpstr>Limits of Macroeconomic Policy</vt:lpstr>
      <vt:lpstr>Bill Comes Dues for Stimulus Stimulus Funds Fading Away</vt:lpstr>
      <vt:lpstr>State &amp; Local Tax Revenues Not Recovered Yet</vt:lpstr>
      <vt:lpstr>Wisconsin General Fund Tax Revenue Takes 5 Years to Recover</vt:lpstr>
      <vt:lpstr>State and Local Spending Retreats to Levels of 11 Years Ago</vt:lpstr>
      <vt:lpstr>Nationally, State Governments Reducing Workforce</vt:lpstr>
      <vt:lpstr>Persistent State Government Job Losses This Recovery</vt:lpstr>
      <vt:lpstr>Most States Reducing  State Government Workforces</vt:lpstr>
      <vt:lpstr>State Government Employment At Levels of 19 Years Ago</vt:lpstr>
      <vt:lpstr>In Wisconsin, State Government Job Losses Comparable to Manufacturing Job Losses</vt:lpstr>
      <vt:lpstr>Limits of Monetary Policy</vt:lpstr>
      <vt:lpstr>The Economy's Principal Weakness is Lack of Investment</vt:lpstr>
      <vt:lpstr>Living in the Liquidity Trap Fed Funds Rate less than 0.1% Since April 2011</vt:lpstr>
      <vt:lpstr>Pushing on the String Yield on Inflation Indexed Securities Negative Since April </vt:lpstr>
      <vt:lpstr>Cutting Short-Term Rates Does Not Necessarily Move Long-Term Rates</vt:lpstr>
      <vt:lpstr>Mortgage Rates At Record Lows</vt:lpstr>
      <vt:lpstr>Lower Mortgage Rates Don’t Spur Starts</vt:lpstr>
      <vt:lpstr>Housing Stuck In Low </vt:lpstr>
      <vt:lpstr>Correcting the Housing Price Bubble</vt:lpstr>
      <vt:lpstr>Wisconsin Housing Prices Retreated to 2003 Levels</vt:lpstr>
      <vt:lpstr>Correcting the Housing Price Bubble Wisconsin’s Correction More Modest than US</vt:lpstr>
      <vt:lpstr>Wisconsin Housing Bouncing Along the Bottom Running At About 11,000 +/- Units Since July 2009</vt:lpstr>
      <vt:lpstr>Slide 35</vt:lpstr>
      <vt:lpstr>Slide 36</vt:lpstr>
      <vt:lpstr>Low Demand for Funds Households Paying Down Debt</vt:lpstr>
      <vt:lpstr>Consumers Still Paying Down Credit Cards Revolving Credit Has Been Dropping Rapidly Since Feb 2009</vt:lpstr>
      <vt:lpstr>Lack of Demand for Funds Consumers Rapidly De-Leveraging Consumer Financial Obligations at Lowest Level in 27 years</vt:lpstr>
      <vt:lpstr>On the Other Hand Federal Borrowing Taking Off</vt:lpstr>
      <vt:lpstr>Collateral Damage Low Interest Rates Reduce Personal Income</vt:lpstr>
      <vt:lpstr>Two Sectors Sufficient to Explain the Half-Fast Recovery</vt:lpstr>
      <vt:lpstr>Rest of Economy Outpacing Last Two Recoveries</vt:lpstr>
      <vt:lpstr>Wisconsin Outlook in 2012 and 2013</vt:lpstr>
      <vt:lpstr>Wisconsin Unemployment Below US Average</vt:lpstr>
      <vt:lpstr>Wisconsin Among 25 States with Unemployment Significantly Below US</vt:lpstr>
      <vt:lpstr>Milwaukee Manufacturing Edges Up  ISM Manufacturing Index</vt:lpstr>
      <vt:lpstr>Manufacturing Leading  Wisconsin's Recovery</vt:lpstr>
      <vt:lpstr>Wisconsin Per Capita Income Growth in 2011 in the Top Quarter</vt:lpstr>
      <vt:lpstr>Wisconsin Ranks 25th in Per Capita Personal Income</vt:lpstr>
      <vt:lpstr>Wisconsin Income Held Up Better Than US</vt:lpstr>
      <vt:lpstr>Wisconsin Per Capita Income Edging Closer to US Average</vt:lpstr>
      <vt:lpstr>Economy in Transition Private Job Growth Steady as Government Becomes More Efficient</vt:lpstr>
      <vt:lpstr>Leading Index Turns Up</vt:lpstr>
      <vt:lpstr>Leading Index at Highest Level Since September 2003</vt:lpstr>
      <vt:lpstr>Employment Outlook Wisconsin At US Rate in 2013</vt:lpstr>
      <vt:lpstr>Income Outlook Wisconsin Matches US in 2011 and 2013</vt:lpstr>
      <vt:lpstr>Slide 58</vt:lpstr>
      <vt:lpstr>Slide 59</vt:lpstr>
      <vt:lpstr>Slide 60</vt:lpstr>
      <vt:lpstr>Slide 61</vt:lpstr>
      <vt:lpstr>Slide 62</vt:lpstr>
      <vt:lpstr>Slide 63</vt:lpstr>
      <vt:lpstr>Sauk County Unemployment Near WI Average</vt:lpstr>
      <vt:lpstr>Baraboo Micropolitan Area Income Outlook</vt:lpstr>
      <vt:lpstr>Baraboo Micropolitan Area Employment Outlook</vt:lpstr>
    </vt:vector>
  </TitlesOfParts>
  <Company>State of Wisconsin Dept. of Revenue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Koskinen</dc:creator>
  <cp:lastModifiedBy>Sauk County</cp:lastModifiedBy>
  <cp:revision>782</cp:revision>
  <dcterms:created xsi:type="dcterms:W3CDTF">2008-04-16T20:28:05Z</dcterms:created>
  <dcterms:modified xsi:type="dcterms:W3CDTF">2012-04-12T20:01:25Z</dcterms:modified>
</cp:coreProperties>
</file>