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11.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notesSlides/notesSlide12.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60" r:id="rId4"/>
    <p:sldId id="273" r:id="rId5"/>
    <p:sldId id="261" r:id="rId6"/>
    <p:sldId id="263" r:id="rId7"/>
    <p:sldId id="264" r:id="rId8"/>
    <p:sldId id="262" r:id="rId9"/>
    <p:sldId id="265" r:id="rId10"/>
    <p:sldId id="269" r:id="rId11"/>
    <p:sldId id="270" r:id="rId12"/>
    <p:sldId id="268" r:id="rId13"/>
    <p:sldId id="271" r:id="rId14"/>
    <p:sldId id="27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0920"/>
    <a:srgbClr val="C10C20"/>
    <a:srgbClr val="B70F2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25" d="100"/>
          <a:sy n="125" d="100"/>
        </p:scale>
        <p:origin x="422" y="1109"/>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dk1" tx1="lt1" bg2="dk2" tx2="lt2" accent1="accent1" accent2="accent2" accent3="accent3" accent4="accent4" accent5="accent5" accent6="accent6" hlink="hlink" folHlink="folHlink"/>
  <c:chart>
    <c:autoTitleDeleted val="1"/>
    <c:plotArea>
      <c:layout/>
      <c:pieChart>
        <c:varyColors val="1"/>
        <c:dLbls>
          <c:showLegendKey val="0"/>
          <c:showVal val="0"/>
          <c:showCatName val="1"/>
          <c:showSerName val="0"/>
          <c:showPercent val="1"/>
          <c:showBubbleSize val="0"/>
          <c:showLeaderLines val="1"/>
        </c:dLbls>
        <c:firstSliceAng val="0"/>
      </c:pieChart>
    </c:plotArea>
    <c:plotVisOnly val="1"/>
    <c:dispBlanksAs val="zero"/>
    <c:showDLblsOverMax val="0"/>
  </c:chart>
  <c:txPr>
    <a:bodyPr/>
    <a:lstStyle/>
    <a:p>
      <a:pPr>
        <a:defRPr sz="18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dk1" tx1="lt1" bg2="dk2" tx2="lt2" accent1="accent1" accent2="accent2" accent3="accent3" accent4="accent4" accent5="accent5" accent6="accent6" hlink="hlink" folHlink="folHlink"/>
  <c:chart>
    <c:autoTitleDeleted val="1"/>
    <c:plotArea>
      <c:layout/>
      <c:pieChart>
        <c:varyColors val="1"/>
        <c:ser>
          <c:idx val="0"/>
          <c:order val="0"/>
          <c:spPr>
            <a:ln>
              <a:solidFill>
                <a:sysClr val="windowText" lastClr="000000"/>
              </a:solidFill>
            </a:ln>
          </c:spPr>
          <c:dPt>
            <c:idx val="0"/>
            <c:bubble3D val="0"/>
            <c:spPr>
              <a:solidFill>
                <a:srgbClr val="FF0000"/>
              </a:solidFill>
              <a:ln>
                <a:solidFill>
                  <a:sysClr val="windowText" lastClr="000000"/>
                </a:solidFill>
              </a:ln>
            </c:spPr>
          </c:dPt>
          <c:dPt>
            <c:idx val="1"/>
            <c:bubble3D val="0"/>
            <c:spPr>
              <a:solidFill>
                <a:sysClr val="window" lastClr="FFFFFF"/>
              </a:solidFill>
              <a:ln>
                <a:solidFill>
                  <a:sysClr val="windowText" lastClr="000000"/>
                </a:solidFill>
              </a:ln>
            </c:spPr>
          </c:dPt>
          <c:dPt>
            <c:idx val="2"/>
            <c:bubble3D val="0"/>
            <c:spPr>
              <a:solidFill>
                <a:srgbClr val="FF0000"/>
              </a:solidFill>
              <a:ln>
                <a:solidFill>
                  <a:sysClr val="windowText" lastClr="000000"/>
                </a:solidFill>
              </a:ln>
            </c:spPr>
          </c:dPt>
          <c:dPt>
            <c:idx val="3"/>
            <c:bubble3D val="0"/>
            <c:spPr>
              <a:solidFill>
                <a:sysClr val="windowText" lastClr="000000"/>
              </a:solidFill>
              <a:ln>
                <a:solidFill>
                  <a:sysClr val="windowText" lastClr="000000"/>
                </a:solidFill>
              </a:ln>
            </c:spPr>
          </c:dPt>
          <c:dPt>
            <c:idx val="4"/>
            <c:bubble3D val="0"/>
            <c:spPr>
              <a:solidFill>
                <a:sysClr val="window" lastClr="FFFFFF"/>
              </a:solidFill>
              <a:ln>
                <a:solidFill>
                  <a:sysClr val="windowText" lastClr="000000"/>
                </a:solidFill>
              </a:ln>
            </c:spPr>
          </c:dPt>
          <c:dPt>
            <c:idx val="5"/>
            <c:bubble3D val="0"/>
            <c:spPr>
              <a:solidFill>
                <a:sysClr val="windowText" lastClr="000000"/>
              </a:solidFill>
              <a:ln>
                <a:solidFill>
                  <a:sysClr val="windowText" lastClr="000000"/>
                </a:solidFill>
              </a:ln>
            </c:spPr>
          </c:dPt>
          <c:dPt>
            <c:idx val="6"/>
            <c:bubble3D val="0"/>
            <c:spPr>
              <a:solidFill>
                <a:sysClr val="window" lastClr="FFFFFF"/>
              </a:solidFill>
              <a:ln>
                <a:solidFill>
                  <a:sysClr val="windowText" lastClr="000000"/>
                </a:solidFill>
              </a:ln>
            </c:spPr>
          </c:dPt>
          <c:dLbls>
            <c:dLbl>
              <c:idx val="0"/>
              <c:layout>
                <c:manualLayout>
                  <c:x val="-0.21384882649072701"/>
                  <c:y val="7.5205877562182305E-2"/>
                </c:manualLayout>
              </c:layout>
              <c:showLegendKey val="0"/>
              <c:showVal val="0"/>
              <c:showCatName val="1"/>
              <c:showSerName val="0"/>
              <c:showPercent val="1"/>
              <c:showBubbleSize val="0"/>
            </c:dLbl>
            <c:dLbl>
              <c:idx val="1"/>
              <c:layout>
                <c:manualLayout>
                  <c:x val="-9.4250561738350502E-2"/>
                  <c:y val="-0.19136981192764699"/>
                </c:manualLayout>
              </c:layout>
              <c:showLegendKey val="0"/>
              <c:showVal val="0"/>
              <c:showCatName val="1"/>
              <c:showSerName val="0"/>
              <c:showPercent val="1"/>
              <c:showBubbleSize val="0"/>
            </c:dLbl>
            <c:dLbl>
              <c:idx val="2"/>
              <c:layout>
                <c:manualLayout>
                  <c:x val="-5.0624872710403397E-2"/>
                  <c:y val="-3.0271430345315899E-2"/>
                </c:manualLayout>
              </c:layout>
              <c:showLegendKey val="0"/>
              <c:showVal val="0"/>
              <c:showCatName val="1"/>
              <c:showSerName val="0"/>
              <c:showPercent val="1"/>
              <c:showBubbleSize val="0"/>
            </c:dLbl>
            <c:dLbl>
              <c:idx val="3"/>
              <c:layout>
                <c:manualLayout>
                  <c:x val="-5.4931501395753196E-3"/>
                  <c:y val="-2.6817468853496101E-2"/>
                </c:manualLayout>
              </c:layout>
              <c:showLegendKey val="0"/>
              <c:showVal val="0"/>
              <c:showCatName val="1"/>
              <c:showSerName val="0"/>
              <c:showPercent val="1"/>
              <c:showBubbleSize val="0"/>
            </c:dLbl>
            <c:dLbl>
              <c:idx val="4"/>
              <c:layout>
                <c:manualLayout>
                  <c:x val="-1.9109600711016798E-2"/>
                  <c:y val="2.9789568430878401E-2"/>
                </c:manualLayout>
              </c:layout>
              <c:showLegendKey val="0"/>
              <c:showVal val="0"/>
              <c:showCatName val="1"/>
              <c:showSerName val="0"/>
              <c:showPercent val="1"/>
              <c:showBubbleSize val="0"/>
            </c:dLbl>
            <c:dLbl>
              <c:idx val="5"/>
              <c:layout>
                <c:manualLayout>
                  <c:x val="-3.9227533442201298E-2"/>
                  <c:y val="2.0921867737965099E-2"/>
                </c:manualLayout>
              </c:layout>
              <c:showLegendKey val="0"/>
              <c:showVal val="0"/>
              <c:showCatName val="1"/>
              <c:showSerName val="0"/>
              <c:showPercent val="1"/>
              <c:showBubbleSize val="0"/>
            </c:dLbl>
            <c:txPr>
              <a:bodyPr/>
              <a:lstStyle/>
              <a:p>
                <a:pPr>
                  <a:defRPr>
                    <a:solidFill>
                      <a:schemeClr val="bg1"/>
                    </a:solidFill>
                  </a:defRPr>
                </a:pPr>
                <a:endParaRPr lang="en-US"/>
              </a:p>
            </c:txPr>
            <c:showLegendKey val="0"/>
            <c:showVal val="0"/>
            <c:showCatName val="1"/>
            <c:showSerName val="0"/>
            <c:showPercent val="1"/>
            <c:showBubbleSize val="0"/>
            <c:showLeaderLines val="1"/>
            <c:leaderLines>
              <c:spPr>
                <a:ln>
                  <a:solidFill>
                    <a:sysClr val="windowText" lastClr="000000"/>
                  </a:solidFill>
                </a:ln>
              </c:spPr>
            </c:leaderLines>
          </c:dLbls>
          <c:cat>
            <c:strRef>
              <c:f>Sheet1!$A$2:$A$8</c:f>
              <c:strCache>
                <c:ptCount val="7"/>
                <c:pt idx="0">
                  <c:v>Health and Human Services</c:v>
                </c:pt>
                <c:pt idx="1">
                  <c:v>Public Safety</c:v>
                </c:pt>
                <c:pt idx="2">
                  <c:v>General Government</c:v>
                </c:pt>
                <c:pt idx="3">
                  <c:v>Public Works</c:v>
                </c:pt>
                <c:pt idx="4">
                  <c:v>Debt Service</c:v>
                </c:pt>
                <c:pt idx="5">
                  <c:v>Culture, Recreation &amp; Education</c:v>
                </c:pt>
                <c:pt idx="6">
                  <c:v>Other</c:v>
                </c:pt>
              </c:strCache>
            </c:strRef>
          </c:cat>
          <c:val>
            <c:numRef>
              <c:f>Sheet1!$B$2:$B$8</c:f>
              <c:numCache>
                <c:formatCode>General</c:formatCode>
                <c:ptCount val="7"/>
                <c:pt idx="0">
                  <c:v>36</c:v>
                </c:pt>
                <c:pt idx="1">
                  <c:v>19</c:v>
                </c:pt>
                <c:pt idx="2">
                  <c:v>12</c:v>
                </c:pt>
                <c:pt idx="3">
                  <c:v>9</c:v>
                </c:pt>
                <c:pt idx="4">
                  <c:v>7</c:v>
                </c:pt>
                <c:pt idx="5">
                  <c:v>8</c:v>
                </c:pt>
                <c:pt idx="6">
                  <c:v>9</c:v>
                </c:pt>
              </c:numCache>
            </c:numRef>
          </c:val>
        </c:ser>
        <c:dLbls>
          <c:showLegendKey val="0"/>
          <c:showVal val="0"/>
          <c:showCatName val="1"/>
          <c:showSerName val="0"/>
          <c:showPercent val="1"/>
          <c:showBubbleSize val="0"/>
          <c:showLeaderLines val="1"/>
        </c:dLbls>
        <c:firstSliceAng val="0"/>
      </c:pieChart>
    </c:plotArea>
    <c:plotVisOnly val="1"/>
    <c:dispBlanksAs val="zero"/>
    <c:showDLblsOverMax val="0"/>
  </c:chart>
  <c:txPr>
    <a:bodyPr/>
    <a:lstStyle/>
    <a:p>
      <a:pPr>
        <a:defRPr sz="1800"/>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dk1" tx1="lt1" bg2="dk2" tx2="lt2" accent1="accent1" accent2="accent2" accent3="accent3" accent4="accent4" accent5="accent5" accent6="accent6" hlink="hlink" folHlink="folHlink"/>
  <c:chart>
    <c:autoTitleDeleted val="1"/>
    <c:plotArea>
      <c:layout/>
      <c:pieChart>
        <c:varyColors val="1"/>
        <c:dLbls>
          <c:showLegendKey val="0"/>
          <c:showVal val="0"/>
          <c:showCatName val="1"/>
          <c:showSerName val="0"/>
          <c:showPercent val="1"/>
          <c:showBubbleSize val="0"/>
          <c:showLeaderLines val="1"/>
        </c:dLbls>
        <c:firstSliceAng val="0"/>
      </c:pieChart>
    </c:plotArea>
    <c:plotVisOnly val="1"/>
    <c:dispBlanksAs val="zero"/>
    <c:showDLblsOverMax val="0"/>
  </c:chart>
  <c:txPr>
    <a:bodyPr/>
    <a:lstStyle/>
    <a:p>
      <a:pPr>
        <a:defRPr sz="1800"/>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dk1" tx1="lt1" bg2="dk2" tx2="lt2" accent1="accent1" accent2="accent2" accent3="accent3" accent4="accent4" accent5="accent5" accent6="accent6" hlink="hlink" folHlink="folHlink"/>
  <c:chart>
    <c:autoTitleDeleted val="1"/>
    <c:plotArea>
      <c:layout/>
      <c:pieChart>
        <c:varyColors val="1"/>
        <c:ser>
          <c:idx val="0"/>
          <c:order val="0"/>
          <c:tx>
            <c:strRef>
              <c:f>Sheet1!$B$1</c:f>
              <c:strCache>
                <c:ptCount val="1"/>
                <c:pt idx="0">
                  <c:v>Column1</c:v>
                </c:pt>
              </c:strCache>
            </c:strRef>
          </c:tx>
          <c:spPr>
            <a:solidFill>
              <a:srgbClr val="3366FF"/>
            </a:solidFill>
            <a:ln>
              <a:solidFill>
                <a:sysClr val="windowText" lastClr="000000"/>
              </a:solidFill>
            </a:ln>
          </c:spPr>
          <c:dPt>
            <c:idx val="0"/>
            <c:bubble3D val="0"/>
            <c:spPr>
              <a:solidFill>
                <a:srgbClr val="FF0000"/>
              </a:solidFill>
              <a:ln>
                <a:solidFill>
                  <a:sysClr val="windowText" lastClr="000000"/>
                </a:solidFill>
              </a:ln>
            </c:spPr>
          </c:dPt>
          <c:dPt>
            <c:idx val="1"/>
            <c:bubble3D val="0"/>
            <c:spPr>
              <a:solidFill>
                <a:sysClr val="window" lastClr="FFFFFF"/>
              </a:solidFill>
              <a:ln>
                <a:solidFill>
                  <a:sysClr val="windowText" lastClr="000000"/>
                </a:solidFill>
              </a:ln>
            </c:spPr>
          </c:dPt>
          <c:dPt>
            <c:idx val="2"/>
            <c:bubble3D val="0"/>
            <c:spPr>
              <a:solidFill>
                <a:srgbClr val="FF0000"/>
              </a:solidFill>
              <a:ln>
                <a:solidFill>
                  <a:sysClr val="windowText" lastClr="000000"/>
                </a:solidFill>
              </a:ln>
            </c:spPr>
          </c:dPt>
          <c:dPt>
            <c:idx val="3"/>
            <c:bubble3D val="0"/>
            <c:spPr>
              <a:solidFill>
                <a:sysClr val="windowText" lastClr="000000"/>
              </a:solidFill>
              <a:ln>
                <a:solidFill>
                  <a:sysClr val="windowText" lastClr="000000"/>
                </a:solidFill>
              </a:ln>
            </c:spPr>
          </c:dPt>
          <c:dPt>
            <c:idx val="4"/>
            <c:bubble3D val="0"/>
            <c:spPr>
              <a:solidFill>
                <a:srgbClr val="FF0000"/>
              </a:solidFill>
              <a:ln>
                <a:solidFill>
                  <a:sysClr val="windowText" lastClr="000000"/>
                </a:solidFill>
              </a:ln>
            </c:spPr>
          </c:dPt>
          <c:dPt>
            <c:idx val="5"/>
            <c:bubble3D val="0"/>
            <c:spPr>
              <a:solidFill>
                <a:sysClr val="window" lastClr="FFFFFF"/>
              </a:solidFill>
              <a:ln>
                <a:solidFill>
                  <a:sysClr val="windowText" lastClr="000000"/>
                </a:solidFill>
              </a:ln>
            </c:spPr>
          </c:dPt>
          <c:dLbls>
            <c:dLbl>
              <c:idx val="0"/>
              <c:layout>
                <c:manualLayout>
                  <c:x val="-0.19235389050801499"/>
                  <c:y val="7.3485147851032495E-2"/>
                </c:manualLayout>
              </c:layout>
              <c:tx>
                <c:rich>
                  <a:bodyPr/>
                  <a:lstStyle/>
                  <a:p>
                    <a:pPr>
                      <a:defRPr>
                        <a:solidFill>
                          <a:schemeClr val="bg1"/>
                        </a:solidFill>
                      </a:defRPr>
                    </a:pPr>
                    <a:r>
                      <a:rPr lang="en-US" dirty="0" smtClean="0"/>
                      <a:t>Property </a:t>
                    </a:r>
                    <a:r>
                      <a:rPr lang="en-US" dirty="0"/>
                      <a:t>Taxes
</a:t>
                    </a:r>
                    <a:r>
                      <a:rPr lang="en-US" dirty="0" smtClean="0"/>
                      <a:t>35%</a:t>
                    </a:r>
                    <a:endParaRPr lang="en-US" dirty="0"/>
                  </a:p>
                </c:rich>
              </c:tx>
              <c:numFmt formatCode="General" sourceLinked="0"/>
              <c:spPr/>
              <c:showLegendKey val="0"/>
              <c:showVal val="0"/>
              <c:showCatName val="1"/>
              <c:showSerName val="0"/>
              <c:showPercent val="1"/>
              <c:showBubbleSize val="0"/>
            </c:dLbl>
            <c:dLbl>
              <c:idx val="1"/>
              <c:layout>
                <c:manualLayout>
                  <c:x val="-7.0055155536993402E-2"/>
                  <c:y val="-0.22283048710741399"/>
                </c:manualLayout>
              </c:layout>
              <c:showLegendKey val="0"/>
              <c:showVal val="0"/>
              <c:showCatName val="1"/>
              <c:showSerName val="0"/>
              <c:showPercent val="1"/>
              <c:showBubbleSize val="0"/>
            </c:dLbl>
            <c:dLbl>
              <c:idx val="3"/>
              <c:layout>
                <c:manualLayout>
                  <c:x val="-7.1856442119611801E-3"/>
                  <c:y val="2.9764435906838999E-2"/>
                </c:manualLayout>
              </c:layout>
              <c:showLegendKey val="0"/>
              <c:showVal val="0"/>
              <c:showCatName val="1"/>
              <c:showSerName val="0"/>
              <c:showPercent val="1"/>
              <c:showBubbleSize val="0"/>
            </c:dLbl>
            <c:dLbl>
              <c:idx val="4"/>
              <c:layout>
                <c:manualLayout>
                  <c:x val="-1.2340155444548299E-2"/>
                  <c:y val="2.8414785408008701E-2"/>
                </c:manualLayout>
              </c:layout>
              <c:showLegendKey val="0"/>
              <c:showVal val="0"/>
              <c:showCatName val="1"/>
              <c:showSerName val="0"/>
              <c:showPercent val="1"/>
              <c:showBubbleSize val="0"/>
            </c:dLbl>
            <c:txPr>
              <a:bodyPr/>
              <a:lstStyle/>
              <a:p>
                <a:pPr>
                  <a:defRPr>
                    <a:solidFill>
                      <a:schemeClr val="bg1"/>
                    </a:solidFill>
                  </a:defRPr>
                </a:pPr>
                <a:endParaRPr lang="en-US"/>
              </a:p>
            </c:txPr>
            <c:showLegendKey val="0"/>
            <c:showVal val="0"/>
            <c:showCatName val="1"/>
            <c:showSerName val="0"/>
            <c:showPercent val="1"/>
            <c:showBubbleSize val="0"/>
            <c:showLeaderLines val="1"/>
            <c:leaderLines>
              <c:spPr>
                <a:ln>
                  <a:solidFill>
                    <a:sysClr val="windowText" lastClr="000000"/>
                  </a:solidFill>
                </a:ln>
              </c:spPr>
            </c:leaderLines>
          </c:dLbls>
          <c:cat>
            <c:strRef>
              <c:f>Sheet1!$A$2:$A$7</c:f>
              <c:strCache>
                <c:ptCount val="6"/>
                <c:pt idx="0">
                  <c:v>Property Taxes</c:v>
                </c:pt>
                <c:pt idx="1">
                  <c:v>State Aids</c:v>
                </c:pt>
                <c:pt idx="2">
                  <c:v>Public Fees</c:v>
                </c:pt>
                <c:pt idx="3">
                  <c:v>Other Taxes</c:v>
                </c:pt>
                <c:pt idx="4">
                  <c:v>Federal Aid</c:v>
                </c:pt>
                <c:pt idx="5">
                  <c:v>Other</c:v>
                </c:pt>
              </c:strCache>
            </c:strRef>
          </c:cat>
          <c:val>
            <c:numRef>
              <c:f>Sheet1!$B$2:$B$7</c:f>
              <c:numCache>
                <c:formatCode>General</c:formatCode>
                <c:ptCount val="6"/>
                <c:pt idx="0">
                  <c:v>35</c:v>
                </c:pt>
                <c:pt idx="1">
                  <c:v>24</c:v>
                </c:pt>
                <c:pt idx="2">
                  <c:v>15</c:v>
                </c:pt>
                <c:pt idx="3">
                  <c:v>7</c:v>
                </c:pt>
                <c:pt idx="4">
                  <c:v>3</c:v>
                </c:pt>
                <c:pt idx="5">
                  <c:v>17</c:v>
                </c:pt>
              </c:numCache>
            </c:numRef>
          </c:val>
        </c:ser>
        <c:dLbls>
          <c:showLegendKey val="0"/>
          <c:showVal val="0"/>
          <c:showCatName val="1"/>
          <c:showSerName val="0"/>
          <c:showPercent val="1"/>
          <c:showBubbleSize val="0"/>
          <c:showLeaderLines val="1"/>
        </c:dLbls>
        <c:firstSliceAng val="0"/>
      </c:pieChart>
    </c:plotArea>
    <c:plotVisOnly val="1"/>
    <c:dispBlanksAs val="zero"/>
    <c:showDLblsOverMax val="0"/>
  </c:chart>
  <c:txPr>
    <a:bodyPr/>
    <a:lstStyle/>
    <a:p>
      <a:pPr>
        <a:defRPr sz="1800"/>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pieChart>
        <c:varyColors val="1"/>
        <c:dLbls>
          <c:showLegendKey val="0"/>
          <c:showVal val="0"/>
          <c:showCatName val="1"/>
          <c:showSerName val="0"/>
          <c:showPercent val="1"/>
          <c:showBubbleSize val="0"/>
          <c:showLeaderLines val="1"/>
        </c:dLbls>
        <c:firstSliceAng val="0"/>
      </c:pieChart>
    </c:plotArea>
    <c:plotVisOnly val="1"/>
    <c:dispBlanksAs val="zero"/>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pieChart>
        <c:varyColors val="1"/>
        <c:ser>
          <c:idx val="0"/>
          <c:order val="0"/>
          <c:tx>
            <c:strRef>
              <c:f>Sheet1!$B$1</c:f>
              <c:strCache>
                <c:ptCount val="1"/>
                <c:pt idx="0">
                  <c:v>Percent of property Tax Billes</c:v>
                </c:pt>
              </c:strCache>
            </c:strRef>
          </c:tx>
          <c:dPt>
            <c:idx val="0"/>
            <c:bubble3D val="0"/>
            <c:spPr>
              <a:solidFill>
                <a:srgbClr val="FF0000"/>
              </a:solidFill>
              <a:ln>
                <a:solidFill>
                  <a:schemeClr val="tx1"/>
                </a:solidFill>
              </a:ln>
            </c:spPr>
          </c:dPt>
          <c:dPt>
            <c:idx val="1"/>
            <c:bubble3D val="0"/>
            <c:spPr>
              <a:solidFill>
                <a:schemeClr val="bg1"/>
              </a:solidFill>
              <a:ln>
                <a:solidFill>
                  <a:schemeClr val="tx1"/>
                </a:solidFill>
              </a:ln>
            </c:spPr>
          </c:dPt>
          <c:dPt>
            <c:idx val="2"/>
            <c:bubble3D val="0"/>
            <c:spPr>
              <a:solidFill>
                <a:srgbClr val="FF0000"/>
              </a:solidFill>
              <a:ln>
                <a:solidFill>
                  <a:schemeClr val="tx1"/>
                </a:solidFill>
              </a:ln>
            </c:spPr>
          </c:dPt>
          <c:dPt>
            <c:idx val="3"/>
            <c:bubble3D val="0"/>
            <c:spPr>
              <a:solidFill>
                <a:schemeClr val="tx1"/>
              </a:solidFill>
            </c:spPr>
          </c:dPt>
          <c:dPt>
            <c:idx val="4"/>
            <c:bubble3D val="0"/>
            <c:spPr>
              <a:solidFill>
                <a:schemeClr val="bg1"/>
              </a:solidFill>
              <a:ln>
                <a:solidFill>
                  <a:schemeClr val="tx1"/>
                </a:solidFill>
              </a:ln>
            </c:spPr>
          </c:dPt>
          <c:dLbls>
            <c:dLbl>
              <c:idx val="0"/>
              <c:layout>
                <c:manualLayout>
                  <c:x val="-0.10791464553515299"/>
                  <c:y val="0.184300382127251"/>
                </c:manualLayout>
              </c:layout>
              <c:showLegendKey val="0"/>
              <c:showVal val="0"/>
              <c:showCatName val="1"/>
              <c:showSerName val="0"/>
              <c:showPercent val="1"/>
              <c:showBubbleSize val="0"/>
            </c:dLbl>
            <c:dLbl>
              <c:idx val="1"/>
              <c:layout>
                <c:manualLayout>
                  <c:x val="-0.16376165325327599"/>
                  <c:y val="-0.116871521301127"/>
                </c:manualLayout>
              </c:layout>
              <c:showLegendKey val="0"/>
              <c:showVal val="0"/>
              <c:showCatName val="1"/>
              <c:showSerName val="0"/>
              <c:showPercent val="1"/>
              <c:showBubbleSize val="0"/>
            </c:dLbl>
            <c:dLbl>
              <c:idx val="2"/>
              <c:layout>
                <c:manualLayout>
                  <c:x val="0.13504584767769601"/>
                  <c:y val="-0.203273553464418"/>
                </c:manualLayout>
              </c:layout>
              <c:showLegendKey val="0"/>
              <c:showVal val="0"/>
              <c:showCatName val="1"/>
              <c:showSerName val="0"/>
              <c:showPercent val="1"/>
              <c:showBubbleSize val="0"/>
            </c:dLbl>
            <c:txPr>
              <a:bodyPr/>
              <a:lstStyle/>
              <a:p>
                <a:pPr>
                  <a:defRPr>
                    <a:solidFill>
                      <a:schemeClr val="tx1"/>
                    </a:solidFill>
                  </a:defRPr>
                </a:pPr>
                <a:endParaRPr lang="en-US"/>
              </a:p>
            </c:txPr>
            <c:showLegendKey val="0"/>
            <c:showVal val="0"/>
            <c:showCatName val="1"/>
            <c:showSerName val="0"/>
            <c:showPercent val="1"/>
            <c:showBubbleSize val="0"/>
            <c:showLeaderLines val="1"/>
            <c:leaderLines>
              <c:spPr>
                <a:ln>
                  <a:solidFill>
                    <a:schemeClr val="tx1"/>
                  </a:solidFill>
                </a:ln>
              </c:spPr>
            </c:leaderLines>
          </c:dLbls>
          <c:cat>
            <c:strRef>
              <c:f>Sheet1!$A$2:$A$6</c:f>
              <c:strCache>
                <c:ptCount val="5"/>
                <c:pt idx="0">
                  <c:v>County</c:v>
                </c:pt>
                <c:pt idx="1">
                  <c:v>Municipal</c:v>
                </c:pt>
                <c:pt idx="2">
                  <c:v>School</c:v>
                </c:pt>
                <c:pt idx="3">
                  <c:v>Tech Colleges</c:v>
                </c:pt>
                <c:pt idx="4">
                  <c:v>Special Districts</c:v>
                </c:pt>
              </c:strCache>
            </c:strRef>
          </c:cat>
          <c:val>
            <c:numRef>
              <c:f>Sheet1!$B$2:$B$6</c:f>
              <c:numCache>
                <c:formatCode>General</c:formatCode>
                <c:ptCount val="5"/>
                <c:pt idx="0">
                  <c:v>19</c:v>
                </c:pt>
                <c:pt idx="1">
                  <c:v>24</c:v>
                </c:pt>
                <c:pt idx="2">
                  <c:v>44.3</c:v>
                </c:pt>
                <c:pt idx="3">
                  <c:v>7.5</c:v>
                </c:pt>
                <c:pt idx="4">
                  <c:v>4.5</c:v>
                </c:pt>
              </c:numCache>
            </c:numRef>
          </c:val>
        </c:ser>
        <c:dLbls>
          <c:showLegendKey val="0"/>
          <c:showVal val="0"/>
          <c:showCatName val="1"/>
          <c:showSerName val="0"/>
          <c:showPercent val="1"/>
          <c:showBubbleSize val="0"/>
          <c:showLeaderLines val="1"/>
        </c:dLbls>
        <c:firstSliceAng val="0"/>
      </c:pieChart>
    </c:plotArea>
    <c:plotVisOnly val="1"/>
    <c:dispBlanksAs val="zero"/>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1E7190-2992-4644-964F-BFEA59432DBD}" type="datetimeFigureOut">
              <a:rPr lang="en-US" smtClean="0"/>
              <a:pPr/>
              <a:t>2/23/2015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A4A254-8F56-2649-8EBF-9E0687736010}" type="slidenum">
              <a:rPr lang="en-US" smtClean="0"/>
              <a:pPr/>
              <a:t>‹#›</a:t>
            </a:fld>
            <a:endParaRPr lang="en-US"/>
          </a:p>
        </p:txBody>
      </p:sp>
    </p:spTree>
    <p:extLst>
      <p:ext uri="{BB962C8B-B14F-4D97-AF65-F5344CB8AC3E}">
        <p14:creationId xmlns:p14="http://schemas.microsoft.com/office/powerpoint/2010/main" val="87793200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 morning / afternoon.</a:t>
            </a:r>
          </a:p>
          <a:p>
            <a:endParaRPr lang="en-US" dirty="0" smtClean="0"/>
          </a:p>
          <a:p>
            <a:r>
              <a:rPr lang="en-US" dirty="0" smtClean="0"/>
              <a:t>Introduce yourself as a county official.</a:t>
            </a:r>
          </a:p>
          <a:p>
            <a:endParaRPr lang="en-US" dirty="0" smtClean="0"/>
          </a:p>
          <a:p>
            <a:r>
              <a:rPr lang="en-US" dirty="0" smtClean="0"/>
              <a:t>Indicate will be describing</a:t>
            </a:r>
            <a:r>
              <a:rPr lang="en-US" baseline="0" dirty="0" smtClean="0"/>
              <a:t> county government, the services counties provide, and how counties are funded.</a:t>
            </a: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4EA4A254-8F56-2649-8EBF-9E0687736010}" type="slidenum">
              <a:rPr lang="en-US" smtClean="0"/>
              <a:pPr/>
              <a:t>1</a:t>
            </a:fld>
            <a:endParaRPr lang="en-US"/>
          </a:p>
        </p:txBody>
      </p:sp>
    </p:spTree>
    <p:extLst>
      <p:ext uri="{BB962C8B-B14F-4D97-AF65-F5344CB8AC3E}">
        <p14:creationId xmlns:p14="http://schemas.microsoft.com/office/powerpoint/2010/main" val="41000594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2012, counties, in</a:t>
            </a:r>
            <a:r>
              <a:rPr lang="en-US" baseline="0" dirty="0" smtClean="0"/>
              <a:t> the aggregate, spent the largest percentage (36%) of their funding on health and human services programs. This includes providing state-mandated services to children in the child welfare system, helping individuals with mental health needs, serving the state’s elderly population, and performing eligibility determinations for individuals in need of public assistance programs.</a:t>
            </a:r>
          </a:p>
          <a:p>
            <a:endParaRPr lang="en-US" baseline="0" dirty="0" smtClean="0"/>
          </a:p>
          <a:p>
            <a:r>
              <a:rPr lang="en-US" baseline="0" dirty="0" smtClean="0"/>
              <a:t>The next largest category of expenditures was public safety, followed by general government and public works.</a:t>
            </a:r>
            <a:endParaRPr lang="en-US" dirty="0" smtClean="0"/>
          </a:p>
          <a:p>
            <a:endParaRPr lang="en-US" dirty="0"/>
          </a:p>
        </p:txBody>
      </p:sp>
      <p:sp>
        <p:nvSpPr>
          <p:cNvPr id="4" name="Slide Number Placeholder 3"/>
          <p:cNvSpPr>
            <a:spLocks noGrp="1"/>
          </p:cNvSpPr>
          <p:nvPr>
            <p:ph type="sldNum" sz="quarter" idx="10"/>
          </p:nvPr>
        </p:nvSpPr>
        <p:spPr/>
        <p:txBody>
          <a:bodyPr/>
          <a:lstStyle/>
          <a:p>
            <a:fld id="{4EA4A254-8F56-2649-8EBF-9E0687736010}" type="slidenum">
              <a:rPr lang="en-US" smtClean="0"/>
              <a:pPr/>
              <a:t>10</a:t>
            </a:fld>
            <a:endParaRPr lang="en-US"/>
          </a:p>
        </p:txBody>
      </p:sp>
    </p:spTree>
    <p:extLst>
      <p:ext uri="{BB962C8B-B14F-4D97-AF65-F5344CB8AC3E}">
        <p14:creationId xmlns:p14="http://schemas.microsoft.com/office/powerpoint/2010/main" val="19760591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order to pay for services provided, counties receive revenue from a number of sources.</a:t>
            </a:r>
          </a:p>
          <a:p>
            <a:endParaRPr lang="en-US" dirty="0" smtClean="0"/>
          </a:p>
          <a:p>
            <a:r>
              <a:rPr lang="en-US" dirty="0" smtClean="0"/>
              <a:t>35% of a county’s funding comes from the property tax.</a:t>
            </a:r>
          </a:p>
          <a:p>
            <a:r>
              <a:rPr lang="en-US" dirty="0" smtClean="0"/>
              <a:t>24% comes from the state.</a:t>
            </a:r>
          </a:p>
          <a:p>
            <a:r>
              <a:rPr lang="en-US" dirty="0" smtClean="0"/>
              <a:t>15% is derived from fees.</a:t>
            </a:r>
          </a:p>
          <a:p>
            <a:r>
              <a:rPr lang="en-US" dirty="0" smtClean="0"/>
              <a:t>7% comes from other taxes such as the county sales tax.</a:t>
            </a:r>
          </a:p>
          <a:p>
            <a:r>
              <a:rPr lang="en-US" dirty="0" smtClean="0"/>
              <a:t>And 3% comes from the federal government.</a:t>
            </a:r>
            <a:endParaRPr lang="en-US" dirty="0"/>
          </a:p>
        </p:txBody>
      </p:sp>
      <p:sp>
        <p:nvSpPr>
          <p:cNvPr id="4" name="Slide Number Placeholder 3"/>
          <p:cNvSpPr>
            <a:spLocks noGrp="1"/>
          </p:cNvSpPr>
          <p:nvPr>
            <p:ph type="sldNum" sz="quarter" idx="10"/>
          </p:nvPr>
        </p:nvSpPr>
        <p:spPr/>
        <p:txBody>
          <a:bodyPr/>
          <a:lstStyle/>
          <a:p>
            <a:fld id="{4EA4A254-8F56-2649-8EBF-9E0687736010}" type="slidenum">
              <a:rPr lang="en-US" smtClean="0"/>
              <a:pPr/>
              <a:t>11</a:t>
            </a:fld>
            <a:endParaRPr lang="en-US"/>
          </a:p>
        </p:txBody>
      </p:sp>
    </p:spTree>
    <p:extLst>
      <p:ext uri="{BB962C8B-B14F-4D97-AF65-F5344CB8AC3E}">
        <p14:creationId xmlns:p14="http://schemas.microsoft.com/office/powerpoint/2010/main" val="24569137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a:t>
            </a:r>
            <a:r>
              <a:rPr lang="en-US" baseline="0" dirty="0" smtClean="0"/>
              <a:t> people do not realize what a bargain county services are. Counties make up less than 20% of your overall property tax bill. </a:t>
            </a:r>
          </a:p>
          <a:p>
            <a:endParaRPr lang="en-US" baseline="0" dirty="0" smtClean="0"/>
          </a:p>
          <a:p>
            <a:r>
              <a:rPr lang="en-US" baseline="0" dirty="0" smtClean="0"/>
              <a:t>Less than 20 cents of every dollar you pay in property taxes goes to fund </a:t>
            </a:r>
            <a:r>
              <a:rPr lang="en-US" baseline="0" smtClean="0"/>
              <a:t>the county services </a:t>
            </a:r>
            <a:r>
              <a:rPr lang="en-US" baseline="0" dirty="0" smtClean="0"/>
              <a:t>that make Wisconsin such a wonderful place to live, work, and raise a family.</a:t>
            </a:r>
            <a:endParaRPr lang="en-US" dirty="0" smtClean="0"/>
          </a:p>
          <a:p>
            <a:endParaRPr lang="en-US" dirty="0"/>
          </a:p>
        </p:txBody>
      </p:sp>
      <p:sp>
        <p:nvSpPr>
          <p:cNvPr id="4" name="Slide Number Placeholder 3"/>
          <p:cNvSpPr>
            <a:spLocks noGrp="1"/>
          </p:cNvSpPr>
          <p:nvPr>
            <p:ph type="sldNum" sz="quarter" idx="10"/>
          </p:nvPr>
        </p:nvSpPr>
        <p:spPr/>
        <p:txBody>
          <a:bodyPr/>
          <a:lstStyle/>
          <a:p>
            <a:fld id="{4EA4A254-8F56-2649-8EBF-9E0687736010}" type="slidenum">
              <a:rPr lang="en-US" smtClean="0"/>
              <a:pPr/>
              <a:t>12</a:t>
            </a:fld>
            <a:endParaRPr lang="en-US"/>
          </a:p>
        </p:txBody>
      </p:sp>
    </p:spTree>
    <p:extLst>
      <p:ext uri="{BB962C8B-B14F-4D97-AF65-F5344CB8AC3E}">
        <p14:creationId xmlns:p14="http://schemas.microsoft.com/office/powerpoint/2010/main" val="3328335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Are you interested in learning more about county government?</a:t>
            </a:r>
          </a:p>
          <a:p>
            <a:endParaRPr lang="en-US" dirty="0" smtClean="0"/>
          </a:p>
          <a:p>
            <a:r>
              <a:rPr lang="en-US" dirty="0" smtClean="0"/>
              <a:t>To find out who your county</a:t>
            </a:r>
            <a:r>
              <a:rPr lang="en-US" baseline="0" dirty="0" smtClean="0"/>
              <a:t> elected officials are, you can visit your county’s website.</a:t>
            </a:r>
          </a:p>
          <a:p>
            <a:endParaRPr lang="en-US" baseline="0" dirty="0" smtClean="0"/>
          </a:p>
          <a:p>
            <a:r>
              <a:rPr lang="en-US" baseline="0" dirty="0" smtClean="0"/>
              <a:t>You can also visit </a:t>
            </a:r>
            <a:r>
              <a:rPr lang="en-US" baseline="0" dirty="0" err="1" smtClean="0"/>
              <a:t>www.wicounties.org</a:t>
            </a:r>
            <a:r>
              <a:rPr lang="en-US" baseline="0" dirty="0" smtClean="0"/>
              <a:t> to find educational materials about </a:t>
            </a:r>
            <a:r>
              <a:rPr lang="en-US" baseline="0" smtClean="0"/>
              <a:t>county government, </a:t>
            </a:r>
            <a:r>
              <a:rPr lang="en-US" baseline="0" dirty="0" smtClean="0"/>
              <a:t>as well as a link to each county’s website.</a:t>
            </a:r>
          </a:p>
          <a:p>
            <a:endParaRPr lang="en-US" baseline="0" dirty="0" smtClean="0"/>
          </a:p>
        </p:txBody>
      </p:sp>
      <p:sp>
        <p:nvSpPr>
          <p:cNvPr id="4" name="Slide Number Placeholder 3"/>
          <p:cNvSpPr>
            <a:spLocks noGrp="1"/>
          </p:cNvSpPr>
          <p:nvPr>
            <p:ph type="sldNum" sz="quarter" idx="10"/>
          </p:nvPr>
        </p:nvSpPr>
        <p:spPr/>
        <p:txBody>
          <a:bodyPr/>
          <a:lstStyle/>
          <a:p>
            <a:fld id="{4EA4A254-8F56-2649-8EBF-9E0687736010}" type="slidenum">
              <a:rPr lang="en-US" smtClean="0"/>
              <a:pPr/>
              <a:t>13</a:t>
            </a:fld>
            <a:endParaRPr lang="en-US"/>
          </a:p>
        </p:txBody>
      </p:sp>
    </p:spTree>
    <p:extLst>
      <p:ext uri="{BB962C8B-B14F-4D97-AF65-F5344CB8AC3E}">
        <p14:creationId xmlns:p14="http://schemas.microsoft.com/office/powerpoint/2010/main" val="42551376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a:t>
            </a:r>
            <a:r>
              <a:rPr lang="en-US" baseline="0" dirty="0" smtClean="0"/>
              <a:t> you.</a:t>
            </a:r>
          </a:p>
          <a:p>
            <a:endParaRPr lang="en-US" baseline="0" dirty="0" smtClean="0"/>
          </a:p>
          <a:p>
            <a:r>
              <a:rPr lang="en-US" baseline="0" dirty="0" smtClean="0"/>
              <a:t>Offer to take questions.</a:t>
            </a:r>
            <a:endParaRPr lang="en-US" dirty="0"/>
          </a:p>
        </p:txBody>
      </p:sp>
      <p:sp>
        <p:nvSpPr>
          <p:cNvPr id="4" name="Slide Number Placeholder 3"/>
          <p:cNvSpPr>
            <a:spLocks noGrp="1"/>
          </p:cNvSpPr>
          <p:nvPr>
            <p:ph type="sldNum" sz="quarter" idx="10"/>
          </p:nvPr>
        </p:nvSpPr>
        <p:spPr/>
        <p:txBody>
          <a:bodyPr/>
          <a:lstStyle/>
          <a:p>
            <a:fld id="{4EA4A254-8F56-2649-8EBF-9E0687736010}" type="slidenum">
              <a:rPr lang="en-US" smtClean="0"/>
              <a:pPr/>
              <a:t>14</a:t>
            </a:fld>
            <a:endParaRPr lang="en-US"/>
          </a:p>
        </p:txBody>
      </p:sp>
    </p:spTree>
    <p:extLst>
      <p:ext uri="{BB962C8B-B14F-4D97-AF65-F5344CB8AC3E}">
        <p14:creationId xmlns:p14="http://schemas.microsoft.com/office/powerpoint/2010/main" val="3753938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Counties are a local unit of government,</a:t>
            </a:r>
            <a:r>
              <a:rPr lang="en-US" baseline="0" dirty="0" smtClean="0"/>
              <a:t> similar to the local city or town that you live in.</a:t>
            </a:r>
          </a:p>
          <a:p>
            <a:endParaRPr lang="en-US" baseline="0" dirty="0" smtClean="0"/>
          </a:p>
          <a:p>
            <a:r>
              <a:rPr lang="en-US" baseline="0" dirty="0" smtClean="0"/>
              <a:t>Counties serve as the administrative arm of the state. That means that counties provide a number of services on behalf of state government at the local level.</a:t>
            </a:r>
          </a:p>
          <a:p>
            <a:endParaRPr lang="en-US" dirty="0"/>
          </a:p>
        </p:txBody>
      </p:sp>
      <p:sp>
        <p:nvSpPr>
          <p:cNvPr id="4" name="Slide Number Placeholder 3"/>
          <p:cNvSpPr>
            <a:spLocks noGrp="1"/>
          </p:cNvSpPr>
          <p:nvPr>
            <p:ph type="sldNum" sz="quarter" idx="10"/>
          </p:nvPr>
        </p:nvSpPr>
        <p:spPr/>
        <p:txBody>
          <a:bodyPr/>
          <a:lstStyle/>
          <a:p>
            <a:fld id="{4EA4A254-8F56-2649-8EBF-9E0687736010}" type="slidenum">
              <a:rPr lang="en-US" smtClean="0"/>
              <a:pPr/>
              <a:t>2</a:t>
            </a:fld>
            <a:endParaRPr lang="en-US"/>
          </a:p>
        </p:txBody>
      </p:sp>
    </p:spTree>
    <p:extLst>
      <p:ext uri="{BB962C8B-B14F-4D97-AF65-F5344CB8AC3E}">
        <p14:creationId xmlns:p14="http://schemas.microsoft.com/office/powerpoint/2010/main" val="33319896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Several</a:t>
            </a:r>
            <a:r>
              <a:rPr lang="en-US" baseline="0" dirty="0" smtClean="0"/>
              <a:t> county governments were formed in Wisconsin prior to statehood in 1848.</a:t>
            </a:r>
          </a:p>
          <a:p>
            <a:endParaRPr lang="en-US" baseline="0" dirty="0" smtClean="0"/>
          </a:p>
          <a:p>
            <a:r>
              <a:rPr lang="en-US" baseline="0" dirty="0" smtClean="0"/>
              <a:t>Counties performed administrative services for the territorial government.</a:t>
            </a:r>
          </a:p>
          <a:p>
            <a:endParaRPr lang="en-US" baseline="0" dirty="0" smtClean="0"/>
          </a:p>
          <a:p>
            <a:r>
              <a:rPr lang="en-US" baseline="0" dirty="0" smtClean="0"/>
              <a:t>The first three Wisconsin counties were created in 1818: Brown (east), Crawford (west), and </a:t>
            </a:r>
            <a:r>
              <a:rPr lang="en-US" baseline="0" dirty="0" err="1" smtClean="0"/>
              <a:t>Michilimackinac</a:t>
            </a:r>
            <a:r>
              <a:rPr lang="en-US" baseline="0" dirty="0" smtClean="0"/>
              <a:t> (north – included the U.P.). </a:t>
            </a:r>
          </a:p>
          <a:p>
            <a:endParaRPr lang="en-US" baseline="0" dirty="0" smtClean="0"/>
          </a:p>
          <a:p>
            <a:r>
              <a:rPr lang="en-US" baseline="0" dirty="0" smtClean="0"/>
              <a:t>As Wisconsin’s population increased, the number of counties in Wisconsin grew. By 1901, Wisconsin had 71 counties.</a:t>
            </a:r>
          </a:p>
          <a:p>
            <a:endParaRPr lang="en-US" baseline="0" dirty="0" smtClean="0"/>
          </a:p>
          <a:p>
            <a:r>
              <a:rPr lang="en-US" baseline="0" dirty="0" smtClean="0"/>
              <a:t>Our last county was created in 1961 when the reservation of the Menominee Indians of Wisconsin, located in Oconto and Shawano Counties, became Wisconsin’s 72</a:t>
            </a:r>
            <a:r>
              <a:rPr lang="en-US" baseline="30000" dirty="0" smtClean="0"/>
              <a:t>nd</a:t>
            </a:r>
            <a:r>
              <a:rPr lang="en-US" baseline="0" dirty="0" smtClean="0"/>
              <a:t> county: Menominee.</a:t>
            </a:r>
            <a:endParaRPr lang="en-US" dirty="0"/>
          </a:p>
        </p:txBody>
      </p:sp>
      <p:sp>
        <p:nvSpPr>
          <p:cNvPr id="4" name="Slide Number Placeholder 3"/>
          <p:cNvSpPr>
            <a:spLocks noGrp="1"/>
          </p:cNvSpPr>
          <p:nvPr>
            <p:ph type="sldNum" sz="quarter" idx="10"/>
          </p:nvPr>
        </p:nvSpPr>
        <p:spPr/>
        <p:txBody>
          <a:bodyPr/>
          <a:lstStyle/>
          <a:p>
            <a:fld id="{4EA4A254-8F56-2649-8EBF-9E0687736010}" type="slidenum">
              <a:rPr lang="en-US" smtClean="0"/>
              <a:pPr/>
              <a:t>3</a:t>
            </a:fld>
            <a:endParaRPr lang="en-US"/>
          </a:p>
        </p:txBody>
      </p:sp>
    </p:spTree>
    <p:extLst>
      <p:ext uri="{BB962C8B-B14F-4D97-AF65-F5344CB8AC3E}">
        <p14:creationId xmlns:p14="http://schemas.microsoft.com/office/powerpoint/2010/main" val="30666469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map shows the configuration of the</a:t>
            </a:r>
            <a:r>
              <a:rPr lang="en-US" baseline="0" dirty="0" smtClean="0"/>
              <a:t> state’s 72 counties today.</a:t>
            </a:r>
          </a:p>
          <a:p>
            <a:endParaRPr lang="en-US" baseline="0" dirty="0" smtClean="0"/>
          </a:p>
          <a:p>
            <a:r>
              <a:rPr lang="en-US" baseline="0" dirty="0" smtClean="0"/>
              <a:t>Each of the 72 counties is unique in terms of structure and the services provided; however, many similarities exist as well.</a:t>
            </a:r>
            <a:endParaRPr lang="en-US" dirty="0" smtClean="0"/>
          </a:p>
          <a:p>
            <a:endParaRPr lang="en-US" dirty="0"/>
          </a:p>
        </p:txBody>
      </p:sp>
      <p:sp>
        <p:nvSpPr>
          <p:cNvPr id="4" name="Slide Number Placeholder 3"/>
          <p:cNvSpPr>
            <a:spLocks noGrp="1"/>
          </p:cNvSpPr>
          <p:nvPr>
            <p:ph type="sldNum" sz="quarter" idx="10"/>
          </p:nvPr>
        </p:nvSpPr>
        <p:spPr/>
        <p:txBody>
          <a:bodyPr/>
          <a:lstStyle/>
          <a:p>
            <a:fld id="{4EA4A254-8F56-2649-8EBF-9E0687736010}" type="slidenum">
              <a:rPr lang="en-US" smtClean="0"/>
              <a:pPr/>
              <a:t>4</a:t>
            </a:fld>
            <a:endParaRPr lang="en-US"/>
          </a:p>
        </p:txBody>
      </p:sp>
    </p:spTree>
    <p:extLst>
      <p:ext uri="{BB962C8B-B14F-4D97-AF65-F5344CB8AC3E}">
        <p14:creationId xmlns:p14="http://schemas.microsoft.com/office/powerpoint/2010/main" val="2762127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Prior</a:t>
            </a:r>
            <a:r>
              <a:rPr lang="en-US" baseline="0" dirty="0" smtClean="0"/>
              <a:t> to 1870, two forms of county government existed in Wisconsin.</a:t>
            </a:r>
          </a:p>
          <a:p>
            <a:endParaRPr lang="en-US" baseline="0" dirty="0" smtClean="0"/>
          </a:p>
          <a:p>
            <a:r>
              <a:rPr lang="en-US" baseline="0" dirty="0" smtClean="0"/>
              <a:t>The New York model called for the supervisor form of government where “supervisors” represented towns and incorporated places. Also as part of this system, the county provided state administrative services, while towns and municipalities served as the provider of local government services.</a:t>
            </a:r>
          </a:p>
          <a:p>
            <a:endParaRPr lang="en-US" baseline="0" dirty="0" smtClean="0"/>
          </a:p>
          <a:p>
            <a:r>
              <a:rPr lang="en-US" baseline="0" dirty="0" smtClean="0"/>
              <a:t>The Pennsylvania model called for the commissioner form of government where a small board of  “commissioners” is elected from precincts to represent the interests of the county-at-large.</a:t>
            </a:r>
          </a:p>
          <a:p>
            <a:endParaRPr lang="en-US" baseline="0" dirty="0" smtClean="0"/>
          </a:p>
          <a:p>
            <a:r>
              <a:rPr lang="en-US" baseline="0" dirty="0" smtClean="0"/>
              <a:t>The supervisory form of government prevailed in Wisconsin after the framers of the state constitution called for a uniform system of town and county government.</a:t>
            </a:r>
            <a:endParaRPr lang="en-US" dirty="0" smtClean="0"/>
          </a:p>
          <a:p>
            <a:endParaRPr lang="en-US" dirty="0"/>
          </a:p>
        </p:txBody>
      </p:sp>
      <p:sp>
        <p:nvSpPr>
          <p:cNvPr id="4" name="Slide Number Placeholder 3"/>
          <p:cNvSpPr>
            <a:spLocks noGrp="1"/>
          </p:cNvSpPr>
          <p:nvPr>
            <p:ph type="sldNum" sz="quarter" idx="10"/>
          </p:nvPr>
        </p:nvSpPr>
        <p:spPr/>
        <p:txBody>
          <a:bodyPr/>
          <a:lstStyle/>
          <a:p>
            <a:fld id="{4EA4A254-8F56-2649-8EBF-9E0687736010}" type="slidenum">
              <a:rPr lang="en-US" smtClean="0"/>
              <a:pPr/>
              <a:t>5</a:t>
            </a:fld>
            <a:endParaRPr lang="en-US"/>
          </a:p>
        </p:txBody>
      </p:sp>
    </p:spTree>
    <p:extLst>
      <p:ext uri="{BB962C8B-B14F-4D97-AF65-F5344CB8AC3E}">
        <p14:creationId xmlns:p14="http://schemas.microsoft.com/office/powerpoint/2010/main" val="479335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Today, each county is governed by a board of supervisors. Board supervisors</a:t>
            </a:r>
            <a:r>
              <a:rPr lang="en-US" baseline="0" dirty="0" smtClean="0"/>
              <a:t> are elected in the spring, non-partisan elections that are held in even-numbered years.</a:t>
            </a:r>
          </a:p>
          <a:p>
            <a:endParaRPr lang="en-US" baseline="0" dirty="0" smtClean="0"/>
          </a:p>
          <a:p>
            <a:r>
              <a:rPr lang="en-US" baseline="0" dirty="0" smtClean="0"/>
              <a:t>Board members serve two-year terms.</a:t>
            </a:r>
          </a:p>
          <a:p>
            <a:endParaRPr lang="en-US" baseline="0" dirty="0" smtClean="0"/>
          </a:p>
          <a:p>
            <a:r>
              <a:rPr lang="en-US" baseline="0" dirty="0" smtClean="0"/>
              <a:t>County board members elect a county board chair whose job it is to run county board meetings, appoint committee members, and serve as a spokesperson for the board.</a:t>
            </a:r>
          </a:p>
          <a:p>
            <a:endParaRPr lang="en-US" baseline="0" dirty="0" smtClean="0"/>
          </a:p>
          <a:p>
            <a:r>
              <a:rPr lang="en-US" baseline="0" dirty="0" smtClean="0"/>
              <a:t>County boards adopt laws, known as ordinances, for the county. County boards also adopt resolutions that state the position of the county on issues, such as proposed state legislation.</a:t>
            </a:r>
          </a:p>
          <a:p>
            <a:endParaRPr lang="en-US" baseline="0" dirty="0" smtClean="0"/>
          </a:p>
          <a:p>
            <a:r>
              <a:rPr lang="en-US" baseline="0" dirty="0" smtClean="0"/>
              <a:t>The county board chair appoints committees to study policy issues and make recommendations to the full county board of supervisors. State statutes require the creation of certain committees, such as a county highway committee or local board of health. Counties create other committees as well, such as a personnel committee or finance committee.</a:t>
            </a:r>
          </a:p>
          <a:p>
            <a:endParaRPr lang="en-US" baseline="0" dirty="0" smtClean="0"/>
          </a:p>
          <a:p>
            <a:r>
              <a:rPr lang="en-US" dirty="0" smtClean="0"/>
              <a:t>County</a:t>
            </a:r>
            <a:r>
              <a:rPr lang="en-US" baseline="0" dirty="0" smtClean="0"/>
              <a:t> board meetings, as well as committee meetings, are open to the public.</a:t>
            </a:r>
            <a:endParaRPr lang="en-US" dirty="0" smtClean="0"/>
          </a:p>
          <a:p>
            <a:endParaRPr lang="en-US" dirty="0"/>
          </a:p>
        </p:txBody>
      </p:sp>
      <p:sp>
        <p:nvSpPr>
          <p:cNvPr id="4" name="Slide Number Placeholder 3"/>
          <p:cNvSpPr>
            <a:spLocks noGrp="1"/>
          </p:cNvSpPr>
          <p:nvPr>
            <p:ph type="sldNum" sz="quarter" idx="10"/>
          </p:nvPr>
        </p:nvSpPr>
        <p:spPr/>
        <p:txBody>
          <a:bodyPr/>
          <a:lstStyle/>
          <a:p>
            <a:fld id="{4EA4A254-8F56-2649-8EBF-9E0687736010}" type="slidenum">
              <a:rPr lang="en-US" smtClean="0"/>
              <a:pPr/>
              <a:t>6</a:t>
            </a:fld>
            <a:endParaRPr lang="en-US"/>
          </a:p>
        </p:txBody>
      </p:sp>
    </p:spTree>
    <p:extLst>
      <p:ext uri="{BB962C8B-B14F-4D97-AF65-F5344CB8AC3E}">
        <p14:creationId xmlns:p14="http://schemas.microsoft.com/office/powerpoint/2010/main" val="1590342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addition to the county board of supervisors, each county must elect</a:t>
            </a:r>
            <a:r>
              <a:rPr lang="en-US" baseline="0" dirty="0" smtClean="0"/>
              <a:t> a county executive, or appoint an administrator or administrative coordinator.</a:t>
            </a:r>
          </a:p>
          <a:p>
            <a:endParaRPr lang="en-US" baseline="0" dirty="0" smtClean="0"/>
          </a:p>
          <a:p>
            <a:r>
              <a:rPr lang="en-US" baseline="0" dirty="0" smtClean="0"/>
              <a:t>County executives act as the executive branch of county government and have the authority to veto actions of the legislative branch – the county board. </a:t>
            </a:r>
          </a:p>
          <a:p>
            <a:endParaRPr lang="en-US" baseline="0" dirty="0" smtClean="0"/>
          </a:p>
          <a:p>
            <a:r>
              <a:rPr lang="en-US" baseline="0" dirty="0" smtClean="0"/>
              <a:t>County administrators and administrative coordinators carry out the day to day operations of the county and implement the policies set by the county board. An administrator’s duties are set by state law, while many of the administrative coordinator’s duties are determined by the county board.</a:t>
            </a:r>
            <a:endParaRPr lang="en-US" dirty="0" smtClean="0"/>
          </a:p>
          <a:p>
            <a:endParaRPr lang="en-US" dirty="0"/>
          </a:p>
        </p:txBody>
      </p:sp>
      <p:sp>
        <p:nvSpPr>
          <p:cNvPr id="4" name="Slide Number Placeholder 3"/>
          <p:cNvSpPr>
            <a:spLocks noGrp="1"/>
          </p:cNvSpPr>
          <p:nvPr>
            <p:ph type="sldNum" sz="quarter" idx="10"/>
          </p:nvPr>
        </p:nvSpPr>
        <p:spPr/>
        <p:txBody>
          <a:bodyPr/>
          <a:lstStyle/>
          <a:p>
            <a:fld id="{4EA4A254-8F56-2649-8EBF-9E0687736010}" type="slidenum">
              <a:rPr lang="en-US" smtClean="0"/>
              <a:pPr/>
              <a:t>7</a:t>
            </a:fld>
            <a:endParaRPr lang="en-US"/>
          </a:p>
        </p:txBody>
      </p:sp>
    </p:spTree>
    <p:extLst>
      <p:ext uri="{BB962C8B-B14F-4D97-AF65-F5344CB8AC3E}">
        <p14:creationId xmlns:p14="http://schemas.microsoft.com/office/powerpoint/2010/main" val="6480297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Although counties are a local governmental unit, the state restricts the actions county boards can take and the services counties provide.</a:t>
            </a:r>
          </a:p>
          <a:p>
            <a:endParaRPr lang="en-US" dirty="0" smtClean="0"/>
          </a:p>
          <a:p>
            <a:r>
              <a:rPr lang="en-US" dirty="0" smtClean="0"/>
              <a:t>Counties have administrative home rule which</a:t>
            </a:r>
            <a:r>
              <a:rPr lang="en-US" baseline="0" dirty="0" smtClean="0"/>
              <a:t> provides counties flexibility in their organizational structures i.e. how county departments are structured.</a:t>
            </a:r>
          </a:p>
          <a:p>
            <a:endParaRPr lang="en-US" baseline="0" dirty="0" smtClean="0"/>
          </a:p>
          <a:p>
            <a:r>
              <a:rPr lang="en-US" baseline="0" dirty="0" smtClean="0"/>
              <a:t>Counties do not have constitutional home rule authority – that means that counties can only undertake a function that is expressly allowed for or mandated by state statute or the constitution. That is in contrast to cities and villages that can undertake any function or service as long as that function or service is not expressly prohibited by state statute or the constitution.</a:t>
            </a:r>
            <a:endParaRPr lang="en-US" dirty="0" smtClean="0"/>
          </a:p>
          <a:p>
            <a:endParaRPr lang="en-US" dirty="0"/>
          </a:p>
        </p:txBody>
      </p:sp>
      <p:sp>
        <p:nvSpPr>
          <p:cNvPr id="4" name="Slide Number Placeholder 3"/>
          <p:cNvSpPr>
            <a:spLocks noGrp="1"/>
          </p:cNvSpPr>
          <p:nvPr>
            <p:ph type="sldNum" sz="quarter" idx="10"/>
          </p:nvPr>
        </p:nvSpPr>
        <p:spPr/>
        <p:txBody>
          <a:bodyPr/>
          <a:lstStyle/>
          <a:p>
            <a:fld id="{4EA4A254-8F56-2649-8EBF-9E0687736010}" type="slidenum">
              <a:rPr lang="en-US" smtClean="0"/>
              <a:pPr/>
              <a:t>8</a:t>
            </a:fld>
            <a:endParaRPr lang="en-US"/>
          </a:p>
        </p:txBody>
      </p:sp>
    </p:spTree>
    <p:extLst>
      <p:ext uri="{BB962C8B-B14F-4D97-AF65-F5344CB8AC3E}">
        <p14:creationId xmlns:p14="http://schemas.microsoft.com/office/powerpoint/2010/main" val="12069113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Counties provide a number of services to the citizens of the state:</a:t>
            </a:r>
          </a:p>
          <a:p>
            <a:endParaRPr lang="en-US" dirty="0" smtClean="0"/>
          </a:p>
          <a:p>
            <a:pPr marL="171450" lvl="0" indent="-171450">
              <a:buFont typeface="Arial"/>
              <a:buChar char="•"/>
            </a:pPr>
            <a:r>
              <a:rPr lang="en-US" sz="1200" kern="1200" dirty="0" smtClean="0">
                <a:solidFill>
                  <a:schemeClr val="tx1"/>
                </a:solidFill>
                <a:effectLst/>
                <a:latin typeface="+mn-lt"/>
                <a:ea typeface="+mn-ea"/>
                <a:cs typeface="+mn-cs"/>
              </a:rPr>
              <a:t>Plow snow and maintain state highways and county roads. </a:t>
            </a:r>
          </a:p>
          <a:p>
            <a:pPr marL="171450" lvl="0" indent="-171450">
              <a:buFont typeface="Arial"/>
              <a:buChar char="•"/>
            </a:pPr>
            <a:r>
              <a:rPr lang="en-US" sz="1200" kern="1200" dirty="0" smtClean="0">
                <a:solidFill>
                  <a:schemeClr val="tx1"/>
                </a:solidFill>
                <a:effectLst/>
                <a:latin typeface="+mn-lt"/>
                <a:ea typeface="+mn-ea"/>
                <a:cs typeface="+mn-cs"/>
              </a:rPr>
              <a:t>Operate the jail and provide law enforcement services through the sheriff’s office. </a:t>
            </a:r>
          </a:p>
          <a:p>
            <a:pPr marL="171450" lvl="0" indent="-171450">
              <a:buFont typeface="Arial"/>
              <a:buChar char="•"/>
            </a:pPr>
            <a:r>
              <a:rPr lang="en-US" sz="1200" kern="1200" dirty="0" smtClean="0">
                <a:solidFill>
                  <a:schemeClr val="tx1"/>
                </a:solidFill>
                <a:effectLst/>
                <a:latin typeface="+mn-lt"/>
                <a:ea typeface="+mn-ea"/>
                <a:cs typeface="+mn-cs"/>
              </a:rPr>
              <a:t>Protect vulnerable adults and children and administer state and federal assistance programs through the human services department. </a:t>
            </a:r>
          </a:p>
          <a:p>
            <a:pPr marL="171450" lvl="0" indent="-171450">
              <a:buFont typeface="Arial"/>
              <a:buChar char="•"/>
            </a:pPr>
            <a:r>
              <a:rPr lang="en-US" sz="1200" kern="1200" dirty="0" smtClean="0">
                <a:solidFill>
                  <a:schemeClr val="tx1"/>
                </a:solidFill>
                <a:effectLst/>
                <a:latin typeface="+mn-lt"/>
                <a:ea typeface="+mn-ea"/>
                <a:cs typeface="+mn-cs"/>
              </a:rPr>
              <a:t>Issue birth and death certificates and record property transfers through the register of deeds office. </a:t>
            </a:r>
          </a:p>
          <a:p>
            <a:pPr marL="171450" lvl="0" indent="-171450">
              <a:buFont typeface="Arial"/>
              <a:buChar char="•"/>
            </a:pPr>
            <a:r>
              <a:rPr lang="en-US" sz="1200" kern="1200" dirty="0" smtClean="0">
                <a:solidFill>
                  <a:schemeClr val="tx1"/>
                </a:solidFill>
                <a:effectLst/>
                <a:latin typeface="+mn-lt"/>
                <a:ea typeface="+mn-ea"/>
                <a:cs typeface="+mn-cs"/>
              </a:rPr>
              <a:t>Issue marriage licenses and domestic partnerships and oversee elections through the county clerk’s office. </a:t>
            </a:r>
          </a:p>
          <a:p>
            <a:pPr marL="171450" lvl="0" indent="-171450">
              <a:buFont typeface="Arial"/>
              <a:buChar char="•"/>
            </a:pPr>
            <a:r>
              <a:rPr lang="en-US" sz="1200" kern="1200" dirty="0" smtClean="0">
                <a:solidFill>
                  <a:schemeClr val="tx1"/>
                </a:solidFill>
                <a:effectLst/>
                <a:latin typeface="+mn-lt"/>
                <a:ea typeface="+mn-ea"/>
                <a:cs typeface="+mn-cs"/>
              </a:rPr>
              <a:t>Operate and support the circuit courts through the clerk of circuit court’s office. </a:t>
            </a:r>
          </a:p>
          <a:p>
            <a:pPr marL="171450" lvl="0" indent="-171450">
              <a:buFont typeface="Arial"/>
              <a:buChar char="•"/>
            </a:pPr>
            <a:r>
              <a:rPr lang="en-US" sz="1200" kern="1200" dirty="0" smtClean="0">
                <a:solidFill>
                  <a:schemeClr val="tx1"/>
                </a:solidFill>
                <a:effectLst/>
                <a:latin typeface="+mn-lt"/>
                <a:ea typeface="+mn-ea"/>
                <a:cs typeface="+mn-cs"/>
              </a:rPr>
              <a:t>Monitor sanitary conditions and protect public health through the county health department. </a:t>
            </a:r>
          </a:p>
          <a:p>
            <a:pPr marL="171450" lvl="0" indent="-171450">
              <a:buFont typeface="Arial"/>
              <a:buChar char="•"/>
            </a:pPr>
            <a:r>
              <a:rPr lang="en-US" sz="1200" kern="1200" dirty="0" smtClean="0">
                <a:solidFill>
                  <a:schemeClr val="tx1"/>
                </a:solidFill>
                <a:effectLst/>
                <a:latin typeface="+mn-lt"/>
                <a:ea typeface="+mn-ea"/>
                <a:cs typeface="+mn-cs"/>
              </a:rPr>
              <a:t>Collect property taxes and other fees through the county treasurer’s office.</a:t>
            </a:r>
          </a:p>
          <a:p>
            <a:pPr marL="171450" lvl="0" indent="-171450">
              <a:buFont typeface="Arial"/>
              <a:buChar char="•"/>
            </a:pPr>
            <a:r>
              <a:rPr lang="en-US" sz="1200" kern="1200" dirty="0" smtClean="0">
                <a:solidFill>
                  <a:schemeClr val="tx1"/>
                </a:solidFill>
                <a:effectLst/>
                <a:latin typeface="+mn-lt"/>
                <a:ea typeface="+mn-ea"/>
                <a:cs typeface="+mn-cs"/>
              </a:rPr>
              <a:t>Maintain and operate county parks.</a:t>
            </a:r>
          </a:p>
          <a:p>
            <a:pPr marL="171450" lvl="0" indent="-171450">
              <a:buFont typeface="Arial"/>
              <a:buChar char="•"/>
            </a:pPr>
            <a:r>
              <a:rPr lang="en-US" sz="1200" kern="1200" dirty="0" smtClean="0">
                <a:solidFill>
                  <a:schemeClr val="tx1"/>
                </a:solidFill>
                <a:effectLst/>
                <a:latin typeface="+mn-lt"/>
                <a:ea typeface="+mn-ea"/>
                <a:cs typeface="+mn-cs"/>
              </a:rPr>
              <a:t>Operate 911 emergency dispatch centers. </a:t>
            </a:r>
          </a:p>
          <a:p>
            <a:pPr marL="171450" lvl="0" indent="-171450">
              <a:buFont typeface="Arial"/>
              <a:buChar char="•"/>
            </a:pPr>
            <a:r>
              <a:rPr lang="en-US" sz="1200" kern="1200" dirty="0" smtClean="0">
                <a:solidFill>
                  <a:schemeClr val="tx1"/>
                </a:solidFill>
                <a:effectLst/>
                <a:latin typeface="+mn-lt"/>
                <a:ea typeface="+mn-ea"/>
                <a:cs typeface="+mn-cs"/>
              </a:rPr>
              <a:t>Help farmer’s conservation efforts and work to keep our rivers and lakes clean.</a:t>
            </a:r>
          </a:p>
          <a:p>
            <a:pPr marL="0" indent="0">
              <a:buFont typeface="Arial"/>
              <a:buNone/>
            </a:pP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Some counties also operate airports, ports, museums, and zoos, as well as providing other optional services.   </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4EA4A254-8F56-2649-8EBF-9E0687736010}" type="slidenum">
              <a:rPr lang="en-US" smtClean="0"/>
              <a:pPr/>
              <a:t>9</a:t>
            </a:fld>
            <a:endParaRPr lang="en-US"/>
          </a:p>
        </p:txBody>
      </p:sp>
    </p:spTree>
    <p:extLst>
      <p:ext uri="{BB962C8B-B14F-4D97-AF65-F5344CB8AC3E}">
        <p14:creationId xmlns:p14="http://schemas.microsoft.com/office/powerpoint/2010/main" val="3570101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7" name="Subtitle 16"/>
          <p:cNvSpPr>
            <a:spLocks noGrp="1"/>
          </p:cNvSpPr>
          <p:nvPr>
            <p:ph type="subTitle" idx="1" hasCustomPrompt="1"/>
          </p:nvPr>
        </p:nvSpPr>
        <p:spPr>
          <a:xfrm>
            <a:off x="829290" y="1453372"/>
            <a:ext cx="6480048" cy="1752600"/>
          </a:xfrm>
        </p:spPr>
        <p:txBody>
          <a:bodyPr tIns="0" rIns="45720" bIns="0" anchor="b">
            <a:normAutofit/>
          </a:bodyPr>
          <a:lstStyle>
            <a:lvl1pPr marL="0" indent="0" algn="r">
              <a:buNone/>
              <a:defRPr sz="1800" baseline="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Wisconsin Counties. Helping to make Wisconsin great!</a:t>
            </a:r>
            <a:endParaRPr kumimoji="0" lang="en-US" dirty="0"/>
          </a:p>
        </p:txBody>
      </p:sp>
      <p:sp>
        <p:nvSpPr>
          <p:cNvPr id="10" name="Title Placeholder 8"/>
          <p:cNvSpPr>
            <a:spLocks noGrp="1"/>
          </p:cNvSpPr>
          <p:nvPr>
            <p:ph type="title" hasCustomPrompt="1"/>
          </p:nvPr>
        </p:nvSpPr>
        <p:spPr>
          <a:xfrm>
            <a:off x="829290" y="3220720"/>
            <a:ext cx="6480048" cy="1950720"/>
          </a:xfrm>
          <a:prstGeom prst="rect">
            <a:avLst/>
          </a:prstGeom>
        </p:spPr>
        <p:txBody>
          <a:bodyPr vert="horz" lIns="45720" rIns="45720" anchor="ctr">
            <a:normAutofit/>
          </a:bodyPr>
          <a:lstStyle>
            <a:lvl1pPr algn="r">
              <a:lnSpc>
                <a:spcPts val="7020"/>
              </a:lnSpc>
              <a:defRPr sz="8800" baseline="0">
                <a:solidFill>
                  <a:srgbClr val="B70F20"/>
                </a:solidFill>
              </a:defRPr>
            </a:lvl1pPr>
          </a:lstStyle>
          <a:p>
            <a:r>
              <a:rPr kumimoji="0" lang="en-US" dirty="0" smtClean="0"/>
              <a:t>What are Counties?</a:t>
            </a:r>
            <a:endParaRPr kumimoji="0" lang="en-US" dirty="0"/>
          </a:p>
        </p:txBody>
      </p:sp>
      <p:pic>
        <p:nvPicPr>
          <p:cNvPr id="2" name="Picture 1" descr="wisconsin-web.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5638800" y="802640"/>
            <a:ext cx="1959267" cy="1948955"/>
          </a:xfrm>
          <a:prstGeom prst="rect">
            <a:avLst/>
          </a:prstGeom>
        </p:spPr>
      </p:pic>
      <p:pic>
        <p:nvPicPr>
          <p:cNvPr id="14" name="Picture 13" descr="wwwcountiesorg.jp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674557" y="5242560"/>
            <a:ext cx="2326133" cy="1422550"/>
          </a:xfrm>
          <a:prstGeom prst="rect">
            <a:avLst/>
          </a:prstGeom>
        </p:spPr>
      </p:pic>
      <p:sp>
        <p:nvSpPr>
          <p:cNvPr id="15" name="Rectangle 14"/>
          <p:cNvSpPr/>
          <p:nvPr userDrawn="1"/>
        </p:nvSpPr>
        <p:spPr>
          <a:xfrm>
            <a:off x="-20321" y="6451600"/>
            <a:ext cx="6532881" cy="118610"/>
          </a:xfrm>
          <a:prstGeom prst="rect">
            <a:avLst/>
          </a:prstGeom>
          <a:solidFill>
            <a:srgbClr val="CD09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userDrawn="1"/>
        </p:nvSpPr>
        <p:spPr>
          <a:xfrm>
            <a:off x="0" y="0"/>
            <a:ext cx="9144000" cy="196892"/>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userDrawn="1"/>
        </p:nvSpPr>
        <p:spPr>
          <a:xfrm>
            <a:off x="0" y="128547"/>
            <a:ext cx="9144000" cy="196892"/>
          </a:xfrm>
          <a:prstGeom prst="rect">
            <a:avLst/>
          </a:prstGeom>
          <a:solidFill>
            <a:srgbClr val="CD09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lvl1pPr>
          </a:lstStyle>
          <a:p>
            <a:r>
              <a:rPr kumimoji="0" lang="en-US" dirty="0" smtClean="0"/>
              <a:t>Click to edit Master title style</a:t>
            </a:r>
            <a:endParaRPr kumimoji="0" lang="en-US" dirty="0"/>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422064"/>
            <a:ext cx="2133600" cy="365125"/>
          </a:xfrm>
          <a:prstGeom prst="rect">
            <a:avLst/>
          </a:prstGeom>
        </p:spPr>
        <p:txBody>
          <a:bodyPr/>
          <a:lstStyle/>
          <a:p>
            <a:pPr eaLnBrk="1" latinLnBrk="0" hangingPunct="1"/>
            <a:fld id="{E637BB6B-EE1B-48FB-8575-0D55C373DE88}" type="datetimeFigureOut">
              <a:rPr lang="en-US" smtClean="0"/>
              <a:pPr eaLnBrk="1" latinLnBrk="0" hangingPunct="1"/>
              <a:t>2/23/2015</a:t>
            </a:fld>
            <a:endParaRPr lang="en-US" dirty="0"/>
          </a:p>
        </p:txBody>
      </p:sp>
      <p:sp>
        <p:nvSpPr>
          <p:cNvPr id="5" name="Footer Placeholder 4"/>
          <p:cNvSpPr>
            <a:spLocks noGrp="1"/>
          </p:cNvSpPr>
          <p:nvPr>
            <p:ph type="ftr" sz="quarter" idx="11"/>
          </p:nvPr>
        </p:nvSpPr>
        <p:spPr>
          <a:xfrm>
            <a:off x="3124200" y="6422064"/>
            <a:ext cx="2895600" cy="365125"/>
          </a:xfrm>
          <a:prstGeom prst="rect">
            <a:avLst/>
          </a:prstGeom>
        </p:spPr>
        <p:txBody>
          <a:bodyPr/>
          <a:lstStyle/>
          <a:p>
            <a:endParaRPr kumimoji="0" lang="en-US"/>
          </a:p>
        </p:txBody>
      </p:sp>
      <p:sp>
        <p:nvSpPr>
          <p:cNvPr id="6" name="Slide Number Placeholder 5"/>
          <p:cNvSpPr>
            <a:spLocks noGrp="1"/>
          </p:cNvSpPr>
          <p:nvPr>
            <p:ph type="sldNum" sz="quarter" idx="12"/>
          </p:nvPr>
        </p:nvSpPr>
        <p:spPr>
          <a:xfrm>
            <a:off x="8153400" y="6422064"/>
            <a:ext cx="762000" cy="365125"/>
          </a:xfrm>
          <a:prstGeom prst="rect">
            <a:avLst/>
          </a:prstGeom>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4400"/>
            </a:lvl1pPr>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11" name="Picture 10" descr="wwwcountiesorg.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2002604" y="1669051"/>
            <a:ext cx="5045903" cy="3085829"/>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lvl1pPr>
              <a:defRPr sz="4400"/>
            </a:lvl1pPr>
          </a:lstStyle>
          <a:p>
            <a:r>
              <a:rPr kumimoji="0" lang="en-US" dirty="0" smtClean="0"/>
              <a:t>Click to edit Master title style</a:t>
            </a:r>
            <a:endParaRPr kumimoji="0" lang="en-US" dirty="0"/>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sz="4400"/>
            </a:lvl1pPr>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rgbClr val="FF0000"/>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dirty="0"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rgbClr val="FF0000"/>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dirty="0"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400"/>
            </a:lvl1pPr>
          </a:lstStyle>
          <a:p>
            <a:r>
              <a:rPr kumimoji="0" lang="en-US" dirty="0" smtClean="0"/>
              <a:t>Click to edit Master title style</a:t>
            </a:r>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4433410" cy="730250"/>
          </a:xfrm>
        </p:spPr>
        <p:txBody>
          <a:bodyPr tIns="0" bIns="0" anchor="t">
            <a:noAutofit/>
          </a:bodyPr>
          <a:lstStyle>
            <a:lvl1pPr algn="l">
              <a:buNone/>
              <a:defRPr sz="3200" b="1">
                <a:solidFill>
                  <a:schemeClr val="tx1"/>
                </a:solidFill>
              </a:defRPr>
            </a:lvl1pPr>
          </a:lstStyle>
          <a:p>
            <a:r>
              <a:rPr kumimoji="0" lang="en-US" dirty="0" smtClean="0"/>
              <a:t>Click to edit Master title style</a:t>
            </a:r>
            <a:endParaRPr kumimoji="0" lang="en-US" dirty="0"/>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tx1"/>
                </a:solidFill>
              </a:defRPr>
            </a:lvl1pPr>
          </a:lstStyle>
          <a:p>
            <a:r>
              <a:rPr kumimoji="0" lang="en-US" dirty="0" smtClean="0"/>
              <a:t>Click to edit Master title style</a:t>
            </a:r>
            <a:endParaRPr kumimoji="0" lang="en-US" dirty="0"/>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Drag picture to placeholder or click icon to add</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p:nvPr userDrawn="1"/>
        </p:nvSpPr>
        <p:spPr>
          <a:xfrm>
            <a:off x="0" y="0"/>
            <a:ext cx="9144000" cy="196892"/>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userDrawn="1"/>
        </p:nvSpPr>
        <p:spPr>
          <a:xfrm>
            <a:off x="0" y="128547"/>
            <a:ext cx="9144000" cy="196892"/>
          </a:xfrm>
          <a:prstGeom prst="rect">
            <a:avLst/>
          </a:prstGeom>
          <a:solidFill>
            <a:srgbClr val="CD09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itle Placeholder 8"/>
          <p:cNvSpPr>
            <a:spLocks noGrp="1"/>
          </p:cNvSpPr>
          <p:nvPr>
            <p:ph type="title"/>
          </p:nvPr>
        </p:nvSpPr>
        <p:spPr>
          <a:xfrm>
            <a:off x="457200" y="650558"/>
            <a:ext cx="7467600" cy="1143000"/>
          </a:xfrm>
          <a:prstGeom prst="rect">
            <a:avLst/>
          </a:prstGeom>
        </p:spPr>
        <p:txBody>
          <a:bodyPr vert="horz" lIns="45720" rIns="45720" anchor="ctr">
            <a:noAutofit/>
          </a:bodyPr>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pic>
        <p:nvPicPr>
          <p:cNvPr id="3" name="Picture 2" descr="wwwcountiesorg.jpg"/>
          <p:cNvPicPr>
            <a:picLocks noChangeAspect="1"/>
          </p:cNvPicPr>
          <p:nvPr userDrawn="1"/>
        </p:nvPicPr>
        <p:blipFill>
          <a:blip r:embed="rId13" cstate="email">
            <a:extLst>
              <a:ext uri="{28A0092B-C50C-407E-A947-70E740481C1C}">
                <a14:useLocalDpi xmlns:a14="http://schemas.microsoft.com/office/drawing/2010/main" val="0"/>
              </a:ext>
            </a:extLst>
          </a:blip>
          <a:stretch>
            <a:fillRect/>
          </a:stretch>
        </p:blipFill>
        <p:spPr>
          <a:xfrm>
            <a:off x="6269805" y="5025513"/>
            <a:ext cx="2730886" cy="1670077"/>
          </a:xfrm>
          <a:prstGeom prst="rect">
            <a:avLst/>
          </a:prstGeom>
        </p:spPr>
      </p:pic>
      <p:sp>
        <p:nvSpPr>
          <p:cNvPr id="19" name="Rectangle 18"/>
          <p:cNvSpPr/>
          <p:nvPr userDrawn="1"/>
        </p:nvSpPr>
        <p:spPr>
          <a:xfrm>
            <a:off x="-20321" y="6451600"/>
            <a:ext cx="6106161" cy="118610"/>
          </a:xfrm>
          <a:prstGeom prst="rect">
            <a:avLst/>
          </a:prstGeom>
          <a:solidFill>
            <a:srgbClr val="CD09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kern="1200">
          <a:solidFill>
            <a:schemeClr val="tx1"/>
          </a:solidFill>
          <a:latin typeface="Comic Sans MS"/>
          <a:ea typeface="+mj-ea"/>
          <a:cs typeface="Comic Sans MS"/>
        </a:defRPr>
      </a:lvl1pPr>
    </p:titleStyle>
    <p:bodyStyle>
      <a:lvl1pPr marL="420624" indent="-384048" algn="l" rtl="0" eaLnBrk="1" latinLnBrk="0" hangingPunct="1">
        <a:spcBef>
          <a:spcPct val="20000"/>
        </a:spcBef>
        <a:buClr>
          <a:srgbClr val="FF0000"/>
        </a:buClr>
        <a:buSzPct val="80000"/>
        <a:buFont typeface="Wingdings" charset="2"/>
        <a:buChar char="ü"/>
        <a:defRPr kumimoji="0" sz="3000" kern="1200">
          <a:solidFill>
            <a:schemeClr val="tx1"/>
          </a:solidFill>
          <a:latin typeface="American Typewriter"/>
          <a:ea typeface="+mn-ea"/>
          <a:cs typeface="American Typewriter"/>
        </a:defRPr>
      </a:lvl1pPr>
      <a:lvl2pPr marL="722376" indent="-274320" algn="l" rtl="0" eaLnBrk="1" latinLnBrk="0" hangingPunct="1">
        <a:spcBef>
          <a:spcPct val="20000"/>
        </a:spcBef>
        <a:buClr>
          <a:srgbClr val="FF0000"/>
        </a:buClr>
        <a:buSzPct val="60000"/>
        <a:buFont typeface="Wingdings" charset="2"/>
        <a:buChar char="q"/>
        <a:defRPr kumimoji="0" sz="2600" kern="1200">
          <a:solidFill>
            <a:schemeClr val="tx1"/>
          </a:solidFill>
          <a:latin typeface="American Typewriter"/>
          <a:ea typeface="+mn-ea"/>
          <a:cs typeface="American Typewriter"/>
        </a:defRPr>
      </a:lvl2pPr>
      <a:lvl3pPr marL="1005840" indent="-256032" algn="l" rtl="0" eaLnBrk="1" latinLnBrk="0" hangingPunct="1">
        <a:spcBef>
          <a:spcPct val="20000"/>
        </a:spcBef>
        <a:buClr>
          <a:srgbClr val="FF0000"/>
        </a:buClr>
        <a:buSzPct val="85000"/>
        <a:buFont typeface="Arial"/>
        <a:buChar char="○"/>
        <a:defRPr kumimoji="0" sz="2400" kern="1200">
          <a:solidFill>
            <a:schemeClr val="tx1"/>
          </a:solidFill>
          <a:latin typeface="American Typewriter"/>
          <a:ea typeface="+mn-ea"/>
          <a:cs typeface="American Typewriter"/>
        </a:defRPr>
      </a:lvl3pPr>
      <a:lvl4pPr marL="1280160" indent="-237744" algn="l" rtl="0" eaLnBrk="1" latinLnBrk="0" hangingPunct="1">
        <a:spcBef>
          <a:spcPct val="20000"/>
        </a:spcBef>
        <a:buClr>
          <a:srgbClr val="FF0000"/>
        </a:buClr>
        <a:buSzPct val="90000"/>
        <a:buFont typeface="Wingdings 2"/>
        <a:buChar char=""/>
        <a:defRPr kumimoji="0" sz="2000" kern="1200">
          <a:solidFill>
            <a:schemeClr val="tx1"/>
          </a:solidFill>
          <a:latin typeface="American Typewriter"/>
          <a:ea typeface="+mn-ea"/>
          <a:cs typeface="American Typewriter"/>
        </a:defRPr>
      </a:lvl4pPr>
      <a:lvl5pPr marL="1490472" indent="-182880" algn="l" rtl="0" eaLnBrk="1" latinLnBrk="0" hangingPunct="1">
        <a:spcBef>
          <a:spcPct val="20000"/>
        </a:spcBef>
        <a:buClr>
          <a:srgbClr val="FF0000"/>
        </a:buClr>
        <a:buSzPct val="100000"/>
        <a:buFont typeface="Arial"/>
        <a:buChar char="-"/>
        <a:defRPr kumimoji="0" sz="2000" kern="1200">
          <a:solidFill>
            <a:schemeClr val="tx1"/>
          </a:solidFill>
          <a:latin typeface="American Typewriter"/>
          <a:ea typeface="+mn-ea"/>
          <a:cs typeface="American Typewriter"/>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9064" y="3083560"/>
            <a:ext cx="6880274" cy="2301240"/>
          </a:xfrm>
        </p:spPr>
        <p:txBody>
          <a:bodyPr/>
          <a:lstStyle/>
          <a:p>
            <a:r>
              <a:rPr lang="en-US" dirty="0" smtClean="0"/>
              <a:t>WHAT ARE</a:t>
            </a:r>
            <a:br>
              <a:rPr lang="en-US" dirty="0" smtClean="0"/>
            </a:br>
            <a:r>
              <a:rPr lang="en-US" dirty="0" smtClean="0"/>
              <a:t>COUNTIES?</a:t>
            </a:r>
            <a:endParaRPr lang="en-US" dirty="0"/>
          </a:p>
        </p:txBody>
      </p:sp>
      <p:sp>
        <p:nvSpPr>
          <p:cNvPr id="3" name="Subtitle 2"/>
          <p:cNvSpPr>
            <a:spLocks noGrp="1"/>
          </p:cNvSpPr>
          <p:nvPr>
            <p:ph type="subTitle" idx="1"/>
          </p:nvPr>
        </p:nvSpPr>
        <p:spPr>
          <a:xfrm>
            <a:off x="829290" y="1341612"/>
            <a:ext cx="6480048" cy="1752600"/>
          </a:xfrm>
        </p:spPr>
        <p:txBody>
          <a:bodyPr/>
          <a:lstStyle/>
          <a:p>
            <a:r>
              <a:rPr lang="en-US" dirty="0" smtClean="0"/>
              <a:t>Wisconsin Counties. Helping to make Wisconsin great!</a:t>
            </a:r>
            <a:endParaRPr lang="en-US" dirty="0"/>
          </a:p>
        </p:txBody>
      </p:sp>
    </p:spTree>
    <p:extLst>
      <p:ext uri="{BB962C8B-B14F-4D97-AF65-F5344CB8AC3E}">
        <p14:creationId xmlns:p14="http://schemas.microsoft.com/office/powerpoint/2010/main" val="22061380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6398"/>
            <a:ext cx="7467600" cy="1143000"/>
          </a:xfrm>
        </p:spPr>
        <p:txBody>
          <a:bodyPr>
            <a:normAutofit/>
          </a:bodyPr>
          <a:lstStyle/>
          <a:p>
            <a:r>
              <a:rPr lang="en-US" dirty="0" smtClean="0"/>
              <a:t>County Expenditures (2012)</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86127896"/>
              </p:ext>
            </p:extLst>
          </p:nvPr>
        </p:nvGraphicFramePr>
        <p:xfrm>
          <a:off x="457199" y="1270000"/>
          <a:ext cx="7811911" cy="48561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ontent Placeholder 3"/>
          <p:cNvGraphicFramePr>
            <a:graphicFrameLocks/>
          </p:cNvGraphicFramePr>
          <p:nvPr>
            <p:extLst>
              <p:ext uri="{D42A27DB-BD31-4B8C-83A1-F6EECF244321}">
                <p14:modId xmlns:p14="http://schemas.microsoft.com/office/powerpoint/2010/main" val="1437500704"/>
              </p:ext>
            </p:extLst>
          </p:nvPr>
        </p:nvGraphicFramePr>
        <p:xfrm>
          <a:off x="609599" y="1422400"/>
          <a:ext cx="7811911" cy="48561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5020419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7358"/>
            <a:ext cx="7467600" cy="1143000"/>
          </a:xfrm>
        </p:spPr>
        <p:txBody>
          <a:bodyPr>
            <a:normAutofit/>
          </a:bodyPr>
          <a:lstStyle/>
          <a:p>
            <a:r>
              <a:rPr lang="en-US" dirty="0" smtClean="0"/>
              <a:t>County Revenues (2012)</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74118142"/>
              </p:ext>
            </p:extLst>
          </p:nvPr>
        </p:nvGraphicFramePr>
        <p:xfrm>
          <a:off x="457200" y="1204148"/>
          <a:ext cx="7896578" cy="492201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3858985367"/>
              </p:ext>
            </p:extLst>
          </p:nvPr>
        </p:nvGraphicFramePr>
        <p:xfrm>
          <a:off x="609600" y="1356548"/>
          <a:ext cx="7896578" cy="492201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3387528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518"/>
            <a:ext cx="7467600" cy="1143000"/>
          </a:xfrm>
        </p:spPr>
        <p:txBody>
          <a:bodyPr>
            <a:normAutofit fontScale="90000"/>
          </a:bodyPr>
          <a:lstStyle/>
          <a:p>
            <a:r>
              <a:rPr lang="en-US" dirty="0" smtClean="0"/>
              <a:t>Statewide Percentage of Property Tax Bill – 2013(14)</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66619357"/>
              </p:ext>
            </p:extLst>
          </p:nvPr>
        </p:nvGraphicFramePr>
        <p:xfrm>
          <a:off x="457199" y="1600200"/>
          <a:ext cx="8074891" cy="501534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859441937"/>
              </p:ext>
            </p:extLst>
          </p:nvPr>
        </p:nvGraphicFramePr>
        <p:xfrm>
          <a:off x="609599" y="1752600"/>
          <a:ext cx="8074891" cy="501534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5124179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WANNA-LEARN-MORE.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300480" y="980440"/>
            <a:ext cx="6756400" cy="4036794"/>
          </a:xfrm>
          <a:prstGeom prst="rect">
            <a:avLst/>
          </a:prstGeom>
        </p:spPr>
      </p:pic>
    </p:spTree>
    <p:extLst>
      <p:ext uri="{BB962C8B-B14F-4D97-AF65-F5344CB8AC3E}">
        <p14:creationId xmlns:p14="http://schemas.microsoft.com/office/powerpoint/2010/main" val="6370709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6832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8638"/>
            <a:ext cx="8067040" cy="1143000"/>
          </a:xfrm>
        </p:spPr>
        <p:txBody>
          <a:bodyPr>
            <a:normAutofit/>
          </a:bodyPr>
          <a:lstStyle/>
          <a:p>
            <a:r>
              <a:rPr lang="en-US" dirty="0" smtClean="0"/>
              <a:t>WHAT ARE COUNTIES?</a:t>
            </a:r>
            <a:endParaRPr lang="en-US" dirty="0"/>
          </a:p>
        </p:txBody>
      </p:sp>
      <p:sp>
        <p:nvSpPr>
          <p:cNvPr id="3" name="Content Placeholder 2"/>
          <p:cNvSpPr>
            <a:spLocks noGrp="1"/>
          </p:cNvSpPr>
          <p:nvPr>
            <p:ph idx="1"/>
          </p:nvPr>
        </p:nvSpPr>
        <p:spPr/>
        <p:txBody>
          <a:bodyPr/>
          <a:lstStyle/>
          <a:p>
            <a:r>
              <a:rPr lang="en-US" dirty="0" smtClean="0"/>
              <a:t>A local unit of government</a:t>
            </a:r>
          </a:p>
          <a:p>
            <a:r>
              <a:rPr lang="en-US" dirty="0" smtClean="0"/>
              <a:t>Administrative arm of the state</a:t>
            </a:r>
          </a:p>
          <a:p>
            <a:r>
              <a:rPr lang="en-US" dirty="0" smtClean="0"/>
              <a:t>Service providers</a:t>
            </a:r>
          </a:p>
          <a:p>
            <a:pPr marL="36576" indent="0">
              <a:buNone/>
            </a:pPr>
            <a:endParaRPr lang="en-US" dirty="0" smtClean="0"/>
          </a:p>
          <a:p>
            <a:endParaRPr lang="en-US" dirty="0"/>
          </a:p>
        </p:txBody>
      </p:sp>
    </p:spTree>
    <p:extLst>
      <p:ext uri="{BB962C8B-B14F-4D97-AF65-F5344CB8AC3E}">
        <p14:creationId xmlns:p14="http://schemas.microsoft.com/office/powerpoint/2010/main" val="28393738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8798"/>
            <a:ext cx="8331200" cy="1143000"/>
          </a:xfrm>
        </p:spPr>
        <p:txBody>
          <a:bodyPr>
            <a:noAutofit/>
          </a:bodyPr>
          <a:lstStyle/>
          <a:p>
            <a:r>
              <a:rPr lang="en-US" sz="4400" dirty="0" smtClean="0"/>
              <a:t>History of Wisconsin’s Counties</a:t>
            </a:r>
            <a:endParaRPr lang="en-US" sz="4400" dirty="0"/>
          </a:p>
        </p:txBody>
      </p:sp>
      <p:sp>
        <p:nvSpPr>
          <p:cNvPr id="3" name="Content Placeholder 2"/>
          <p:cNvSpPr>
            <a:spLocks noGrp="1"/>
          </p:cNvSpPr>
          <p:nvPr>
            <p:ph idx="1"/>
          </p:nvPr>
        </p:nvSpPr>
        <p:spPr/>
        <p:txBody>
          <a:bodyPr/>
          <a:lstStyle/>
          <a:p>
            <a:r>
              <a:rPr lang="en-US" dirty="0" smtClean="0"/>
              <a:t>Counties predated statehood</a:t>
            </a:r>
          </a:p>
          <a:p>
            <a:pPr lvl="1"/>
            <a:r>
              <a:rPr lang="en-US" dirty="0" smtClean="0"/>
              <a:t>Performed administrative services for the territorial government</a:t>
            </a:r>
          </a:p>
          <a:p>
            <a:pPr lvl="1"/>
            <a:r>
              <a:rPr lang="en-US" dirty="0" smtClean="0"/>
              <a:t>First three counties were Brown, Crawford, and </a:t>
            </a:r>
            <a:r>
              <a:rPr lang="en-US" dirty="0" err="1" smtClean="0"/>
              <a:t>Michilimackinac</a:t>
            </a:r>
            <a:r>
              <a:rPr lang="en-US" dirty="0"/>
              <a:t> </a:t>
            </a:r>
            <a:r>
              <a:rPr lang="en-US" dirty="0" smtClean="0"/>
              <a:t>(1818)</a:t>
            </a:r>
          </a:p>
          <a:p>
            <a:pPr lvl="1"/>
            <a:r>
              <a:rPr lang="en-US" dirty="0" smtClean="0"/>
              <a:t>By 1901, Wisconsin had 71 counties</a:t>
            </a:r>
          </a:p>
          <a:p>
            <a:pPr lvl="1"/>
            <a:r>
              <a:rPr lang="en-US" dirty="0" smtClean="0"/>
              <a:t>Menominee County became the 72</a:t>
            </a:r>
            <a:r>
              <a:rPr lang="en-US" baseline="30000" dirty="0" smtClean="0"/>
              <a:t>nd</a:t>
            </a:r>
            <a:r>
              <a:rPr lang="en-US" dirty="0" smtClean="0"/>
              <a:t> county in 1961</a:t>
            </a:r>
            <a:endParaRPr lang="en-US" dirty="0"/>
          </a:p>
        </p:txBody>
      </p:sp>
    </p:spTree>
    <p:extLst>
      <p:ext uri="{BB962C8B-B14F-4D97-AF65-F5344CB8AC3E}">
        <p14:creationId xmlns:p14="http://schemas.microsoft.com/office/powerpoint/2010/main" val="29622613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unty Map.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5200" y="44634"/>
            <a:ext cx="6079104" cy="6264726"/>
          </a:xfrm>
          <a:prstGeom prst="rect">
            <a:avLst/>
          </a:prstGeom>
        </p:spPr>
      </p:pic>
    </p:spTree>
    <p:extLst>
      <p:ext uri="{BB962C8B-B14F-4D97-AF65-F5344CB8AC3E}">
        <p14:creationId xmlns:p14="http://schemas.microsoft.com/office/powerpoint/2010/main" val="26546081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518"/>
            <a:ext cx="7467600" cy="1143000"/>
          </a:xfrm>
        </p:spPr>
        <p:txBody>
          <a:bodyPr>
            <a:normAutofit/>
          </a:bodyPr>
          <a:lstStyle/>
          <a:p>
            <a:r>
              <a:rPr lang="en-US" dirty="0" smtClean="0"/>
              <a:t>Type of County Government</a:t>
            </a:r>
            <a:endParaRPr lang="en-US" dirty="0"/>
          </a:p>
        </p:txBody>
      </p:sp>
      <p:sp>
        <p:nvSpPr>
          <p:cNvPr id="3" name="Content Placeholder 2"/>
          <p:cNvSpPr>
            <a:spLocks noGrp="1"/>
          </p:cNvSpPr>
          <p:nvPr>
            <p:ph idx="1"/>
          </p:nvPr>
        </p:nvSpPr>
        <p:spPr/>
        <p:txBody>
          <a:bodyPr/>
          <a:lstStyle/>
          <a:p>
            <a:r>
              <a:rPr lang="en-US" dirty="0" smtClean="0"/>
              <a:t>New York Constitution (supervisor) v. Pennsylvania Constitution (commissioner)</a:t>
            </a:r>
          </a:p>
          <a:p>
            <a:r>
              <a:rPr lang="en-US" dirty="0" smtClean="0"/>
              <a:t>Supervisory form of government prevailed in Wisconsin</a:t>
            </a:r>
          </a:p>
          <a:p>
            <a:pPr lvl="1"/>
            <a:r>
              <a:rPr lang="en-US" dirty="0" smtClean="0"/>
              <a:t>County boards of supervisors</a:t>
            </a:r>
            <a:endParaRPr lang="en-US" dirty="0"/>
          </a:p>
        </p:txBody>
      </p:sp>
    </p:spTree>
    <p:extLst>
      <p:ext uri="{BB962C8B-B14F-4D97-AF65-F5344CB8AC3E}">
        <p14:creationId xmlns:p14="http://schemas.microsoft.com/office/powerpoint/2010/main" val="10624292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9118"/>
            <a:ext cx="7467600" cy="1143000"/>
          </a:xfrm>
        </p:spPr>
        <p:txBody>
          <a:bodyPr/>
          <a:lstStyle/>
          <a:p>
            <a:r>
              <a:rPr lang="en-US" dirty="0" smtClean="0"/>
              <a:t>Governance</a:t>
            </a:r>
            <a:endParaRPr lang="en-US" dirty="0"/>
          </a:p>
        </p:txBody>
      </p:sp>
      <p:sp>
        <p:nvSpPr>
          <p:cNvPr id="3" name="Content Placeholder 2"/>
          <p:cNvSpPr>
            <a:spLocks noGrp="1"/>
          </p:cNvSpPr>
          <p:nvPr>
            <p:ph idx="1"/>
          </p:nvPr>
        </p:nvSpPr>
        <p:spPr/>
        <p:txBody>
          <a:bodyPr>
            <a:normAutofit/>
          </a:bodyPr>
          <a:lstStyle/>
          <a:p>
            <a:r>
              <a:rPr lang="en-US" sz="2200" dirty="0" smtClean="0"/>
              <a:t>County board of supervisors</a:t>
            </a:r>
          </a:p>
          <a:p>
            <a:pPr lvl="1"/>
            <a:r>
              <a:rPr lang="en-US" sz="2000" dirty="0" smtClean="0"/>
              <a:t>Serve two-year terms</a:t>
            </a:r>
          </a:p>
          <a:p>
            <a:pPr lvl="1"/>
            <a:r>
              <a:rPr lang="en-US" sz="2000" dirty="0" smtClean="0"/>
              <a:t>Elected in even-numbered years</a:t>
            </a:r>
          </a:p>
          <a:p>
            <a:r>
              <a:rPr lang="en-US" sz="2200" dirty="0" smtClean="0"/>
              <a:t>County board chair</a:t>
            </a:r>
            <a:endParaRPr lang="en-US" sz="2200" dirty="0"/>
          </a:p>
          <a:p>
            <a:r>
              <a:rPr lang="en-US" sz="2200" dirty="0" smtClean="0"/>
              <a:t>Oversight committees</a:t>
            </a:r>
          </a:p>
          <a:p>
            <a:pPr lvl="2"/>
            <a:r>
              <a:rPr lang="en-US" sz="2000" dirty="0"/>
              <a:t>e</a:t>
            </a:r>
            <a:r>
              <a:rPr lang="en-US" sz="2000" dirty="0" smtClean="0"/>
              <a:t>.g., county highway committee, emergency management, local board of health, land conservation committee, social/human services board</a:t>
            </a:r>
          </a:p>
          <a:p>
            <a:r>
              <a:rPr lang="en-US" sz="2200" dirty="0" smtClean="0"/>
              <a:t>Board and committee meetings are open to the public</a:t>
            </a:r>
            <a:endParaRPr lang="en-US" sz="2200" dirty="0"/>
          </a:p>
        </p:txBody>
      </p:sp>
    </p:spTree>
    <p:extLst>
      <p:ext uri="{BB962C8B-B14F-4D97-AF65-F5344CB8AC3E}">
        <p14:creationId xmlns:p14="http://schemas.microsoft.com/office/powerpoint/2010/main" val="11398587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8638"/>
            <a:ext cx="7467600" cy="1143000"/>
          </a:xfrm>
        </p:spPr>
        <p:txBody>
          <a:bodyPr/>
          <a:lstStyle/>
          <a:p>
            <a:r>
              <a:rPr lang="en-US" dirty="0" smtClean="0"/>
              <a:t>Governance</a:t>
            </a:r>
            <a:endParaRPr lang="en-US" dirty="0"/>
          </a:p>
        </p:txBody>
      </p:sp>
      <p:sp>
        <p:nvSpPr>
          <p:cNvPr id="3" name="Content Placeholder 2"/>
          <p:cNvSpPr>
            <a:spLocks noGrp="1"/>
          </p:cNvSpPr>
          <p:nvPr>
            <p:ph idx="1"/>
          </p:nvPr>
        </p:nvSpPr>
        <p:spPr/>
        <p:txBody>
          <a:bodyPr/>
          <a:lstStyle/>
          <a:p>
            <a:r>
              <a:rPr lang="en-US" dirty="0" smtClean="0"/>
              <a:t>Each county must have a county executive (11), administrator (23), or administrative coordinator</a:t>
            </a:r>
          </a:p>
          <a:p>
            <a:pPr lvl="1"/>
            <a:r>
              <a:rPr lang="en-US" dirty="0" smtClean="0"/>
              <a:t>County executives are elected</a:t>
            </a:r>
          </a:p>
          <a:p>
            <a:pPr lvl="1"/>
            <a:r>
              <a:rPr lang="en-US" dirty="0" smtClean="0"/>
              <a:t>Administrators and administrative coordinators are appointed by the county board</a:t>
            </a:r>
          </a:p>
          <a:p>
            <a:pPr lvl="1"/>
            <a:r>
              <a:rPr lang="en-US" dirty="0" smtClean="0"/>
              <a:t>Each has different powers and authorities</a:t>
            </a:r>
            <a:endParaRPr lang="en-US" dirty="0"/>
          </a:p>
        </p:txBody>
      </p:sp>
    </p:spTree>
    <p:extLst>
      <p:ext uri="{BB962C8B-B14F-4D97-AF65-F5344CB8AC3E}">
        <p14:creationId xmlns:p14="http://schemas.microsoft.com/office/powerpoint/2010/main" val="24688526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 Note About Home Rule</a:t>
            </a:r>
            <a:endParaRPr lang="en-US" dirty="0"/>
          </a:p>
        </p:txBody>
      </p:sp>
      <p:sp>
        <p:nvSpPr>
          <p:cNvPr id="3" name="Content Placeholder 2"/>
          <p:cNvSpPr>
            <a:spLocks noGrp="1"/>
          </p:cNvSpPr>
          <p:nvPr>
            <p:ph idx="1"/>
          </p:nvPr>
        </p:nvSpPr>
        <p:spPr/>
        <p:txBody>
          <a:bodyPr/>
          <a:lstStyle/>
          <a:p>
            <a:r>
              <a:rPr lang="en-US" dirty="0" smtClean="0"/>
              <a:t>Administrative Home Rule</a:t>
            </a:r>
          </a:p>
          <a:p>
            <a:r>
              <a:rPr lang="en-US" dirty="0" smtClean="0"/>
              <a:t>Constitutional Home Rule</a:t>
            </a:r>
          </a:p>
          <a:p>
            <a:pPr lvl="1"/>
            <a:r>
              <a:rPr lang="en-US" dirty="0" smtClean="0"/>
              <a:t>Counties can only undertake a function that is expressly allowed for or mandated by state statute or the constitution.</a:t>
            </a:r>
            <a:endParaRPr lang="en-US" dirty="0"/>
          </a:p>
        </p:txBody>
      </p:sp>
    </p:spTree>
    <p:extLst>
      <p:ext uri="{BB962C8B-B14F-4D97-AF65-F5344CB8AC3E}">
        <p14:creationId xmlns:p14="http://schemas.microsoft.com/office/powerpoint/2010/main" val="35179211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958"/>
            <a:ext cx="7467600" cy="1143000"/>
          </a:xfrm>
        </p:spPr>
        <p:txBody>
          <a:bodyPr/>
          <a:lstStyle/>
          <a:p>
            <a:r>
              <a:rPr lang="en-US" dirty="0" smtClean="0"/>
              <a:t>Services</a:t>
            </a:r>
            <a:endParaRPr lang="en-US" dirty="0"/>
          </a:p>
        </p:txBody>
      </p:sp>
      <p:sp>
        <p:nvSpPr>
          <p:cNvPr id="3" name="Content Placeholder 2"/>
          <p:cNvSpPr>
            <a:spLocks noGrp="1"/>
          </p:cNvSpPr>
          <p:nvPr>
            <p:ph idx="1"/>
          </p:nvPr>
        </p:nvSpPr>
        <p:spPr/>
        <p:txBody>
          <a:bodyPr>
            <a:normAutofit fontScale="92500" lnSpcReduction="20000"/>
          </a:bodyPr>
          <a:lstStyle/>
          <a:p>
            <a:r>
              <a:rPr lang="en-US" dirty="0"/>
              <a:t>Snow Plowing and Road Maintenance</a:t>
            </a:r>
          </a:p>
          <a:p>
            <a:r>
              <a:rPr lang="en-US" dirty="0"/>
              <a:t>Jail and Law Enforcement</a:t>
            </a:r>
          </a:p>
          <a:p>
            <a:r>
              <a:rPr lang="en-US" dirty="0"/>
              <a:t>Court Administration</a:t>
            </a:r>
          </a:p>
          <a:p>
            <a:r>
              <a:rPr lang="en-US" dirty="0"/>
              <a:t>Public Health</a:t>
            </a:r>
          </a:p>
          <a:p>
            <a:r>
              <a:rPr lang="en-US" dirty="0"/>
              <a:t>Human Services</a:t>
            </a:r>
          </a:p>
          <a:p>
            <a:r>
              <a:rPr lang="en-US" dirty="0"/>
              <a:t>Libraries</a:t>
            </a:r>
          </a:p>
          <a:p>
            <a:r>
              <a:rPr lang="en-US" dirty="0"/>
              <a:t>Vital Records</a:t>
            </a:r>
          </a:p>
          <a:p>
            <a:r>
              <a:rPr lang="en-US" dirty="0"/>
              <a:t>Land Conservation</a:t>
            </a:r>
          </a:p>
          <a:p>
            <a:r>
              <a:rPr lang="en-US" dirty="0" smtClean="0"/>
              <a:t>Property Tax </a:t>
            </a:r>
            <a:r>
              <a:rPr lang="en-US" dirty="0"/>
              <a:t>Collection</a:t>
            </a:r>
          </a:p>
          <a:p>
            <a:r>
              <a:rPr lang="en-US" dirty="0"/>
              <a:t>Elections</a:t>
            </a:r>
          </a:p>
          <a:p>
            <a:endParaRPr lang="en-US" dirty="0" smtClean="0"/>
          </a:p>
          <a:p>
            <a:endParaRPr lang="en-US" dirty="0"/>
          </a:p>
        </p:txBody>
      </p:sp>
    </p:spTree>
    <p:extLst>
      <p:ext uri="{BB962C8B-B14F-4D97-AF65-F5344CB8AC3E}">
        <p14:creationId xmlns:p14="http://schemas.microsoft.com/office/powerpoint/2010/main" val="396931806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ゴシック"/>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ゴシック"/>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Override>
</file>

<file path=ppt/theme/themeOverride2.xml><?xml version="1.0" encoding="utf-8"?>
<a:themeOverride xmlns:a="http://schemas.openxmlformats.org/drawingml/2006/main">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ゴシック"/>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Override>
</file>

<file path=ppt/theme/themeOverride3.xml><?xml version="1.0" encoding="utf-8"?>
<a:themeOverride xmlns:a="http://schemas.openxmlformats.org/drawingml/2006/main">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ゴシック"/>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Override>
</file>

<file path=ppt/theme/themeOverride4.xml><?xml version="1.0" encoding="utf-8"?>
<a:themeOverride xmlns:a="http://schemas.openxmlformats.org/drawingml/2006/main">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ゴシック"/>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Technic.thmx</Template>
  <TotalTime>572</TotalTime>
  <Words>1426</Words>
  <Application>Microsoft Office PowerPoint</Application>
  <PresentationFormat>On-screen Show (4:3)</PresentationFormat>
  <Paragraphs>153</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Technic</vt:lpstr>
      <vt:lpstr>WHAT ARE COUNTIES?</vt:lpstr>
      <vt:lpstr>WHAT ARE COUNTIES?</vt:lpstr>
      <vt:lpstr>History of Wisconsin’s Counties</vt:lpstr>
      <vt:lpstr>PowerPoint Presentation</vt:lpstr>
      <vt:lpstr>Type of County Government</vt:lpstr>
      <vt:lpstr>Governance</vt:lpstr>
      <vt:lpstr>Governance</vt:lpstr>
      <vt:lpstr>A Note About Home Rule</vt:lpstr>
      <vt:lpstr>Services</vt:lpstr>
      <vt:lpstr>County Expenditures (2012)</vt:lpstr>
      <vt:lpstr>County Revenues (2012)</vt:lpstr>
      <vt:lpstr>Statewide Percentage of Property Tax Bill – 2013(14)</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COUNTY GOVERNMENT</dc:title>
  <dc:creator>Sarah Diedrick</dc:creator>
  <cp:lastModifiedBy>User</cp:lastModifiedBy>
  <cp:revision>43</cp:revision>
  <cp:lastPrinted>2015-02-02T16:14:12Z</cp:lastPrinted>
  <dcterms:created xsi:type="dcterms:W3CDTF">2015-02-12T20:08:03Z</dcterms:created>
  <dcterms:modified xsi:type="dcterms:W3CDTF">2015-02-23T20:29:30Z</dcterms:modified>
</cp:coreProperties>
</file>