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8" r:id="rId3"/>
    <p:sldId id="259" r:id="rId4"/>
    <p:sldId id="260" r:id="rId5"/>
    <p:sldId id="261" r:id="rId6"/>
    <p:sldId id="273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4" r:id="rId15"/>
    <p:sldId id="275" r:id="rId16"/>
    <p:sldId id="276" r:id="rId1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1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8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987275542969467"/>
          <c:y val="4.9024429464397341E-2"/>
          <c:w val="0.81975586424523816"/>
          <c:h val="0.8836496744445272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Levy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Sheet1!$A$2:$A$12</c:f>
              <c:numCache>
                <c:formatCode>General</c:formatCode>
                <c:ptCount val="11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  <c:pt idx="10">
                  <c:v>2025</c:v>
                </c:pt>
              </c:numCache>
            </c:numRef>
          </c:cat>
          <c:val>
            <c:numRef>
              <c:f>Sheet1!$B$2:$B$12</c:f>
              <c:numCache>
                <c:formatCode>"$"#,##0</c:formatCode>
                <c:ptCount val="11"/>
                <c:pt idx="0">
                  <c:v>29962311</c:v>
                </c:pt>
                <c:pt idx="1">
                  <c:v>30227641</c:v>
                </c:pt>
                <c:pt idx="2">
                  <c:v>30351664</c:v>
                </c:pt>
                <c:pt idx="3">
                  <c:v>30969018</c:v>
                </c:pt>
                <c:pt idx="4">
                  <c:v>31162356</c:v>
                </c:pt>
                <c:pt idx="5">
                  <c:v>31730876</c:v>
                </c:pt>
                <c:pt idx="6">
                  <c:v>32260337</c:v>
                </c:pt>
                <c:pt idx="7">
                  <c:v>30894764</c:v>
                </c:pt>
                <c:pt idx="8">
                  <c:v>34513109</c:v>
                </c:pt>
                <c:pt idx="9">
                  <c:v>35124280</c:v>
                </c:pt>
                <c:pt idx="10">
                  <c:v>35397692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B7B-4BF8-97F7-BA1DE7E7B1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23529808"/>
        <c:axId val="423530640"/>
      </c:barChart>
      <c:catAx>
        <c:axId val="423529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3530640"/>
        <c:crosses val="autoZero"/>
        <c:auto val="1"/>
        <c:lblAlgn val="ctr"/>
        <c:lblOffset val="100"/>
        <c:noMultiLvlLbl val="0"/>
      </c:catAx>
      <c:valAx>
        <c:axId val="423530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35298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Property Tax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diamond"/>
            <c:size val="9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Sheet1!$A$2:$A$6</c:f>
              <c:numCache>
                <c:formatCode>General</c:formatCode>
                <c:ptCount val="5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  <c:pt idx="4">
                  <c:v>2025</c:v>
                </c:pt>
              </c:numCache>
            </c:numRef>
          </c:cat>
          <c:val>
            <c:numRef>
              <c:f>Sheet1!$B$2:$B$6</c:f>
              <c:numCache>
                <c:formatCode>_("$"* #,##0_);_("$"* \(#,##0\);_("$"* "-"??_);_(@_)</c:formatCode>
                <c:ptCount val="5"/>
                <c:pt idx="0">
                  <c:v>32260337</c:v>
                </c:pt>
                <c:pt idx="1">
                  <c:v>30894764</c:v>
                </c:pt>
                <c:pt idx="2">
                  <c:v>34513109</c:v>
                </c:pt>
                <c:pt idx="3">
                  <c:v>35124280</c:v>
                </c:pt>
                <c:pt idx="4">
                  <c:v>35397692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181-4B30-A81B-645A8478167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Grants and Aids 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square"/>
            <c:size val="8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Sheet1!$A$2:$A$6</c:f>
              <c:numCache>
                <c:formatCode>General</c:formatCode>
                <c:ptCount val="5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  <c:pt idx="4">
                  <c:v>2025</c:v>
                </c:pt>
              </c:numCache>
            </c:numRef>
          </c:cat>
          <c:val>
            <c:numRef>
              <c:f>Sheet1!$C$2:$C$6</c:f>
              <c:numCache>
                <c:formatCode>_("$"* #,##0_);_("$"* \(#,##0\);_("$"* "-"??_);_(@_)</c:formatCode>
                <c:ptCount val="5"/>
                <c:pt idx="0">
                  <c:v>26847663</c:v>
                </c:pt>
                <c:pt idx="1">
                  <c:v>37272101</c:v>
                </c:pt>
                <c:pt idx="2">
                  <c:v>37094054</c:v>
                </c:pt>
                <c:pt idx="3">
                  <c:v>45542698</c:v>
                </c:pt>
                <c:pt idx="4">
                  <c:v>47312650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181-4B30-A81B-645A8478167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Grants and Aids Without ARPA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square"/>
            <c:size val="7"/>
            <c:spPr>
              <a:solidFill>
                <a:schemeClr val="accent3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Pt>
            <c:idx val="2"/>
            <c:marker>
              <c:symbol val="square"/>
              <c:size val="7"/>
              <c:spPr>
                <a:solidFill>
                  <a:schemeClr val="accent3"/>
                </a:solidFill>
                <a:ln w="9525">
                  <a:solidFill>
                    <a:schemeClr val="accent2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accent2"/>
                </a:solidFill>
                <a:prstDash val="sys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D0E2-48D4-8F3C-938345798927}"/>
              </c:ext>
            </c:extLst>
          </c:dPt>
          <c:cat>
            <c:numRef>
              <c:f>Sheet1!$A$2:$A$6</c:f>
              <c:numCache>
                <c:formatCode>General</c:formatCode>
                <c:ptCount val="5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  <c:pt idx="4">
                  <c:v>2025</c:v>
                </c:pt>
              </c:numCache>
            </c:numRef>
          </c:cat>
          <c:val>
            <c:numRef>
              <c:f>Sheet1!$D$2:$D$6</c:f>
              <c:numCache>
                <c:formatCode>_("$"* #,##0_);_("$"* \(#,##0\);_("$"* "-"??_);_(@_)</c:formatCode>
                <c:ptCount val="5"/>
                <c:pt idx="0">
                  <c:v>26847663</c:v>
                </c:pt>
                <c:pt idx="1">
                  <c:v>29661606</c:v>
                </c:pt>
                <c:pt idx="2">
                  <c:v>31659514</c:v>
                </c:pt>
                <c:pt idx="3">
                  <c:v>41692824</c:v>
                </c:pt>
                <c:pt idx="4">
                  <c:v>45884913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181-4B30-A81B-645A84781675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Sales Tax 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triangle"/>
            <c:size val="7"/>
            <c:spPr>
              <a:solidFill>
                <a:schemeClr val="accent4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Sheet1!$A$2:$A$6</c:f>
              <c:numCache>
                <c:formatCode>General</c:formatCode>
                <c:ptCount val="5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  <c:pt idx="4">
                  <c:v>2025</c:v>
                </c:pt>
              </c:numCache>
            </c:numRef>
          </c:cat>
          <c:val>
            <c:numRef>
              <c:f>Sheet1!$E$2:$E$6</c:f>
              <c:numCache>
                <c:formatCode>_("$"* #,##0_);_("$"* \(#,##0\);_("$"* "-"??_);_(@_)</c:formatCode>
                <c:ptCount val="5"/>
                <c:pt idx="0">
                  <c:v>9157074</c:v>
                </c:pt>
                <c:pt idx="1">
                  <c:v>9482726</c:v>
                </c:pt>
                <c:pt idx="2">
                  <c:v>10600000</c:v>
                </c:pt>
                <c:pt idx="3">
                  <c:v>11035489</c:v>
                </c:pt>
                <c:pt idx="4">
                  <c:v>11500000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9181-4B30-A81B-645A84781675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User Fee 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star"/>
            <c:size val="7"/>
            <c:spPr>
              <a:noFill/>
              <a:ln w="9525">
                <a:solidFill>
                  <a:schemeClr val="accent5"/>
                </a:solidFill>
              </a:ln>
              <a:effectLst/>
            </c:spPr>
          </c:marker>
          <c:cat>
            <c:numRef>
              <c:f>Sheet1!$A$2:$A$6</c:f>
              <c:numCache>
                <c:formatCode>General</c:formatCode>
                <c:ptCount val="5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  <c:pt idx="4">
                  <c:v>2025</c:v>
                </c:pt>
              </c:numCache>
            </c:numRef>
          </c:cat>
          <c:val>
            <c:numRef>
              <c:f>Sheet1!$F$2:$F$6</c:f>
              <c:numCache>
                <c:formatCode>_("$"* #,##0_);_("$"* \(#,##0\);_("$"* "-"??_);_(@_)</c:formatCode>
                <c:ptCount val="5"/>
                <c:pt idx="0">
                  <c:v>9820051</c:v>
                </c:pt>
                <c:pt idx="1">
                  <c:v>9768017</c:v>
                </c:pt>
                <c:pt idx="2">
                  <c:v>9493717</c:v>
                </c:pt>
                <c:pt idx="3">
                  <c:v>11125312</c:v>
                </c:pt>
                <c:pt idx="4">
                  <c:v>11793661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D3D-4FB9-9D0D-9715F2FC62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35396527"/>
        <c:axId val="835399439"/>
      </c:lineChart>
      <c:catAx>
        <c:axId val="8353965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5399439"/>
        <c:crosses val="autoZero"/>
        <c:auto val="1"/>
        <c:lblAlgn val="ctr"/>
        <c:lblOffset val="100"/>
        <c:noMultiLvlLbl val="0"/>
      </c:catAx>
      <c:valAx>
        <c:axId val="8353994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$&quot;* #,##0_);_(&quot;$&quot;* \(#,##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53965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987275542969467"/>
          <c:y val="4.9024429464397341E-2"/>
          <c:w val="0.78888629649180619"/>
          <c:h val="0.8836496744445272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EQUALIZED VALUE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Sheet1!$A$2:$A$12</c:f>
              <c:numCache>
                <c:formatCode>General</c:formatCode>
                <c:ptCount val="11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</c:numCache>
            </c:numRef>
          </c:cat>
          <c:val>
            <c:numRef>
              <c:f>Sheet1!$B$2:$B$12</c:f>
              <c:numCache>
                <c:formatCode>"$"#,##0</c:formatCode>
                <c:ptCount val="11"/>
                <c:pt idx="0">
                  <c:v>6343846500</c:v>
                </c:pt>
                <c:pt idx="1">
                  <c:v>6428803300</c:v>
                </c:pt>
                <c:pt idx="2">
                  <c:v>6620495500</c:v>
                </c:pt>
                <c:pt idx="3">
                  <c:v>6878879600</c:v>
                </c:pt>
                <c:pt idx="4">
                  <c:v>7141653900</c:v>
                </c:pt>
                <c:pt idx="5">
                  <c:v>7457984600</c:v>
                </c:pt>
                <c:pt idx="6">
                  <c:v>8017348500</c:v>
                </c:pt>
                <c:pt idx="7">
                  <c:v>9167018000</c:v>
                </c:pt>
                <c:pt idx="8">
                  <c:v>10296679400</c:v>
                </c:pt>
                <c:pt idx="9">
                  <c:v>11122722800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F6B-4BBA-95E5-9BF719A68C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423529808"/>
        <c:axId val="423530640"/>
      </c:barChart>
      <c:catAx>
        <c:axId val="423529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3530640"/>
        <c:crosses val="autoZero"/>
        <c:auto val="1"/>
        <c:lblAlgn val="ctr"/>
        <c:lblOffset val="100"/>
        <c:noMultiLvlLbl val="0"/>
      </c:catAx>
      <c:valAx>
        <c:axId val="423530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35298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layout>
        <c:manualLayout>
          <c:xMode val="edge"/>
          <c:yMode val="edge"/>
          <c:x val="0.23309032973529031"/>
          <c:y val="2.8228652081863093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7567450765822115"/>
          <c:y val="0.16786779210820241"/>
          <c:w val="0.63394960784752552"/>
          <c:h val="0.73036191576970311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 PROPERTY TAX LEVY </c:v>
                </c:pt>
              </c:strCache>
            </c:strRef>
          </c:tx>
          <c:dPt>
            <c:idx val="0"/>
            <c:bubble3D val="0"/>
            <c:spPr>
              <a:solidFill>
                <a:schemeClr val="accent5">
                  <a:shade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620-422E-8718-8489971E8005}"/>
              </c:ext>
            </c:extLst>
          </c:dPt>
          <c:dPt>
            <c:idx val="1"/>
            <c:bubble3D val="0"/>
            <c:spPr>
              <a:solidFill>
                <a:schemeClr val="accent5">
                  <a:shade val="7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620-422E-8718-8489971E8005}"/>
              </c:ext>
            </c:extLst>
          </c:dPt>
          <c:dPt>
            <c:idx val="2"/>
            <c:bubble3D val="0"/>
            <c:spPr>
              <a:solidFill>
                <a:schemeClr val="accent5">
                  <a:shade val="9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620-422E-8718-8489971E8005}"/>
              </c:ext>
            </c:extLst>
          </c:dPt>
          <c:dPt>
            <c:idx val="3"/>
            <c:bubble3D val="0"/>
            <c:spPr>
              <a:solidFill>
                <a:schemeClr val="accent5">
                  <a:tint val="9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620-422E-8718-8489971E8005}"/>
              </c:ext>
            </c:extLst>
          </c:dPt>
          <c:dPt>
            <c:idx val="4"/>
            <c:bubble3D val="0"/>
            <c:spPr>
              <a:solidFill>
                <a:schemeClr val="accent5">
                  <a:tint val="7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6620-422E-8718-8489971E8005}"/>
              </c:ext>
            </c:extLst>
          </c:dPt>
          <c:dPt>
            <c:idx val="5"/>
            <c:bubble3D val="0"/>
            <c:spPr>
              <a:solidFill>
                <a:schemeClr val="accent5">
                  <a:tint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6620-422E-8718-8489971E8005}"/>
              </c:ext>
            </c:extLst>
          </c:dPt>
          <c:dLbls>
            <c:dLbl>
              <c:idx val="0"/>
              <c:layout>
                <c:manualLayout>
                  <c:x val="4.7798818181101335E-2"/>
                  <c:y val="4.311814625633242E-3"/>
                </c:manualLayout>
              </c:layout>
              <c:tx>
                <c:rich>
                  <a:bodyPr/>
                  <a:lstStyle/>
                  <a:p>
                    <a:fld id="{E3BE43C6-DB1B-4880-A54E-E238AF88CF3B}" type="CELLRANGE">
                      <a:rPr lang="en-US" sz="1200" baseline="0" dirty="0"/>
                      <a:pPr/>
                      <a:t>[CELLRANGE]</a:t>
                    </a:fld>
                    <a:r>
                      <a:rPr lang="en-US" sz="1200" baseline="0" dirty="0"/>
                      <a:t> </a:t>
                    </a:r>
                    <a:fld id="{7E3AC2A3-5B67-4153-A057-FDF880DF56C0}" type="PERCENTAGE">
                      <a:rPr lang="en-US" sz="1200" baseline="0" dirty="0"/>
                      <a:pPr/>
                      <a:t>[PERCENTAGE]</a:t>
                    </a:fld>
                    <a:endParaRPr lang="en-US" sz="1200" baseline="0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6620-422E-8718-8489971E8005}"/>
                </c:ext>
              </c:extLst>
            </c:dLbl>
            <c:dLbl>
              <c:idx val="1"/>
              <c:layout>
                <c:manualLayout>
                  <c:x val="-1.7151606308704218E-2"/>
                  <c:y val="-1.5125889786006813E-2"/>
                </c:manualLayout>
              </c:layout>
              <c:tx>
                <c:rich>
                  <a:bodyPr/>
                  <a:lstStyle/>
                  <a:p>
                    <a:fld id="{396F8364-3D7E-4C22-834E-BD58E6B23C8A}" type="CELLRANGE">
                      <a:rPr lang="en-US" sz="1200" baseline="0" dirty="0"/>
                      <a:pPr/>
                      <a:t>[CELLRANGE]</a:t>
                    </a:fld>
                    <a:r>
                      <a:rPr lang="en-US" sz="1200" baseline="0" dirty="0"/>
                      <a:t> </a:t>
                    </a:r>
                    <a:fld id="{9704DAA2-E1E6-4FE7-ABFE-ACEF007911D8}" type="PERCENTAGE">
                      <a:rPr lang="en-US" sz="1200" baseline="0" dirty="0"/>
                      <a:pPr/>
                      <a:t>[PERCENTAGE]</a:t>
                    </a:fld>
                    <a:endParaRPr lang="en-US" sz="1200" baseline="0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6620-422E-8718-8489971E8005}"/>
                </c:ext>
              </c:extLst>
            </c:dLbl>
            <c:dLbl>
              <c:idx val="2"/>
              <c:layout>
                <c:manualLayout>
                  <c:x val="0.29035798045527195"/>
                  <c:y val="-1.1291460832745237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2C35E019-8163-44E0-95AC-C3F26E924BE6}" type="CELLRANGE">
                      <a:rPr lang="en-US" sz="1200" baseline="0" dirty="0">
                        <a:solidFill>
                          <a:schemeClr val="tx1"/>
                        </a:solidFill>
                      </a:rPr>
                      <a:pPr>
                        <a:defRPr sz="1200" b="1">
                          <a:solidFill>
                            <a:schemeClr val="tx1"/>
                          </a:solidFill>
                        </a:defRPr>
                      </a:pPr>
                      <a:t>[CELLRANGE]</a:t>
                    </a:fld>
                    <a:r>
                      <a:rPr lang="en-US" sz="1200" baseline="0" dirty="0">
                        <a:solidFill>
                          <a:schemeClr val="tx1"/>
                        </a:solidFill>
                      </a:rPr>
                      <a:t> </a:t>
                    </a:r>
                    <a:fld id="{B028CFEE-A995-4E1B-B4F0-F9CDF0FD8864}" type="PERCENTAGE">
                      <a:rPr lang="en-US" sz="1200" baseline="0" dirty="0">
                        <a:solidFill>
                          <a:schemeClr val="tx1"/>
                        </a:solidFill>
                      </a:rPr>
                      <a:pPr>
                        <a:defRPr sz="1200" b="1">
                          <a:solidFill>
                            <a:schemeClr val="tx1"/>
                          </a:solidFill>
                        </a:defRPr>
                      </a:pPr>
                      <a:t>[PERCENTAGE]</a:t>
                    </a:fld>
                    <a:endParaRPr lang="en-US" sz="1200" baseline="0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714546337119163"/>
                      <c:h val="0.18964008468595628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6620-422E-8718-8489971E8005}"/>
                </c:ext>
              </c:extLst>
            </c:dLbl>
            <c:dLbl>
              <c:idx val="3"/>
              <c:layout>
                <c:manualLayout>
                  <c:x val="6.2463487722228079E-3"/>
                  <c:y val="0.10880322740179703"/>
                </c:manualLayout>
              </c:layout>
              <c:tx>
                <c:rich>
                  <a:bodyPr/>
                  <a:lstStyle/>
                  <a:p>
                    <a:fld id="{6E074B20-609C-45F2-8013-9AB42D947413}" type="CELLRANGE">
                      <a:rPr lang="en-US" sz="1200" baseline="0" dirty="0"/>
                      <a:pPr/>
                      <a:t>[CELLRANGE]</a:t>
                    </a:fld>
                    <a:r>
                      <a:rPr lang="en-US" sz="1200" baseline="0" dirty="0"/>
                      <a:t> </a:t>
                    </a:r>
                    <a:fld id="{FE3B874F-026F-43B5-95B4-25CBF83706DC}" type="PERCENTAGE">
                      <a:rPr lang="en-US" sz="1200" baseline="0" dirty="0"/>
                      <a:pPr/>
                      <a:t>[PERCENTAGE]</a:t>
                    </a:fld>
                    <a:endParaRPr lang="en-US" sz="1200" baseline="0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7-6620-422E-8718-8489971E8005}"/>
                </c:ext>
              </c:extLst>
            </c:dLbl>
            <c:dLbl>
              <c:idx val="4"/>
              <c:layout>
                <c:manualLayout>
                  <c:x val="-0.13621462312383806"/>
                  <c:y val="6.3581593585205515E-2"/>
                </c:manualLayout>
              </c:layout>
              <c:tx>
                <c:rich>
                  <a:bodyPr/>
                  <a:lstStyle/>
                  <a:p>
                    <a:fld id="{D19E29DE-651D-4A08-9F16-8F3340BAE587}" type="CELLRANGE">
                      <a:rPr lang="en-US" baseline="0" dirty="0"/>
                      <a:pPr/>
                      <a:t>[CELLRANGE]</a:t>
                    </a:fld>
                    <a:r>
                      <a:rPr lang="en-US" baseline="0" dirty="0"/>
                      <a:t> </a:t>
                    </a:r>
                    <a:fld id="{A4E3AF10-7CFB-4CF0-976C-DAB9493F68F8}" type="PERCENTAGE">
                      <a:rPr lang="en-US" baseline="0" dirty="0"/>
                      <a:pPr/>
                      <a:t>[PERCENTAGE]</a:t>
                    </a:fld>
                    <a:endParaRPr lang="en-US" baseline="0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9-6620-422E-8718-8489971E8005}"/>
                </c:ext>
              </c:extLst>
            </c:dLbl>
            <c:dLbl>
              <c:idx val="5"/>
              <c:layout>
                <c:manualLayout>
                  <c:x val="2.8417452733722953E-2"/>
                  <c:y val="9.9118132463505582E-3"/>
                </c:manualLayout>
              </c:layout>
              <c:tx>
                <c:rich>
                  <a:bodyPr/>
                  <a:lstStyle/>
                  <a:p>
                    <a:fld id="{8E6DA199-23B9-4C83-A1E3-DEE98A09B823}" type="CELLRANGE">
                      <a:rPr lang="en-US" sz="1200" baseline="0" dirty="0"/>
                      <a:pPr/>
                      <a:t>[CELLRANGE]</a:t>
                    </a:fld>
                    <a:r>
                      <a:rPr lang="en-US" sz="1200" baseline="0" dirty="0"/>
                      <a:t> </a:t>
                    </a:r>
                    <a:fld id="{2FB2F08F-A29A-4F84-BE6B-BEAA36D2FFB3}" type="PERCENTAGE">
                      <a:rPr lang="en-US" sz="1200" baseline="0" dirty="0"/>
                      <a:pPr/>
                      <a:t>[PERCENTAGE]</a:t>
                    </a:fld>
                    <a:endParaRPr lang="en-US" sz="1200" baseline="0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B-6620-422E-8718-8489971E800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eparator> 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showDataLabelsRange val="1"/>
              </c:ext>
            </c:extLst>
          </c:dLbls>
          <c:cat>
            <c:strRef>
              <c:f>Sheet1!$A$2:$A$7</c:f>
              <c:strCache>
                <c:ptCount val="6"/>
                <c:pt idx="0">
                  <c:v>General Government</c:v>
                </c:pt>
                <c:pt idx="1">
                  <c:v>Public Works</c:v>
                </c:pt>
                <c:pt idx="2">
                  <c:v>Justice &amp; Public Safety</c:v>
                </c:pt>
                <c:pt idx="3">
                  <c:v>Health &amp; Human Services</c:v>
                </c:pt>
                <c:pt idx="4">
                  <c:v>Cons, Rec, Educ, Econ Devel, Culture</c:v>
                </c:pt>
                <c:pt idx="5">
                  <c:v>Capital Outlay</c:v>
                </c:pt>
              </c:strCache>
            </c:strRef>
          </c:cat>
          <c:val>
            <c:numRef>
              <c:f>Sheet1!$B$2:$B$7</c:f>
              <c:numCache>
                <c:formatCode>_(* #,##0_);_(* \(#,##0\);_(* "-"??_);_(@_)</c:formatCode>
                <c:ptCount val="6"/>
                <c:pt idx="0">
                  <c:v>11008586</c:v>
                </c:pt>
                <c:pt idx="1">
                  <c:v>4799955</c:v>
                </c:pt>
                <c:pt idx="2">
                  <c:v>17790961</c:v>
                </c:pt>
                <c:pt idx="3">
                  <c:v>13296229</c:v>
                </c:pt>
                <c:pt idx="4">
                  <c:v>3634569</c:v>
                </c:pt>
                <c:pt idx="5">
                  <c:v>557800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Sheet1!$A$2:$A$8</c15:f>
                <c15:dlblRangeCache>
                  <c:ptCount val="6"/>
                  <c:pt idx="0">
                    <c:v>General Government</c:v>
                  </c:pt>
                  <c:pt idx="1">
                    <c:v>Public Works</c:v>
                  </c:pt>
                  <c:pt idx="2">
                    <c:v>Justice &amp; Public Safety</c:v>
                  </c:pt>
                  <c:pt idx="3">
                    <c:v>Health &amp; Human Services</c:v>
                  </c:pt>
                  <c:pt idx="4">
                    <c:v>Cons, Rec, Educ, Econ Devel, Culture</c:v>
                  </c:pt>
                  <c:pt idx="5">
                    <c:v>Capital Outlay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C-6620-422E-8718-8489971E80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/>
              <a:t>EXPENSES</a:t>
            </a:r>
          </a:p>
        </c:rich>
      </c:tx>
      <c:layout>
        <c:manualLayout>
          <c:xMode val="edge"/>
          <c:yMode val="edge"/>
          <c:x val="0.36442501322665399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 EXPENSES </c:v>
                </c:pt>
              </c:strCache>
            </c:strRef>
          </c:tx>
          <c:dPt>
            <c:idx val="0"/>
            <c:bubble3D val="0"/>
            <c:spPr>
              <a:solidFill>
                <a:schemeClr val="accent5">
                  <a:tint val="4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3A5-4282-BE38-657DAB3FB88F}"/>
              </c:ext>
            </c:extLst>
          </c:dPt>
          <c:dPt>
            <c:idx val="1"/>
            <c:bubble3D val="0"/>
            <c:spPr>
              <a:solidFill>
                <a:schemeClr val="accent5">
                  <a:tint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3A5-4282-BE38-657DAB3FB88F}"/>
              </c:ext>
            </c:extLst>
          </c:dPt>
          <c:dPt>
            <c:idx val="2"/>
            <c:bubble3D val="0"/>
            <c:spPr>
              <a:solidFill>
                <a:schemeClr val="accent5">
                  <a:tint val="83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3A5-4282-BE38-657DAB3FB88F}"/>
              </c:ext>
            </c:extLst>
          </c:dPt>
          <c:dPt>
            <c:idx val="3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3A5-4282-BE38-657DAB3FB88F}"/>
              </c:ext>
            </c:extLst>
          </c:dPt>
          <c:dPt>
            <c:idx val="4"/>
            <c:bubble3D val="0"/>
            <c:spPr>
              <a:solidFill>
                <a:schemeClr val="accent5">
                  <a:shade val="82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93A5-4282-BE38-657DAB3FB88F}"/>
              </c:ext>
            </c:extLst>
          </c:dPt>
          <c:dPt>
            <c:idx val="5"/>
            <c:bubble3D val="0"/>
            <c:spPr>
              <a:solidFill>
                <a:schemeClr val="accent5">
                  <a:shade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93A5-4282-BE38-657DAB3FB88F}"/>
              </c:ext>
            </c:extLst>
          </c:dPt>
          <c:dPt>
            <c:idx val="6"/>
            <c:bubble3D val="0"/>
            <c:spPr>
              <a:solidFill>
                <a:schemeClr val="accent5">
                  <a:shade val="47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E8C0-4C3D-81AF-0A15C296A055}"/>
              </c:ext>
            </c:extLst>
          </c:dPt>
          <c:dLbls>
            <c:dLbl>
              <c:idx val="0"/>
              <c:layout>
                <c:manualLayout>
                  <c:x val="4.7798818181101335E-2"/>
                  <c:y val="4.311814625633242E-3"/>
                </c:manualLayout>
              </c:layout>
              <c:tx>
                <c:rich>
                  <a:bodyPr/>
                  <a:lstStyle/>
                  <a:p>
                    <a:fld id="{5A3260FC-E38D-4A47-990B-8EB944F05861}" type="CELLRANGE">
                      <a:rPr lang="en-US" baseline="0" dirty="0"/>
                      <a:pPr/>
                      <a:t>[CELLRANGE]</a:t>
                    </a:fld>
                    <a:r>
                      <a:rPr lang="en-US" baseline="0" dirty="0"/>
                      <a:t> </a:t>
                    </a:r>
                    <a:fld id="{2BE6505B-537D-48DD-B06C-33CDA9339AFC}" type="PERCENTAGE">
                      <a:rPr lang="en-US" baseline="0" dirty="0"/>
                      <a:pPr/>
                      <a:t>[PERCENTAGE]</a:t>
                    </a:fld>
                    <a:endParaRPr lang="en-US" baseline="0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93A5-4282-BE38-657DAB3FB88F}"/>
                </c:ext>
              </c:extLst>
            </c:dLbl>
            <c:dLbl>
              <c:idx val="1"/>
              <c:layout>
                <c:manualLayout>
                  <c:x val="5.9773406695545976E-2"/>
                  <c:y val="-2.3594496860978725E-2"/>
                </c:manualLayout>
              </c:layout>
              <c:tx>
                <c:rich>
                  <a:bodyPr/>
                  <a:lstStyle/>
                  <a:p>
                    <a:fld id="{1F251582-F88E-42D5-B474-63957DD91D1C}" type="CELLRANGE">
                      <a:rPr lang="en-US" baseline="0" dirty="0"/>
                      <a:pPr/>
                      <a:t>[CELLRANGE]</a:t>
                    </a:fld>
                    <a:r>
                      <a:rPr lang="en-US" baseline="0" dirty="0"/>
                      <a:t> </a:t>
                    </a:r>
                    <a:fld id="{F7199592-74F6-45F2-8FB1-EE019A02F0CF}" type="PERCENTAGE">
                      <a:rPr lang="en-US" baseline="0" dirty="0"/>
                      <a:pPr/>
                      <a:t>[PERCENTAGE]</a:t>
                    </a:fld>
                    <a:endParaRPr lang="en-US" baseline="0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93A5-4282-BE38-657DAB3FB88F}"/>
                </c:ext>
              </c:extLst>
            </c:dLbl>
            <c:dLbl>
              <c:idx val="2"/>
              <c:layout>
                <c:manualLayout>
                  <c:x val="3.3083859414900225E-2"/>
                  <c:y val="3.0948100574609699E-2"/>
                </c:manualLayout>
              </c:layout>
              <c:tx>
                <c:rich>
                  <a:bodyPr/>
                  <a:lstStyle/>
                  <a:p>
                    <a:fld id="{79FD1D25-23A4-4C92-90F0-28BD42CACA9C}" type="CELLRANGE">
                      <a:rPr lang="en-US" baseline="0" dirty="0"/>
                      <a:pPr/>
                      <a:t>[CELLRANGE]</a:t>
                    </a:fld>
                    <a:r>
                      <a:rPr lang="en-US" baseline="0" dirty="0"/>
                      <a:t> </a:t>
                    </a:r>
                    <a:fld id="{76EBF278-FED8-4156-A27E-F630634A5BAB}" type="PERCENTAGE">
                      <a:rPr lang="en-US" baseline="0" dirty="0"/>
                      <a:pPr/>
                      <a:t>[PERCENTAGE]</a:t>
                    </a:fld>
                    <a:endParaRPr lang="en-US" baseline="0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93A5-4282-BE38-657DAB3FB88F}"/>
                </c:ext>
              </c:extLst>
            </c:dLbl>
            <c:dLbl>
              <c:idx val="3"/>
              <c:layout>
                <c:manualLayout>
                  <c:x val="1.3273590286508792E-3"/>
                  <c:y val="-1.1864375659034832E-2"/>
                </c:manualLayout>
              </c:layout>
              <c:tx>
                <c:rich>
                  <a:bodyPr/>
                  <a:lstStyle/>
                  <a:p>
                    <a:fld id="{A77F6604-C25A-4132-8BDE-B1117B61700E}" type="CELLRANGE">
                      <a:rPr lang="en-US" baseline="0" dirty="0"/>
                      <a:pPr/>
                      <a:t>[CELLRANGE]</a:t>
                    </a:fld>
                    <a:r>
                      <a:rPr lang="en-US" baseline="0" dirty="0"/>
                      <a:t> </a:t>
                    </a:r>
                    <a:fld id="{03F40308-C2FF-47A7-B732-B5A6C2DEACF5}" type="PERCENTAGE">
                      <a:rPr lang="en-US" baseline="0" dirty="0"/>
                      <a:pPr/>
                      <a:t>[PERCENTAGE]</a:t>
                    </a:fld>
                    <a:endParaRPr lang="en-US" baseline="0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7-93A5-4282-BE38-657DAB3FB88F}"/>
                </c:ext>
              </c:extLst>
            </c:dLbl>
            <c:dLbl>
              <c:idx val="4"/>
              <c:layout>
                <c:manualLayout>
                  <c:x val="-5.0456523311257329E-2"/>
                  <c:y val="6.358159989665059E-2"/>
                </c:manualLayout>
              </c:layout>
              <c:tx>
                <c:rich>
                  <a:bodyPr/>
                  <a:lstStyle/>
                  <a:p>
                    <a:fld id="{5CDE18E1-8E09-433D-ADE6-397402552F04}" type="CELLRANGE">
                      <a:rPr lang="en-US" baseline="0" dirty="0"/>
                      <a:pPr/>
                      <a:t>[CELLRANGE]</a:t>
                    </a:fld>
                    <a:r>
                      <a:rPr lang="en-US" baseline="0" dirty="0"/>
                      <a:t> </a:t>
                    </a:r>
                    <a:fld id="{88C076C5-9DC8-4A3D-B4C0-6D036374CE27}" type="PERCENTAGE">
                      <a:rPr lang="en-US" baseline="0" dirty="0"/>
                      <a:pPr/>
                      <a:t>[PERCENTAGE]</a:t>
                    </a:fld>
                    <a:endParaRPr lang="en-US" baseline="0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9-93A5-4282-BE38-657DAB3FB88F}"/>
                </c:ext>
              </c:extLst>
            </c:dLbl>
            <c:dLbl>
              <c:idx val="5"/>
              <c:layout>
                <c:manualLayout>
                  <c:x val="2.0510607044277467E-2"/>
                  <c:y val="-3.7684988782199808E-2"/>
                </c:manualLayout>
              </c:layout>
              <c:tx>
                <c:rich>
                  <a:bodyPr/>
                  <a:lstStyle/>
                  <a:p>
                    <a:fld id="{6BD37737-6DF2-4C88-B89D-9C8C160C9A61}" type="CELLRANGE">
                      <a:rPr lang="en-US" baseline="0" dirty="0"/>
                      <a:pPr/>
                      <a:t>[CELLRANGE]</a:t>
                    </a:fld>
                    <a:r>
                      <a:rPr lang="en-US" baseline="0" dirty="0"/>
                      <a:t> </a:t>
                    </a:r>
                    <a:fld id="{FFABA4CB-C929-4DF1-AA1C-4374AB7099D9}" type="PERCENTAGE">
                      <a:rPr lang="en-US" baseline="0" dirty="0"/>
                      <a:pPr/>
                      <a:t>[PERCENTAGE]</a:t>
                    </a:fld>
                    <a:endParaRPr lang="en-US" baseline="0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B-93A5-4282-BE38-657DAB3FB88F}"/>
                </c:ext>
              </c:extLst>
            </c:dLbl>
            <c:dLbl>
              <c:idx val="6"/>
              <c:layout>
                <c:manualLayout>
                  <c:x val="-3.7738675862680107E-2"/>
                  <c:y val="-1.8316796622943769E-2"/>
                </c:manualLayout>
              </c:layout>
              <c:tx>
                <c:rich>
                  <a:bodyPr/>
                  <a:lstStyle/>
                  <a:p>
                    <a:fld id="{F49F8E3D-9684-453A-AF6B-984D5D6EF479}" type="CELLRANGE">
                      <a:rPr lang="en-US" baseline="0" dirty="0"/>
                      <a:pPr/>
                      <a:t>[CELLRANGE]</a:t>
                    </a:fld>
                    <a:r>
                      <a:rPr lang="en-US" baseline="0" dirty="0"/>
                      <a:t> </a:t>
                    </a:r>
                    <a:fld id="{88237275-1CE6-40F2-A21D-EDAD4EA1502B}" type="PERCENTAGE">
                      <a:rPr lang="en-US" baseline="0" dirty="0"/>
                      <a:pPr/>
                      <a:t>[PERCENTAGE]</a:t>
                    </a:fld>
                    <a:endParaRPr lang="en-US" baseline="0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D-E8C0-4C3D-81AF-0A15C296A05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eparator> 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showDataLabelsRange val="1"/>
              </c:ext>
            </c:extLst>
          </c:dLbls>
          <c:cat>
            <c:strRef>
              <c:f>Sheet1!$A$2:$A$8</c:f>
              <c:strCache>
                <c:ptCount val="7"/>
                <c:pt idx="0">
                  <c:v>General Government</c:v>
                </c:pt>
                <c:pt idx="1">
                  <c:v>Public Works</c:v>
                </c:pt>
                <c:pt idx="2">
                  <c:v>Justice &amp; Public Safety</c:v>
                </c:pt>
                <c:pt idx="3">
                  <c:v>Health &amp; Human Services</c:v>
                </c:pt>
                <c:pt idx="4">
                  <c:v>Cons, Rec, Educ, Econ Devel, Culture</c:v>
                </c:pt>
                <c:pt idx="5">
                  <c:v>Capital Outlay</c:v>
                </c:pt>
                <c:pt idx="6">
                  <c:v>Debt Service</c:v>
                </c:pt>
              </c:strCache>
            </c:strRef>
          </c:cat>
          <c:val>
            <c:numRef>
              <c:f>Sheet1!$B$2:$B$8</c:f>
              <c:numCache>
                <c:formatCode>_(* #,##0_);_(* \(#,##0\);_(* "-"??_);_(@_)</c:formatCode>
                <c:ptCount val="7"/>
                <c:pt idx="0">
                  <c:v>11310675</c:v>
                </c:pt>
                <c:pt idx="1">
                  <c:v>11522133</c:v>
                </c:pt>
                <c:pt idx="2">
                  <c:v>23494997</c:v>
                </c:pt>
                <c:pt idx="3">
                  <c:v>60275854</c:v>
                </c:pt>
                <c:pt idx="4">
                  <c:v>6524056</c:v>
                </c:pt>
                <c:pt idx="5">
                  <c:v>24217549</c:v>
                </c:pt>
                <c:pt idx="6">
                  <c:v>4191017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Sheet1!$A$2:$A$8</c15:f>
                <c15:dlblRangeCache>
                  <c:ptCount val="7"/>
                  <c:pt idx="0">
                    <c:v>General Government</c:v>
                  </c:pt>
                  <c:pt idx="1">
                    <c:v>Public Works</c:v>
                  </c:pt>
                  <c:pt idx="2">
                    <c:v>Justice &amp; Public Safety</c:v>
                  </c:pt>
                  <c:pt idx="3">
                    <c:v>Health &amp; Human Services</c:v>
                  </c:pt>
                  <c:pt idx="4">
                    <c:v>Cons, Rec, Educ, Econ Devel, Culture</c:v>
                  </c:pt>
                  <c:pt idx="5">
                    <c:v>Capital Outlay</c:v>
                  </c:pt>
                  <c:pt idx="6">
                    <c:v>Debt Service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C-93A5-4282-BE38-657DAB3FB88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chemeClr val="accent5">
                  <a:tint val="4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30F1-434A-817C-662AFE7FC230}"/>
              </c:ext>
            </c:extLst>
          </c:dPt>
          <c:dPt>
            <c:idx val="1"/>
            <c:bubble3D val="0"/>
            <c:spPr>
              <a:solidFill>
                <a:schemeClr val="accent5">
                  <a:tint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30F1-434A-817C-662AFE7FC230}"/>
              </c:ext>
            </c:extLst>
          </c:dPt>
          <c:dPt>
            <c:idx val="2"/>
            <c:bubble3D val="0"/>
            <c:spPr>
              <a:solidFill>
                <a:schemeClr val="accent5">
                  <a:tint val="83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30F1-434A-817C-662AFE7FC230}"/>
              </c:ext>
            </c:extLst>
          </c:dPt>
          <c:dPt>
            <c:idx val="3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30F1-434A-817C-662AFE7FC230}"/>
              </c:ext>
            </c:extLst>
          </c:dPt>
          <c:dPt>
            <c:idx val="4"/>
            <c:bubble3D val="0"/>
            <c:spPr>
              <a:solidFill>
                <a:schemeClr val="accent5">
                  <a:shade val="82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30F1-434A-817C-662AFE7FC230}"/>
              </c:ext>
            </c:extLst>
          </c:dPt>
          <c:dPt>
            <c:idx val="5"/>
            <c:bubble3D val="0"/>
            <c:spPr>
              <a:solidFill>
                <a:schemeClr val="accent5">
                  <a:shade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9-30F1-434A-817C-662AFE7FC230}"/>
              </c:ext>
            </c:extLst>
          </c:dPt>
          <c:dPt>
            <c:idx val="6"/>
            <c:bubble3D val="0"/>
            <c:spPr>
              <a:solidFill>
                <a:schemeClr val="accent5">
                  <a:shade val="47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B-30F1-434A-817C-662AFE7FC230}"/>
              </c:ext>
            </c:extLst>
          </c:dPt>
          <c:cat>
            <c:strRef>
              <c:f>Sheet1!$A$2:$A$8</c:f>
              <c:strCache>
                <c:ptCount val="7"/>
                <c:pt idx="0">
                  <c:v>General Government</c:v>
                </c:pt>
                <c:pt idx="1">
                  <c:v>Public Works</c:v>
                </c:pt>
                <c:pt idx="2">
                  <c:v>Justice &amp; Public Safety</c:v>
                </c:pt>
                <c:pt idx="3">
                  <c:v>Health &amp; Human Services</c:v>
                </c:pt>
                <c:pt idx="4">
                  <c:v>Cons, Rec, Educ, Econ Devel, Culture</c:v>
                </c:pt>
                <c:pt idx="5">
                  <c:v>Capital Outlay</c:v>
                </c:pt>
                <c:pt idx="6">
                  <c:v>Debt Service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4">
                  <c:v>260689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1539-49AE-9837-B656A60E701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dPt>
            <c:idx val="0"/>
            <c:bubble3D val="0"/>
            <c:spPr>
              <a:solidFill>
                <a:schemeClr val="accent5">
                  <a:tint val="4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D-30F1-434A-817C-662AFE7FC230}"/>
              </c:ext>
            </c:extLst>
          </c:dPt>
          <c:dPt>
            <c:idx val="1"/>
            <c:bubble3D val="0"/>
            <c:spPr>
              <a:solidFill>
                <a:schemeClr val="accent5">
                  <a:tint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F-30F1-434A-817C-662AFE7FC230}"/>
              </c:ext>
            </c:extLst>
          </c:dPt>
          <c:dPt>
            <c:idx val="2"/>
            <c:bubble3D val="0"/>
            <c:spPr>
              <a:solidFill>
                <a:schemeClr val="accent5">
                  <a:tint val="83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1-30F1-434A-817C-662AFE7FC230}"/>
              </c:ext>
            </c:extLst>
          </c:dPt>
          <c:dPt>
            <c:idx val="3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3-30F1-434A-817C-662AFE7FC230}"/>
              </c:ext>
            </c:extLst>
          </c:dPt>
          <c:dPt>
            <c:idx val="4"/>
            <c:bubble3D val="0"/>
            <c:spPr>
              <a:solidFill>
                <a:schemeClr val="accent5">
                  <a:shade val="82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5-30F1-434A-817C-662AFE7FC230}"/>
              </c:ext>
            </c:extLst>
          </c:dPt>
          <c:dPt>
            <c:idx val="5"/>
            <c:bubble3D val="0"/>
            <c:spPr>
              <a:solidFill>
                <a:schemeClr val="accent5">
                  <a:shade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7-30F1-434A-817C-662AFE7FC230}"/>
              </c:ext>
            </c:extLst>
          </c:dPt>
          <c:dPt>
            <c:idx val="6"/>
            <c:bubble3D val="0"/>
            <c:spPr>
              <a:solidFill>
                <a:schemeClr val="accent5">
                  <a:shade val="47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9-30F1-434A-817C-662AFE7FC230}"/>
              </c:ext>
            </c:extLst>
          </c:dPt>
          <c:cat>
            <c:strRef>
              <c:f>Sheet1!$A$2:$A$8</c:f>
              <c:strCache>
                <c:ptCount val="7"/>
                <c:pt idx="0">
                  <c:v>General Government</c:v>
                </c:pt>
                <c:pt idx="1">
                  <c:v>Public Works</c:v>
                </c:pt>
                <c:pt idx="2">
                  <c:v>Justice &amp; Public Safety</c:v>
                </c:pt>
                <c:pt idx="3">
                  <c:v>Health &amp; Human Services</c:v>
                </c:pt>
                <c:pt idx="4">
                  <c:v>Cons, Rec, Educ, Econ Devel, Culture</c:v>
                </c:pt>
                <c:pt idx="5">
                  <c:v>Capital Outlay</c:v>
                </c:pt>
                <c:pt idx="6">
                  <c:v>Debt Service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  <c:pt idx="4">
                  <c:v>1754682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1539-49AE-9837-B656A60E701A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Column3</c:v>
                </c:pt>
              </c:strCache>
            </c:strRef>
          </c:tx>
          <c:dPt>
            <c:idx val="0"/>
            <c:bubble3D val="0"/>
            <c:spPr>
              <a:solidFill>
                <a:schemeClr val="accent5">
                  <a:tint val="4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B-30F1-434A-817C-662AFE7FC230}"/>
              </c:ext>
            </c:extLst>
          </c:dPt>
          <c:dPt>
            <c:idx val="1"/>
            <c:bubble3D val="0"/>
            <c:spPr>
              <a:solidFill>
                <a:schemeClr val="accent5">
                  <a:tint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D-30F1-434A-817C-662AFE7FC230}"/>
              </c:ext>
            </c:extLst>
          </c:dPt>
          <c:dPt>
            <c:idx val="2"/>
            <c:bubble3D val="0"/>
            <c:spPr>
              <a:solidFill>
                <a:schemeClr val="accent5">
                  <a:tint val="83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F-30F1-434A-817C-662AFE7FC230}"/>
              </c:ext>
            </c:extLst>
          </c:dPt>
          <c:dPt>
            <c:idx val="3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1-30F1-434A-817C-662AFE7FC230}"/>
              </c:ext>
            </c:extLst>
          </c:dPt>
          <c:dPt>
            <c:idx val="4"/>
            <c:bubble3D val="0"/>
            <c:spPr>
              <a:solidFill>
                <a:schemeClr val="accent5">
                  <a:shade val="82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3-30F1-434A-817C-662AFE7FC230}"/>
              </c:ext>
            </c:extLst>
          </c:dPt>
          <c:dPt>
            <c:idx val="5"/>
            <c:bubble3D val="0"/>
            <c:spPr>
              <a:solidFill>
                <a:schemeClr val="accent5">
                  <a:shade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5-30F1-434A-817C-662AFE7FC230}"/>
              </c:ext>
            </c:extLst>
          </c:dPt>
          <c:dPt>
            <c:idx val="6"/>
            <c:bubble3D val="0"/>
            <c:spPr>
              <a:solidFill>
                <a:schemeClr val="accent5">
                  <a:shade val="47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7-30F1-434A-817C-662AFE7FC230}"/>
              </c:ext>
            </c:extLst>
          </c:dPt>
          <c:cat>
            <c:strRef>
              <c:f>Sheet1!$A$2:$A$8</c:f>
              <c:strCache>
                <c:ptCount val="7"/>
                <c:pt idx="0">
                  <c:v>General Government</c:v>
                </c:pt>
                <c:pt idx="1">
                  <c:v>Public Works</c:v>
                </c:pt>
                <c:pt idx="2">
                  <c:v>Justice &amp; Public Safety</c:v>
                </c:pt>
                <c:pt idx="3">
                  <c:v>Health &amp; Human Services</c:v>
                </c:pt>
                <c:pt idx="4">
                  <c:v>Cons, Rec, Educ, Econ Devel, Culture</c:v>
                </c:pt>
                <c:pt idx="5">
                  <c:v>Capital Outlay</c:v>
                </c:pt>
                <c:pt idx="6">
                  <c:v>Debt Service</c:v>
                </c:pt>
              </c:strCache>
            </c:strRef>
          </c:cat>
          <c:val>
            <c:numRef>
              <c:f>Sheet1!$E$2:$E$8</c:f>
              <c:numCache>
                <c:formatCode>General</c:formatCode>
                <c:ptCount val="7"/>
                <c:pt idx="4">
                  <c:v>1227713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1539-49AE-9837-B656A60E70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EXPENSES BY CATEGORY</c:v>
                </c:pt>
              </c:strCache>
            </c:strRef>
          </c:tx>
          <c:dPt>
            <c:idx val="0"/>
            <c:bubble3D val="0"/>
            <c:spPr>
              <a:solidFill>
                <a:schemeClr val="accent5">
                  <a:shade val="53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292-440D-85F4-77D4AE114BA2}"/>
              </c:ext>
            </c:extLst>
          </c:dPt>
          <c:dPt>
            <c:idx val="1"/>
            <c:bubble3D val="0"/>
            <c:spPr>
              <a:solidFill>
                <a:schemeClr val="accent5">
                  <a:shade val="7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292-440D-85F4-77D4AE114BA2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292-440D-85F4-77D4AE114BA2}"/>
              </c:ext>
            </c:extLst>
          </c:dPt>
          <c:dPt>
            <c:idx val="3"/>
            <c:bubble3D val="0"/>
            <c:spPr>
              <a:solidFill>
                <a:schemeClr val="accent5">
                  <a:tint val="77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292-440D-85F4-77D4AE114BA2}"/>
              </c:ext>
            </c:extLst>
          </c:dPt>
          <c:dPt>
            <c:idx val="4"/>
            <c:bubble3D val="0"/>
            <c:spPr>
              <a:solidFill>
                <a:schemeClr val="accent5">
                  <a:tint val="54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4292-440D-85F4-77D4AE114BA2}"/>
              </c:ext>
            </c:extLst>
          </c:dPt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5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6AC8FAFE-D3DD-4900-8EF0-BDDE4D91BA60}" type="CELLRANGE">
                      <a:rPr lang="en-US"/>
                      <a:pPr>
                        <a:defRPr sz="1500" b="1">
                          <a:solidFill>
                            <a:schemeClr val="tx1"/>
                          </a:solidFill>
                        </a:defRPr>
                      </a:pPr>
                      <a:t>[CELLRANGE]</a:t>
                    </a:fld>
                    <a:r>
                      <a:rPr lang="en-US" baseline="0"/>
                      <a:t>, </a:t>
                    </a:r>
                    <a:fld id="{E29A4C23-2E0F-4CF4-B734-C036532628EA}" type="VALUE">
                      <a:rPr lang="en-US" baseline="0"/>
                      <a:pPr>
                        <a:defRPr sz="1500" b="1">
                          <a:solidFill>
                            <a:schemeClr val="tx1"/>
                          </a:solidFill>
                        </a:defRPr>
                      </a:pPr>
                      <a:t>[VALUE]</a:t>
                    </a:fld>
                    <a:endParaRPr lang="en-US" baseline="0"/>
                  </a:p>
                </c:rich>
              </c:tx>
              <c:numFmt formatCode="&quot;$&quot;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5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4292-440D-85F4-77D4AE114BA2}"/>
                </c:ext>
              </c:extLst>
            </c:dLbl>
            <c:dLbl>
              <c:idx val="1"/>
              <c:layout>
                <c:manualLayout>
                  <c:x val="0"/>
                  <c:y val="1.7229850444558971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5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D5EED27E-985A-4D73-A3E5-CCDDD93D8AB2}" type="CELLRANGE">
                      <a:rPr lang="en-US" baseline="0" dirty="0"/>
                      <a:pPr>
                        <a:defRPr sz="1500" b="1">
                          <a:solidFill>
                            <a:schemeClr val="tx1"/>
                          </a:solidFill>
                        </a:defRPr>
                      </a:pPr>
                      <a:t>[CELLRANGE]</a:t>
                    </a:fld>
                    <a:r>
                      <a:rPr lang="en-US" baseline="0" dirty="0"/>
                      <a:t>, </a:t>
                    </a:r>
                    <a:fld id="{D16CC75D-3F28-46F9-B714-C59B830E052D}" type="VALUE">
                      <a:rPr lang="en-US" baseline="0" dirty="0"/>
                      <a:pPr>
                        <a:defRPr sz="1500" b="1">
                          <a:solidFill>
                            <a:schemeClr val="tx1"/>
                          </a:solidFill>
                        </a:defRPr>
                      </a:pPr>
                      <a:t>[VALUE]</a:t>
                    </a:fld>
                    <a:endParaRPr lang="en-US" baseline="0" dirty="0"/>
                  </a:p>
                </c:rich>
              </c:tx>
              <c:numFmt formatCode="&quot;$&quot;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5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4292-440D-85F4-77D4AE114BA2}"/>
                </c:ext>
              </c:extLst>
            </c:dLbl>
            <c:dLbl>
              <c:idx val="2"/>
              <c:layout>
                <c:manualLayout>
                  <c:x val="-0.1419518687399364"/>
                  <c:y val="-2.0009350924739301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5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F52B022B-F1A9-4584-8DF3-D4C830EE3F4F}" type="CELLRANGE">
                      <a:rPr lang="en-US" baseline="0" dirty="0">
                        <a:solidFill>
                          <a:schemeClr val="tx1"/>
                        </a:solidFill>
                      </a:rPr>
                      <a:pPr>
                        <a:defRPr sz="1500" b="1">
                          <a:solidFill>
                            <a:schemeClr val="tx1"/>
                          </a:solidFill>
                        </a:defRPr>
                      </a:pPr>
                      <a:t>[CELLRANGE]</a:t>
                    </a:fld>
                    <a:r>
                      <a:rPr lang="en-US" baseline="0" dirty="0">
                        <a:solidFill>
                          <a:schemeClr val="tx1"/>
                        </a:solidFill>
                      </a:rPr>
                      <a:t>, </a:t>
                    </a:r>
                    <a:fld id="{B392FB6B-399A-4F68-A2FE-18CEB913B6B8}" type="VALUE">
                      <a:rPr lang="en-US" baseline="0" dirty="0">
                        <a:solidFill>
                          <a:schemeClr val="tx1"/>
                        </a:solidFill>
                      </a:rPr>
                      <a:pPr>
                        <a:defRPr sz="1500" b="1">
                          <a:solidFill>
                            <a:schemeClr val="tx1"/>
                          </a:solidFill>
                        </a:defRPr>
                      </a:pPr>
                      <a:t>[VALUE]</a:t>
                    </a:fld>
                    <a:endParaRPr lang="en-US" baseline="0" dirty="0">
                      <a:solidFill>
                        <a:schemeClr val="tx1"/>
                      </a:solidFill>
                    </a:endParaRPr>
                  </a:p>
                </c:rich>
              </c:tx>
              <c:numFmt formatCode="&quot;$&quot;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5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4292-440D-85F4-77D4AE114BA2}"/>
                </c:ext>
              </c:extLst>
            </c:dLbl>
            <c:dLbl>
              <c:idx val="3"/>
              <c:layout>
                <c:manualLayout>
                  <c:x val="-6.1594202898550728E-2"/>
                  <c:y val="-4.166666666666666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5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ACDB8336-3137-4C15-95DB-16C6FC6841D3}" type="CELLRANGE">
                      <a:rPr lang="en-US" baseline="0" dirty="0">
                        <a:solidFill>
                          <a:schemeClr val="tx1"/>
                        </a:solidFill>
                      </a:rPr>
                      <a:pPr>
                        <a:defRPr sz="1500" b="1">
                          <a:solidFill>
                            <a:schemeClr val="tx1"/>
                          </a:solidFill>
                        </a:defRPr>
                      </a:pPr>
                      <a:t>[CELLRANGE]</a:t>
                    </a:fld>
                    <a:r>
                      <a:rPr lang="en-US" baseline="0" dirty="0">
                        <a:solidFill>
                          <a:schemeClr val="tx1"/>
                        </a:solidFill>
                      </a:rPr>
                      <a:t>, </a:t>
                    </a:r>
                    <a:fld id="{B0EE0AB6-45FF-4170-9EE9-1BC2ED359D13}" type="VALUE">
                      <a:rPr lang="en-US" baseline="0" dirty="0">
                        <a:solidFill>
                          <a:schemeClr val="tx1"/>
                        </a:solidFill>
                      </a:rPr>
                      <a:pPr>
                        <a:defRPr sz="1500" b="1">
                          <a:solidFill>
                            <a:schemeClr val="tx1"/>
                          </a:solidFill>
                        </a:defRPr>
                      </a:pPr>
                      <a:t>[VALUE]</a:t>
                    </a:fld>
                    <a:endParaRPr lang="en-US" baseline="0" dirty="0">
                      <a:solidFill>
                        <a:schemeClr val="tx1"/>
                      </a:solidFill>
                    </a:endParaRPr>
                  </a:p>
                </c:rich>
              </c:tx>
              <c:numFmt formatCode="&quot;$&quot;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5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7-4292-440D-85F4-77D4AE114BA2}"/>
                </c:ext>
              </c:extLst>
            </c:dLbl>
            <c:dLbl>
              <c:idx val="4"/>
              <c:layout>
                <c:manualLayout>
                  <c:x val="1.2077294685990338E-2"/>
                  <c:y val="-7.6923076923076927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5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43C8B86A-7944-48D3-97B2-15ECC3102829}" type="CELLRANGE">
                      <a:rPr lang="en-US" baseline="0" dirty="0">
                        <a:solidFill>
                          <a:schemeClr val="tx1"/>
                        </a:solidFill>
                      </a:rPr>
                      <a:pPr>
                        <a:defRPr sz="1500" b="1">
                          <a:solidFill>
                            <a:schemeClr val="tx1"/>
                          </a:solidFill>
                        </a:defRPr>
                      </a:pPr>
                      <a:t>[CELLRANGE]</a:t>
                    </a:fld>
                    <a:r>
                      <a:rPr lang="en-US" baseline="0" dirty="0">
                        <a:solidFill>
                          <a:schemeClr val="tx1"/>
                        </a:solidFill>
                      </a:rPr>
                      <a:t>, </a:t>
                    </a:r>
                  </a:p>
                  <a:p>
                    <a:pPr>
                      <a:defRPr sz="1500" b="1">
                        <a:solidFill>
                          <a:schemeClr val="tx1"/>
                        </a:solidFill>
                      </a:defRPr>
                    </a:pPr>
                    <a:r>
                      <a:rPr lang="en-US" baseline="0" dirty="0">
                        <a:solidFill>
                          <a:schemeClr val="tx1"/>
                        </a:solidFill>
                      </a:rPr>
                      <a:t>24,217,549</a:t>
                    </a:r>
                  </a:p>
                </c:rich>
              </c:tx>
              <c:numFmt formatCode="&quot;$&quot;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5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9-4292-440D-85F4-77D4AE114BA2}"/>
                </c:ext>
              </c:extLst>
            </c:dLbl>
            <c:numFmt formatCode="&quot;$&quot;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00" b="1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showDataLabelsRange val="1"/>
              </c:ext>
            </c:extLst>
          </c:dLbls>
          <c:cat>
            <c:strRef>
              <c:f>Sheet1!$A$2:$A$6</c:f>
              <c:strCache>
                <c:ptCount val="5"/>
                <c:pt idx="0">
                  <c:v>Wages &amp; Salaries</c:v>
                </c:pt>
                <c:pt idx="1">
                  <c:v>Labor Benefits</c:v>
                </c:pt>
                <c:pt idx="2">
                  <c:v>Supplies &amp; Services</c:v>
                </c:pt>
                <c:pt idx="3">
                  <c:v>Debt Service</c:v>
                </c:pt>
                <c:pt idx="4">
                  <c:v>Capital Outlay</c:v>
                </c:pt>
              </c:strCache>
            </c:strRef>
          </c:cat>
          <c:val>
            <c:numRef>
              <c:f>Sheet1!$B$2:$B$6</c:f>
              <c:numCache>
                <c:formatCode>#,##0</c:formatCode>
                <c:ptCount val="5"/>
                <c:pt idx="0">
                  <c:v>45623597</c:v>
                </c:pt>
                <c:pt idx="1">
                  <c:v>16891184</c:v>
                </c:pt>
                <c:pt idx="2">
                  <c:v>50612914</c:v>
                </c:pt>
                <c:pt idx="3">
                  <c:v>4191017</c:v>
                </c:pt>
                <c:pt idx="4">
                  <c:v>24217549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Sheet1!$A$2:$A$6</c15:f>
                <c15:dlblRangeCache>
                  <c:ptCount val="5"/>
                  <c:pt idx="0">
                    <c:v>Wages &amp; Salaries</c:v>
                  </c:pt>
                  <c:pt idx="1">
                    <c:v>Labor Benefits</c:v>
                  </c:pt>
                  <c:pt idx="2">
                    <c:v>Supplies &amp; Services</c:v>
                  </c:pt>
                  <c:pt idx="3">
                    <c:v>Debt Service</c:v>
                  </c:pt>
                  <c:pt idx="4">
                    <c:v>Capital Outlay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A-4292-440D-85F4-77D4AE114B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000" b="1" i="0" baseline="0" dirty="0">
                <a:solidFill>
                  <a:schemeClr val="tx1"/>
                </a:solidFill>
                <a:effectLst/>
                <a:latin typeface="+mn-lt"/>
                <a:cs typeface="Times New Roman" panose="02020603050405020304" pitchFamily="18" charset="0"/>
              </a:rPr>
              <a:t>2025 Full-Time Equivalents</a:t>
            </a:r>
            <a:br>
              <a:rPr lang="en-US" sz="2000" b="1" i="0" baseline="0" dirty="0">
                <a:solidFill>
                  <a:schemeClr val="tx1"/>
                </a:solidFill>
                <a:effectLst/>
                <a:latin typeface="+mn-lt"/>
                <a:cs typeface="Times New Roman" panose="02020603050405020304" pitchFamily="18" charset="0"/>
              </a:rPr>
            </a:br>
            <a:r>
              <a:rPr lang="en-US" sz="2000" b="1" i="0" baseline="0" dirty="0">
                <a:solidFill>
                  <a:schemeClr val="tx1"/>
                </a:solidFill>
                <a:effectLst/>
                <a:latin typeface="+mn-lt"/>
                <a:cs typeface="Times New Roman" panose="02020603050405020304" pitchFamily="18" charset="0"/>
              </a:rPr>
              <a:t>by Functional Area</a:t>
            </a:r>
            <a:endParaRPr lang="en-US" sz="2400" dirty="0">
              <a:solidFill>
                <a:schemeClr val="tx1"/>
              </a:solidFill>
              <a:effectLst/>
              <a:latin typeface="+mn-lt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15577324016658342"/>
          <c:y val="8.0359419632038218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 FTE </c:v>
                </c:pt>
              </c:strCache>
            </c:strRef>
          </c:tx>
          <c:dPt>
            <c:idx val="0"/>
            <c:bubble3D val="0"/>
            <c:spPr>
              <a:solidFill>
                <a:schemeClr val="accent5">
                  <a:shade val="53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753-4660-9E76-D426FC93BD8D}"/>
              </c:ext>
            </c:extLst>
          </c:dPt>
          <c:dPt>
            <c:idx val="1"/>
            <c:bubble3D val="0"/>
            <c:spPr>
              <a:solidFill>
                <a:schemeClr val="accent5">
                  <a:shade val="7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753-4660-9E76-D426FC93BD8D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753-4660-9E76-D426FC93BD8D}"/>
              </c:ext>
            </c:extLst>
          </c:dPt>
          <c:dPt>
            <c:idx val="3"/>
            <c:bubble3D val="0"/>
            <c:spPr>
              <a:solidFill>
                <a:schemeClr val="accent5">
                  <a:tint val="77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753-4660-9E76-D426FC93BD8D}"/>
              </c:ext>
            </c:extLst>
          </c:dPt>
          <c:dPt>
            <c:idx val="4"/>
            <c:bubble3D val="0"/>
            <c:spPr>
              <a:solidFill>
                <a:schemeClr val="accent5">
                  <a:tint val="54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E753-4660-9E76-D426FC93BD8D}"/>
              </c:ext>
            </c:extLst>
          </c:dPt>
          <c:dLbls>
            <c:dLbl>
              <c:idx val="0"/>
              <c:layout>
                <c:manualLayout>
                  <c:x val="0.10097328506167652"/>
                  <c:y val="3.3498348792866318E-2"/>
                </c:manualLayout>
              </c:layout>
              <c:tx>
                <c:rich>
                  <a:bodyPr/>
                  <a:lstStyle/>
                  <a:p>
                    <a:fld id="{8C3A5285-0411-4D0C-8411-CE5BF9F5F05D}" type="CELLRANGE">
                      <a:rPr lang="en-US" baseline="0" dirty="0"/>
                      <a:pPr/>
                      <a:t>[CELLRANGE]</a:t>
                    </a:fld>
                    <a:r>
                      <a:rPr lang="en-US" baseline="0" dirty="0"/>
                      <a:t> </a:t>
                    </a:r>
                    <a:fld id="{B0D6B904-545F-4CFF-B644-BB29C3CBE06D}" type="PERCENTAGE">
                      <a:rPr lang="en-US" baseline="0" dirty="0"/>
                      <a:pPr/>
                      <a:t>[PERCENTAGE]</a:t>
                    </a:fld>
                    <a:endParaRPr lang="en-US" baseline="0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layout>
                    <c:manualLayout>
                      <c:w val="0.25384561231405761"/>
                      <c:h val="0.1583947282422096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E753-4660-9E76-D426FC93BD8D}"/>
                </c:ext>
              </c:extLst>
            </c:dLbl>
            <c:dLbl>
              <c:idx val="1"/>
              <c:layout>
                <c:manualLayout>
                  <c:x val="6.2695294436486831E-2"/>
                  <c:y val="6.1046050663037435E-2"/>
                </c:manualLayout>
              </c:layout>
              <c:tx>
                <c:rich>
                  <a:bodyPr/>
                  <a:lstStyle/>
                  <a:p>
                    <a:fld id="{53AEA76F-C396-4FC0-8F9B-B1CF0E6CBC81}" type="CELLRANGE">
                      <a:rPr lang="en-US" baseline="0" dirty="0"/>
                      <a:pPr/>
                      <a:t>[CELLRANGE]</a:t>
                    </a:fld>
                    <a:r>
                      <a:rPr lang="en-US" baseline="0" dirty="0"/>
                      <a:t> </a:t>
                    </a:r>
                    <a:fld id="{592879CA-3B13-4E1B-ABAF-50876DFC1316}" type="PERCENTAGE">
                      <a:rPr lang="en-US" baseline="0" dirty="0"/>
                      <a:pPr/>
                      <a:t>[PERCENTAGE]</a:t>
                    </a:fld>
                    <a:endParaRPr lang="en-US" baseline="0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E753-4660-9E76-D426FC93BD8D}"/>
                </c:ext>
              </c:extLst>
            </c:dLbl>
            <c:dLbl>
              <c:idx val="2"/>
              <c:layout>
                <c:manualLayout>
                  <c:x val="1.2393475239046601E-3"/>
                  <c:y val="3.9704109402671085E-2"/>
                </c:manualLayout>
              </c:layout>
              <c:tx>
                <c:rich>
                  <a:bodyPr/>
                  <a:lstStyle/>
                  <a:p>
                    <a:fld id="{4D5A279D-BDEE-4B37-A644-A3E7D32542B3}" type="CELLRANGE">
                      <a:rPr lang="en-US" baseline="0" dirty="0"/>
                      <a:pPr/>
                      <a:t>[CELLRANGE]</a:t>
                    </a:fld>
                    <a:r>
                      <a:rPr lang="en-US" baseline="0" dirty="0"/>
                      <a:t> </a:t>
                    </a:r>
                    <a:fld id="{30D7B46E-0C65-4E68-89A1-91F9C2E68744}" type="PERCENTAGE">
                      <a:rPr lang="en-US" baseline="0" dirty="0"/>
                      <a:pPr/>
                      <a:t>[PERCENTAGE]</a:t>
                    </a:fld>
                    <a:endParaRPr lang="en-US" baseline="0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E753-4660-9E76-D426FC93BD8D}"/>
                </c:ext>
              </c:extLst>
            </c:dLbl>
            <c:dLbl>
              <c:idx val="3"/>
              <c:layout>
                <c:manualLayout>
                  <c:x val="2.1211988310298659E-3"/>
                  <c:y val="0.25040947501040872"/>
                </c:manualLayout>
              </c:layout>
              <c:tx>
                <c:rich>
                  <a:bodyPr/>
                  <a:lstStyle/>
                  <a:p>
                    <a:fld id="{F9F66927-EE03-43BC-B86C-FFAA9EB7A04A}" type="CELLRANGE">
                      <a:rPr lang="en-US" baseline="0" dirty="0"/>
                      <a:pPr/>
                      <a:t>[CELLRANGE]</a:t>
                    </a:fld>
                    <a:r>
                      <a:rPr lang="en-US" baseline="0" dirty="0"/>
                      <a:t> </a:t>
                    </a:r>
                    <a:fld id="{A0AEFDAA-9627-46FB-B388-C4FFCFFBEDD7}" type="PERCENTAGE">
                      <a:rPr lang="en-US" baseline="0" dirty="0"/>
                      <a:pPr/>
                      <a:t>[PERCENTAGE]</a:t>
                    </a:fld>
                    <a:endParaRPr lang="en-US" baseline="0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layout>
                    <c:manualLayout>
                      <c:w val="0.27157829359976121"/>
                      <c:h val="0.16143803202994503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7-E753-4660-9E76-D426FC93BD8D}"/>
                </c:ext>
              </c:extLst>
            </c:dLbl>
            <c:dLbl>
              <c:idx val="4"/>
              <c:layout>
                <c:manualLayout>
                  <c:x val="-0.31677661720189448"/>
                  <c:y val="0.12438499808062113"/>
                </c:manualLayout>
              </c:layout>
              <c:tx>
                <c:rich>
                  <a:bodyPr/>
                  <a:lstStyle/>
                  <a:p>
                    <a:fld id="{70D7A94A-0055-4925-BDE9-7076D9904C47}" type="CELLRANGE">
                      <a:rPr lang="en-US" baseline="0" dirty="0"/>
                      <a:pPr/>
                      <a:t>[CELLRANGE]</a:t>
                    </a:fld>
                    <a:r>
                      <a:rPr lang="en-US" baseline="0" dirty="0"/>
                      <a:t> </a:t>
                    </a:r>
                    <a:fld id="{3EAEB659-9786-4A19-82D0-644A1C3D70C4}" type="PERCENTAGE">
                      <a:rPr lang="en-US" baseline="0" dirty="0"/>
                      <a:pPr/>
                      <a:t>[PERCENTAGE]</a:t>
                    </a:fld>
                    <a:endParaRPr lang="en-US" baseline="0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9-E753-4660-9E76-D426FC93BD8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eparator> 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showDataLabelsRange val="1"/>
              </c:ext>
            </c:extLst>
          </c:dLbls>
          <c:cat>
            <c:strRef>
              <c:f>Sheet1!$A$2:$A$6</c:f>
              <c:strCache>
                <c:ptCount val="5"/>
                <c:pt idx="0">
                  <c:v>General Government</c:v>
                </c:pt>
                <c:pt idx="1">
                  <c:v>Public Works</c:v>
                </c:pt>
                <c:pt idx="2">
                  <c:v>Justice &amp; Public Safety</c:v>
                </c:pt>
                <c:pt idx="3">
                  <c:v>Health &amp; Human Services</c:v>
                </c:pt>
                <c:pt idx="4">
                  <c:v>Cons, Rec, Educ, Econ Devel, Culture</c:v>
                </c:pt>
              </c:strCache>
            </c:strRef>
          </c:cat>
          <c:val>
            <c:numRef>
              <c:f>Sheet1!$B$2:$B$6</c:f>
              <c:numCache>
                <c:formatCode>_(* #,##0.00_);_(* \(#,##0.00\);_(* "-"??_);_(@_)</c:formatCode>
                <c:ptCount val="5"/>
                <c:pt idx="0">
                  <c:v>57.56</c:v>
                </c:pt>
                <c:pt idx="1">
                  <c:v>65.150000000000006</c:v>
                </c:pt>
                <c:pt idx="2">
                  <c:v>174.7</c:v>
                </c:pt>
                <c:pt idx="3">
                  <c:v>296.79000000000002</c:v>
                </c:pt>
                <c:pt idx="4">
                  <c:v>22.88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Sheet1!$A$2:$A$6</c15:f>
                <c15:dlblRangeCache>
                  <c:ptCount val="5"/>
                  <c:pt idx="0">
                    <c:v>General Government</c:v>
                  </c:pt>
                  <c:pt idx="1">
                    <c:v>Public Works</c:v>
                  </c:pt>
                  <c:pt idx="2">
                    <c:v>Justice &amp; Public Safety</c:v>
                  </c:pt>
                  <c:pt idx="3">
                    <c:v>Health &amp; Human Services</c:v>
                  </c:pt>
                  <c:pt idx="4">
                    <c:v>Cons, Rec, Educ, Econ Devel, Culture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A-E753-4660-9E76-D426FC93BD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spc="120" normalizeH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000" cap="none" baseline="0" dirty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Full-Time Equivalents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spc="120" normalizeH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Conserv, Develop, Rec &amp; Ed</c:v>
                </c:pt>
              </c:strCache>
            </c:strRef>
          </c:tx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</a:ln>
              <a:effectLst/>
            </c:spPr>
          </c:marker>
          <c:cat>
            <c:strRef>
              <c:f>Sheet1!$B$1:$K$1</c:f>
              <c:strCache>
                <c:ptCount val="10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</c:strCache>
            </c:strRef>
          </c:cat>
          <c:val>
            <c:numRef>
              <c:f>Sheet1!$B$2:$K$2</c:f>
              <c:numCache>
                <c:formatCode>General</c:formatCode>
                <c:ptCount val="10"/>
                <c:pt idx="0">
                  <c:v>21.68</c:v>
                </c:pt>
                <c:pt idx="1">
                  <c:v>21.68</c:v>
                </c:pt>
                <c:pt idx="2">
                  <c:v>21.68</c:v>
                </c:pt>
                <c:pt idx="3">
                  <c:v>21.97</c:v>
                </c:pt>
                <c:pt idx="4">
                  <c:v>23.95</c:v>
                </c:pt>
                <c:pt idx="5">
                  <c:v>21.45</c:v>
                </c:pt>
                <c:pt idx="6">
                  <c:v>21.39</c:v>
                </c:pt>
                <c:pt idx="7">
                  <c:v>21.85</c:v>
                </c:pt>
                <c:pt idx="8">
                  <c:v>22.98</c:v>
                </c:pt>
                <c:pt idx="9">
                  <c:v>22.88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C7E-4B83-9AB8-03EF7DA9A3C7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General Government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square"/>
            <c:size val="6"/>
            <c:spPr>
              <a:solidFill>
                <a:schemeClr val="accent2"/>
              </a:solidFill>
              <a:ln w="9525">
                <a:solidFill>
                  <a:schemeClr val="accent2"/>
                </a:solidFill>
                <a:round/>
              </a:ln>
              <a:effectLst/>
            </c:spPr>
          </c:marker>
          <c:cat>
            <c:strRef>
              <c:f>Sheet1!$B$1:$K$1</c:f>
              <c:strCache>
                <c:ptCount val="10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</c:strCache>
            </c:strRef>
          </c:cat>
          <c:val>
            <c:numRef>
              <c:f>Sheet1!$B$3:$K$3</c:f>
              <c:numCache>
                <c:formatCode>General</c:formatCode>
                <c:ptCount val="10"/>
                <c:pt idx="0">
                  <c:v>55.129999999999995</c:v>
                </c:pt>
                <c:pt idx="1">
                  <c:v>58.07</c:v>
                </c:pt>
                <c:pt idx="2">
                  <c:v>60.36</c:v>
                </c:pt>
                <c:pt idx="3">
                  <c:v>61.36</c:v>
                </c:pt>
                <c:pt idx="4">
                  <c:v>63.41</c:v>
                </c:pt>
                <c:pt idx="5">
                  <c:v>63.91</c:v>
                </c:pt>
                <c:pt idx="6">
                  <c:v>63.99</c:v>
                </c:pt>
                <c:pt idx="7">
                  <c:v>62.57</c:v>
                </c:pt>
                <c:pt idx="8">
                  <c:v>62.95</c:v>
                </c:pt>
                <c:pt idx="9">
                  <c:v>57.56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C7E-4B83-9AB8-03EF7DA9A3C7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Justice &amp; Public Safety</c:v>
                </c:pt>
              </c:strCache>
            </c:strRef>
          </c:tx>
          <c:spPr>
            <a:ln w="22225" cap="rnd">
              <a:solidFill>
                <a:schemeClr val="accent3"/>
              </a:solidFill>
              <a:round/>
            </a:ln>
            <a:effectLst/>
          </c:spPr>
          <c:marker>
            <c:symbol val="triangle"/>
            <c:size val="6"/>
            <c:spPr>
              <a:solidFill>
                <a:schemeClr val="accent3"/>
              </a:solidFill>
              <a:ln w="9525">
                <a:solidFill>
                  <a:schemeClr val="accent3"/>
                </a:solidFill>
                <a:round/>
              </a:ln>
              <a:effectLst/>
            </c:spPr>
          </c:marker>
          <c:cat>
            <c:strRef>
              <c:f>Sheet1!$B$1:$K$1</c:f>
              <c:strCache>
                <c:ptCount val="10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</c:strCache>
            </c:strRef>
          </c:cat>
          <c:val>
            <c:numRef>
              <c:f>Sheet1!$B$4:$K$4</c:f>
              <c:numCache>
                <c:formatCode>General</c:formatCode>
                <c:ptCount val="10"/>
                <c:pt idx="0">
                  <c:v>178.66</c:v>
                </c:pt>
                <c:pt idx="1">
                  <c:v>179.59</c:v>
                </c:pt>
                <c:pt idx="2">
                  <c:v>180.07</c:v>
                </c:pt>
                <c:pt idx="3">
                  <c:v>181.07</c:v>
                </c:pt>
                <c:pt idx="4">
                  <c:v>180.05</c:v>
                </c:pt>
                <c:pt idx="5">
                  <c:v>179.06</c:v>
                </c:pt>
                <c:pt idx="6">
                  <c:v>178.23</c:v>
                </c:pt>
                <c:pt idx="7">
                  <c:v>175.07</c:v>
                </c:pt>
                <c:pt idx="8">
                  <c:v>174.94</c:v>
                </c:pt>
                <c:pt idx="9">
                  <c:v>174.7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C7E-4B83-9AB8-03EF7DA9A3C7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Public Works</c:v>
                </c:pt>
              </c:strCache>
            </c:strRef>
          </c:tx>
          <c:spPr>
            <a:ln w="22225" cap="rnd">
              <a:solidFill>
                <a:schemeClr val="accent4"/>
              </a:solidFill>
              <a:round/>
            </a:ln>
            <a:effectLst/>
          </c:spPr>
          <c:marker>
            <c:symbol val="x"/>
            <c:size val="6"/>
            <c:spPr>
              <a:noFill/>
              <a:ln w="9525">
                <a:solidFill>
                  <a:schemeClr val="accent4"/>
                </a:solidFill>
                <a:round/>
              </a:ln>
              <a:effectLst/>
            </c:spPr>
          </c:marker>
          <c:cat>
            <c:strRef>
              <c:f>Sheet1!$B$1:$K$1</c:f>
              <c:strCache>
                <c:ptCount val="10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</c:strCache>
            </c:strRef>
          </c:cat>
          <c:val>
            <c:numRef>
              <c:f>Sheet1!$B$5:$K$5</c:f>
              <c:numCache>
                <c:formatCode>General</c:formatCode>
                <c:ptCount val="10"/>
                <c:pt idx="0">
                  <c:v>59.5</c:v>
                </c:pt>
                <c:pt idx="1">
                  <c:v>62.5</c:v>
                </c:pt>
                <c:pt idx="2">
                  <c:v>62</c:v>
                </c:pt>
                <c:pt idx="3">
                  <c:v>62</c:v>
                </c:pt>
                <c:pt idx="4">
                  <c:v>63.5</c:v>
                </c:pt>
                <c:pt idx="5">
                  <c:v>64</c:v>
                </c:pt>
                <c:pt idx="6">
                  <c:v>64</c:v>
                </c:pt>
                <c:pt idx="7">
                  <c:v>64.83</c:v>
                </c:pt>
                <c:pt idx="8">
                  <c:v>65</c:v>
                </c:pt>
                <c:pt idx="9">
                  <c:v>65.150000000000006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C7E-4B83-9AB8-03EF7DA9A3C7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Health &amp; Human Services</c:v>
                </c:pt>
              </c:strCache>
            </c:strRef>
          </c:tx>
          <c:spPr>
            <a:ln w="22225" cap="rnd">
              <a:solidFill>
                <a:schemeClr val="accent5"/>
              </a:solidFill>
              <a:round/>
            </a:ln>
            <a:effectLst/>
          </c:spPr>
          <c:marker>
            <c:symbol val="star"/>
            <c:size val="6"/>
            <c:spPr>
              <a:noFill/>
              <a:ln w="9525">
                <a:solidFill>
                  <a:schemeClr val="accent5"/>
                </a:solidFill>
                <a:round/>
              </a:ln>
              <a:effectLst/>
            </c:spPr>
          </c:marker>
          <c:cat>
            <c:strRef>
              <c:f>Sheet1!$B$1:$K$1</c:f>
              <c:strCache>
                <c:ptCount val="10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</c:strCache>
            </c:strRef>
          </c:cat>
          <c:val>
            <c:numRef>
              <c:f>Sheet1!$B$6:$K$6</c:f>
              <c:numCache>
                <c:formatCode>General</c:formatCode>
                <c:ptCount val="10"/>
                <c:pt idx="0">
                  <c:v>297.68</c:v>
                </c:pt>
                <c:pt idx="1">
                  <c:v>299</c:v>
                </c:pt>
                <c:pt idx="2">
                  <c:v>303.39</c:v>
                </c:pt>
                <c:pt idx="3">
                  <c:v>312.14999999999998</c:v>
                </c:pt>
                <c:pt idx="4">
                  <c:v>316.52999999999997</c:v>
                </c:pt>
                <c:pt idx="5">
                  <c:v>313.06</c:v>
                </c:pt>
                <c:pt idx="6">
                  <c:v>318.68</c:v>
                </c:pt>
                <c:pt idx="7">
                  <c:v>303.89</c:v>
                </c:pt>
                <c:pt idx="8">
                  <c:v>297.58999999999997</c:v>
                </c:pt>
                <c:pt idx="9">
                  <c:v>296.79000000000002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1C7E-4B83-9AB8-03EF7DA9A3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55332976"/>
        <c:axId val="555333632"/>
      </c:lineChart>
      <c:catAx>
        <c:axId val="55533297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1" i="0" u="none" strike="noStrike" kern="1200" cap="all" spc="120" normalizeH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5333632"/>
        <c:crosses val="autoZero"/>
        <c:auto val="1"/>
        <c:lblAlgn val="ctr"/>
        <c:lblOffset val="100"/>
        <c:noMultiLvlLbl val="0"/>
      </c:catAx>
      <c:valAx>
        <c:axId val="5553336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53329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4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5.xml><?xml version="1.0" encoding="utf-8"?>
<cs:colorStyle xmlns:cs="http://schemas.microsoft.com/office/drawing/2012/chartStyle" xmlns:a="http://schemas.openxmlformats.org/drawingml/2006/main" meth="withinLinearReversed" id="25">
  <a:schemeClr val="accent5"/>
</cs:colorStyle>
</file>

<file path=ppt/charts/colors6.xml><?xml version="1.0" encoding="utf-8"?>
<cs:colorStyle xmlns:cs="http://schemas.microsoft.com/office/drawing/2012/chartStyle" xmlns:a="http://schemas.openxmlformats.org/drawingml/2006/main" meth="acrossLinear" id="1">
  <a:schemeClr val="dk1">
    <a:tint val="88000"/>
  </a:schemeClr>
  <a:schemeClr val="dk1">
    <a:tint val="55000"/>
  </a:schemeClr>
  <a:schemeClr val="dk1">
    <a:tint val="78000"/>
  </a:schemeClr>
  <a:schemeClr val="dk1">
    <a:tint val="92000"/>
  </a:schemeClr>
  <a:schemeClr val="dk1">
    <a:tint val="70000"/>
  </a:schemeClr>
  <a:schemeClr val="dk1">
    <a:tint val="30000"/>
  </a:schemeClr>
</cs:colorStyle>
</file>

<file path=ppt/charts/colors7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3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_rels/data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hyperlink" Target="http://www.co.sauk.wi.us/accounting" TargetMode="External"/><Relationship Id="rId1" Type="http://schemas.openxmlformats.org/officeDocument/2006/relationships/hyperlink" Target="mailto:Lynn.Horkan@saukcountywi.gov" TargetMode="Externa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/Relationships>
</file>

<file path=ppt/diagrams/_rels/drawing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hyperlink" Target="mailto:Lynn.Horkan@saukcountywi.gov" TargetMode="External"/><Relationship Id="rId7" Type="http://schemas.openxmlformats.org/officeDocument/2006/relationships/image" Target="../media/image7.sv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10" Type="http://schemas.openxmlformats.org/officeDocument/2006/relationships/hyperlink" Target="http://www.co.sauk.wi.us/accounting" TargetMode="External"/><Relationship Id="rId4" Type="http://schemas.openxmlformats.org/officeDocument/2006/relationships/image" Target="../media/image4.png"/><Relationship Id="rId9" Type="http://schemas.openxmlformats.org/officeDocument/2006/relationships/image" Target="../media/image9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colored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accent2">
        <a:alpha val="0"/>
      </a:schemeClr>
    </dgm:fillClrLst>
    <dgm:linClrLst meth="repeat">
      <a:schemeClr val="accent2">
        <a:alpha val="0"/>
      </a:schemeClr>
    </dgm:linClrLst>
    <dgm:effectClrLst/>
    <dgm:txLinClrLst/>
    <dgm:txFillClrLst meth="repeat">
      <a:schemeClr val="accent2"/>
      <a:schemeClr val="accent3"/>
      <a:schemeClr val="accent4"/>
      <a:schemeClr val="accent5"/>
      <a:schemeClr val="accent6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8D7A760-7FE5-465F-9E67-963C4F9456E0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87C7AAC7-765C-474F-8DD0-C87BC2E1324A}">
      <dgm:prSet/>
      <dgm:spPr/>
      <dgm:t>
        <a:bodyPr/>
        <a:lstStyle/>
        <a:p>
          <a:pPr algn="ctr"/>
          <a:r>
            <a:rPr lang="en-US" b="1" dirty="0"/>
            <a:t>Consideration of County Mission and Vision</a:t>
          </a:r>
        </a:p>
      </dgm:t>
    </dgm:pt>
    <dgm:pt modelId="{A560825E-3D77-4AED-8409-D4F6AC449C0F}" type="parTrans" cxnId="{16987DFD-56E5-4C60-A2BC-DC2D4548B204}">
      <dgm:prSet/>
      <dgm:spPr/>
      <dgm:t>
        <a:bodyPr/>
        <a:lstStyle/>
        <a:p>
          <a:endParaRPr lang="en-US"/>
        </a:p>
      </dgm:t>
    </dgm:pt>
    <dgm:pt modelId="{B683D53F-3BEF-4F49-A0CD-4A47DB0A882F}" type="sibTrans" cxnId="{16987DFD-56E5-4C60-A2BC-DC2D4548B204}">
      <dgm:prSet/>
      <dgm:spPr/>
      <dgm:t>
        <a:bodyPr/>
        <a:lstStyle/>
        <a:p>
          <a:endParaRPr lang="en-US"/>
        </a:p>
      </dgm:t>
    </dgm:pt>
    <dgm:pt modelId="{C47F8F73-A19A-4E56-83AE-76756D25522A}">
      <dgm:prSet/>
      <dgm:spPr/>
      <dgm:t>
        <a:bodyPr/>
        <a:lstStyle/>
        <a:p>
          <a:pPr algn="ctr"/>
          <a:r>
            <a:rPr lang="en-US" b="1" dirty="0"/>
            <a:t>Consideration of Department Mission and Vision</a:t>
          </a:r>
        </a:p>
      </dgm:t>
    </dgm:pt>
    <dgm:pt modelId="{74350B50-DAA1-4BBE-A86A-D8DD212BEFC4}" type="parTrans" cxnId="{D5D52578-CF47-420E-8332-FA8C4A2E39E6}">
      <dgm:prSet/>
      <dgm:spPr/>
      <dgm:t>
        <a:bodyPr/>
        <a:lstStyle/>
        <a:p>
          <a:endParaRPr lang="en-US"/>
        </a:p>
      </dgm:t>
    </dgm:pt>
    <dgm:pt modelId="{8AF0BDF2-4E41-4D28-9152-8A5C4AE990FB}" type="sibTrans" cxnId="{D5D52578-CF47-420E-8332-FA8C4A2E39E6}">
      <dgm:prSet/>
      <dgm:spPr/>
      <dgm:t>
        <a:bodyPr/>
        <a:lstStyle/>
        <a:p>
          <a:endParaRPr lang="en-US"/>
        </a:p>
      </dgm:t>
    </dgm:pt>
    <dgm:pt modelId="{2DE88A25-8455-45A3-B85B-AC5E019CBBB2}">
      <dgm:prSet/>
      <dgm:spPr/>
      <dgm:t>
        <a:bodyPr/>
        <a:lstStyle/>
        <a:p>
          <a:pPr algn="ctr"/>
          <a:r>
            <a:rPr lang="en-US" b="1" dirty="0"/>
            <a:t>Consideration of Department Programs and Priorities</a:t>
          </a:r>
        </a:p>
      </dgm:t>
    </dgm:pt>
    <dgm:pt modelId="{9BA8B4B2-58DC-4700-BB23-21DA6CC922F0}" type="parTrans" cxnId="{2EED6B6B-2DFD-40D4-8EB7-E7112271382F}">
      <dgm:prSet/>
      <dgm:spPr/>
      <dgm:t>
        <a:bodyPr/>
        <a:lstStyle/>
        <a:p>
          <a:endParaRPr lang="en-US"/>
        </a:p>
      </dgm:t>
    </dgm:pt>
    <dgm:pt modelId="{25A6C3FE-CEC4-4D18-8C18-CAC5EDFD98A1}" type="sibTrans" cxnId="{2EED6B6B-2DFD-40D4-8EB7-E7112271382F}">
      <dgm:prSet/>
      <dgm:spPr/>
      <dgm:t>
        <a:bodyPr/>
        <a:lstStyle/>
        <a:p>
          <a:endParaRPr lang="en-US"/>
        </a:p>
      </dgm:t>
    </dgm:pt>
    <dgm:pt modelId="{B781AF01-A852-4CBA-836B-C8CD25F8DAC6}">
      <dgm:prSet/>
      <dgm:spPr/>
      <dgm:t>
        <a:bodyPr/>
        <a:lstStyle/>
        <a:p>
          <a:pPr algn="ctr"/>
          <a:r>
            <a:rPr lang="en-US" b="1" dirty="0"/>
            <a:t>Consideration of Outcome and Output Measures</a:t>
          </a:r>
        </a:p>
      </dgm:t>
    </dgm:pt>
    <dgm:pt modelId="{86ED1466-1A63-4A67-8C9B-3766BE64FE8C}" type="parTrans" cxnId="{A3C9FF2E-B2A4-4B16-AE7B-3E3EC496C82E}">
      <dgm:prSet/>
      <dgm:spPr/>
      <dgm:t>
        <a:bodyPr/>
        <a:lstStyle/>
        <a:p>
          <a:endParaRPr lang="en-US"/>
        </a:p>
      </dgm:t>
    </dgm:pt>
    <dgm:pt modelId="{B9385AD9-15BA-4868-82C6-95CF067D5BE2}" type="sibTrans" cxnId="{A3C9FF2E-B2A4-4B16-AE7B-3E3EC496C82E}">
      <dgm:prSet/>
      <dgm:spPr/>
      <dgm:t>
        <a:bodyPr/>
        <a:lstStyle/>
        <a:p>
          <a:endParaRPr lang="en-US"/>
        </a:p>
      </dgm:t>
    </dgm:pt>
    <dgm:pt modelId="{8AD4E3E8-6132-4A9D-889D-A7BDD7BDC590}">
      <dgm:prSet/>
      <dgm:spPr/>
      <dgm:t>
        <a:bodyPr/>
        <a:lstStyle/>
        <a:p>
          <a:pPr algn="ctr"/>
          <a:r>
            <a:rPr lang="en-US" b="1" dirty="0"/>
            <a:t>Consideration of County Values</a:t>
          </a:r>
        </a:p>
      </dgm:t>
    </dgm:pt>
    <dgm:pt modelId="{56A1C579-AB51-4853-92AE-02FBC2FB1F92}" type="parTrans" cxnId="{F3D13DDB-F866-4C44-82C3-00C4FE50368F}">
      <dgm:prSet/>
      <dgm:spPr/>
      <dgm:t>
        <a:bodyPr/>
        <a:lstStyle/>
        <a:p>
          <a:endParaRPr lang="en-US"/>
        </a:p>
      </dgm:t>
    </dgm:pt>
    <dgm:pt modelId="{7E6B2603-A946-4E08-9DB0-74B399E144F2}" type="sibTrans" cxnId="{F3D13DDB-F866-4C44-82C3-00C4FE50368F}">
      <dgm:prSet/>
      <dgm:spPr/>
      <dgm:t>
        <a:bodyPr/>
        <a:lstStyle/>
        <a:p>
          <a:endParaRPr lang="en-US"/>
        </a:p>
      </dgm:t>
    </dgm:pt>
    <dgm:pt modelId="{63E49B95-E9FB-4EEC-A52D-9A50066385E2}">
      <dgm:prSet/>
      <dgm:spPr/>
      <dgm:t>
        <a:bodyPr/>
        <a:lstStyle/>
        <a:p>
          <a:pPr algn="ctr"/>
          <a:r>
            <a:rPr lang="en-US" b="1" dirty="0"/>
            <a:t>Administrator approves Departmental budgets, presents to Finance Committee, and County Board approves full budget</a:t>
          </a:r>
        </a:p>
      </dgm:t>
    </dgm:pt>
    <dgm:pt modelId="{31A961E8-F7A8-4D14-AEB1-FDAE82A02B23}" type="parTrans" cxnId="{2696FAD3-20B0-4AAA-A4AD-CE35F66D47FD}">
      <dgm:prSet/>
      <dgm:spPr/>
      <dgm:t>
        <a:bodyPr/>
        <a:lstStyle/>
        <a:p>
          <a:endParaRPr lang="en-US"/>
        </a:p>
      </dgm:t>
    </dgm:pt>
    <dgm:pt modelId="{1C7C1E56-A259-4E8C-A85D-A5A47CFD8919}" type="sibTrans" cxnId="{2696FAD3-20B0-4AAA-A4AD-CE35F66D47FD}">
      <dgm:prSet/>
      <dgm:spPr/>
      <dgm:t>
        <a:bodyPr/>
        <a:lstStyle/>
        <a:p>
          <a:endParaRPr lang="en-US"/>
        </a:p>
      </dgm:t>
    </dgm:pt>
    <dgm:pt modelId="{5F4F7FCC-4CE9-4A33-BFA1-A5C7C8C21378}" type="pres">
      <dgm:prSet presAssocID="{B8D7A760-7FE5-465F-9E67-963C4F9456E0}" presName="linear" presStyleCnt="0">
        <dgm:presLayoutVars>
          <dgm:animLvl val="lvl"/>
          <dgm:resizeHandles val="exact"/>
        </dgm:presLayoutVars>
      </dgm:prSet>
      <dgm:spPr/>
    </dgm:pt>
    <dgm:pt modelId="{674BAC52-92BE-4051-93A5-36573B6A5336}" type="pres">
      <dgm:prSet presAssocID="{87C7AAC7-765C-474F-8DD0-C87BC2E1324A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B2684C52-25DD-4855-A151-41A0C9AFEBAA}" type="pres">
      <dgm:prSet presAssocID="{B683D53F-3BEF-4F49-A0CD-4A47DB0A882F}" presName="spacer" presStyleCnt="0"/>
      <dgm:spPr/>
    </dgm:pt>
    <dgm:pt modelId="{6CFB9F27-3069-469E-A3AF-DAADFCAC0906}" type="pres">
      <dgm:prSet presAssocID="{C47F8F73-A19A-4E56-83AE-76756D25522A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C14A7F32-7A58-47CB-8668-C6BDC634E5A0}" type="pres">
      <dgm:prSet presAssocID="{8AF0BDF2-4E41-4D28-9152-8A5C4AE990FB}" presName="spacer" presStyleCnt="0"/>
      <dgm:spPr/>
    </dgm:pt>
    <dgm:pt modelId="{38C3B59F-177B-4CB3-A398-EF47FC597E92}" type="pres">
      <dgm:prSet presAssocID="{2DE88A25-8455-45A3-B85B-AC5E019CBBB2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3D92AB57-3EA0-490B-BB3A-CCF00BF3FFFD}" type="pres">
      <dgm:prSet presAssocID="{25A6C3FE-CEC4-4D18-8C18-CAC5EDFD98A1}" presName="spacer" presStyleCnt="0"/>
      <dgm:spPr/>
    </dgm:pt>
    <dgm:pt modelId="{16A510C6-B805-4096-B920-DC67AC05B2C8}" type="pres">
      <dgm:prSet presAssocID="{B781AF01-A852-4CBA-836B-C8CD25F8DAC6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BA776A01-2E6A-49DE-A307-E054B0F9B888}" type="pres">
      <dgm:prSet presAssocID="{B9385AD9-15BA-4868-82C6-95CF067D5BE2}" presName="spacer" presStyleCnt="0"/>
      <dgm:spPr/>
    </dgm:pt>
    <dgm:pt modelId="{8A013803-81D7-4DC2-8315-955C2019D228}" type="pres">
      <dgm:prSet presAssocID="{8AD4E3E8-6132-4A9D-889D-A7BDD7BDC590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482ACCD3-5967-423D-BEFE-208A20E3D18E}" type="pres">
      <dgm:prSet presAssocID="{7E6B2603-A946-4E08-9DB0-74B399E144F2}" presName="spacer" presStyleCnt="0"/>
      <dgm:spPr/>
    </dgm:pt>
    <dgm:pt modelId="{EE56D9F7-EC27-4381-A976-469C9215B49A}" type="pres">
      <dgm:prSet presAssocID="{63E49B95-E9FB-4EEC-A52D-9A50066385E2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06E2DE27-4D6A-4AF6-8128-8AEDCAC8DD93}" type="presOf" srcId="{63E49B95-E9FB-4EEC-A52D-9A50066385E2}" destId="{EE56D9F7-EC27-4381-A976-469C9215B49A}" srcOrd="0" destOrd="0" presId="urn:microsoft.com/office/officeart/2005/8/layout/vList2"/>
    <dgm:cxn modelId="{A3C9FF2E-B2A4-4B16-AE7B-3E3EC496C82E}" srcId="{B8D7A760-7FE5-465F-9E67-963C4F9456E0}" destId="{B781AF01-A852-4CBA-836B-C8CD25F8DAC6}" srcOrd="3" destOrd="0" parTransId="{86ED1466-1A63-4A67-8C9B-3766BE64FE8C}" sibTransId="{B9385AD9-15BA-4868-82C6-95CF067D5BE2}"/>
    <dgm:cxn modelId="{2EED6B6B-2DFD-40D4-8EB7-E7112271382F}" srcId="{B8D7A760-7FE5-465F-9E67-963C4F9456E0}" destId="{2DE88A25-8455-45A3-B85B-AC5E019CBBB2}" srcOrd="2" destOrd="0" parTransId="{9BA8B4B2-58DC-4700-BB23-21DA6CC922F0}" sibTransId="{25A6C3FE-CEC4-4D18-8C18-CAC5EDFD98A1}"/>
    <dgm:cxn modelId="{120ADC6D-C6FF-4A34-A560-6A438002D0CB}" type="presOf" srcId="{87C7AAC7-765C-474F-8DD0-C87BC2E1324A}" destId="{674BAC52-92BE-4051-93A5-36573B6A5336}" srcOrd="0" destOrd="0" presId="urn:microsoft.com/office/officeart/2005/8/layout/vList2"/>
    <dgm:cxn modelId="{D5D52578-CF47-420E-8332-FA8C4A2E39E6}" srcId="{B8D7A760-7FE5-465F-9E67-963C4F9456E0}" destId="{C47F8F73-A19A-4E56-83AE-76756D25522A}" srcOrd="1" destOrd="0" parTransId="{74350B50-DAA1-4BBE-A86A-D8DD212BEFC4}" sibTransId="{8AF0BDF2-4E41-4D28-9152-8A5C4AE990FB}"/>
    <dgm:cxn modelId="{839AE381-471E-4A12-952D-24824C7E01EC}" type="presOf" srcId="{B781AF01-A852-4CBA-836B-C8CD25F8DAC6}" destId="{16A510C6-B805-4096-B920-DC67AC05B2C8}" srcOrd="0" destOrd="0" presId="urn:microsoft.com/office/officeart/2005/8/layout/vList2"/>
    <dgm:cxn modelId="{36AF61B7-4660-4F20-939F-9C3CCE5A1D44}" type="presOf" srcId="{C47F8F73-A19A-4E56-83AE-76756D25522A}" destId="{6CFB9F27-3069-469E-A3AF-DAADFCAC0906}" srcOrd="0" destOrd="0" presId="urn:microsoft.com/office/officeart/2005/8/layout/vList2"/>
    <dgm:cxn modelId="{2696FAD3-20B0-4AAA-A4AD-CE35F66D47FD}" srcId="{B8D7A760-7FE5-465F-9E67-963C4F9456E0}" destId="{63E49B95-E9FB-4EEC-A52D-9A50066385E2}" srcOrd="5" destOrd="0" parTransId="{31A961E8-F7A8-4D14-AEB1-FDAE82A02B23}" sibTransId="{1C7C1E56-A259-4E8C-A85D-A5A47CFD8919}"/>
    <dgm:cxn modelId="{F3D13DDB-F866-4C44-82C3-00C4FE50368F}" srcId="{B8D7A760-7FE5-465F-9E67-963C4F9456E0}" destId="{8AD4E3E8-6132-4A9D-889D-A7BDD7BDC590}" srcOrd="4" destOrd="0" parTransId="{56A1C579-AB51-4853-92AE-02FBC2FB1F92}" sibTransId="{7E6B2603-A946-4E08-9DB0-74B399E144F2}"/>
    <dgm:cxn modelId="{0BCDBBDD-D59A-46B0-8E0E-CE258C9511E4}" type="presOf" srcId="{B8D7A760-7FE5-465F-9E67-963C4F9456E0}" destId="{5F4F7FCC-4CE9-4A33-BFA1-A5C7C8C21378}" srcOrd="0" destOrd="0" presId="urn:microsoft.com/office/officeart/2005/8/layout/vList2"/>
    <dgm:cxn modelId="{67E081F2-6237-4704-BA76-0D7CE2BE57CB}" type="presOf" srcId="{8AD4E3E8-6132-4A9D-889D-A7BDD7BDC590}" destId="{8A013803-81D7-4DC2-8315-955C2019D228}" srcOrd="0" destOrd="0" presId="urn:microsoft.com/office/officeart/2005/8/layout/vList2"/>
    <dgm:cxn modelId="{874668FB-9E42-4647-A1E0-6CD5E3307C26}" type="presOf" srcId="{2DE88A25-8455-45A3-B85B-AC5E019CBBB2}" destId="{38C3B59F-177B-4CB3-A398-EF47FC597E92}" srcOrd="0" destOrd="0" presId="urn:microsoft.com/office/officeart/2005/8/layout/vList2"/>
    <dgm:cxn modelId="{16987DFD-56E5-4C60-A2BC-DC2D4548B204}" srcId="{B8D7A760-7FE5-465F-9E67-963C4F9456E0}" destId="{87C7AAC7-765C-474F-8DD0-C87BC2E1324A}" srcOrd="0" destOrd="0" parTransId="{A560825E-3D77-4AED-8409-D4F6AC449C0F}" sibTransId="{B683D53F-3BEF-4F49-A0CD-4A47DB0A882F}"/>
    <dgm:cxn modelId="{C938A255-552A-4CDA-999B-802A8216BFD3}" type="presParOf" srcId="{5F4F7FCC-4CE9-4A33-BFA1-A5C7C8C21378}" destId="{674BAC52-92BE-4051-93A5-36573B6A5336}" srcOrd="0" destOrd="0" presId="urn:microsoft.com/office/officeart/2005/8/layout/vList2"/>
    <dgm:cxn modelId="{3B56862C-A3FA-40E4-8D70-22B4AFABBFE6}" type="presParOf" srcId="{5F4F7FCC-4CE9-4A33-BFA1-A5C7C8C21378}" destId="{B2684C52-25DD-4855-A151-41A0C9AFEBAA}" srcOrd="1" destOrd="0" presId="urn:microsoft.com/office/officeart/2005/8/layout/vList2"/>
    <dgm:cxn modelId="{708EC350-E4D6-45AD-AFCC-40450EF8C891}" type="presParOf" srcId="{5F4F7FCC-4CE9-4A33-BFA1-A5C7C8C21378}" destId="{6CFB9F27-3069-469E-A3AF-DAADFCAC0906}" srcOrd="2" destOrd="0" presId="urn:microsoft.com/office/officeart/2005/8/layout/vList2"/>
    <dgm:cxn modelId="{507D0C49-1739-401C-855F-2F30AB6542ED}" type="presParOf" srcId="{5F4F7FCC-4CE9-4A33-BFA1-A5C7C8C21378}" destId="{C14A7F32-7A58-47CB-8668-C6BDC634E5A0}" srcOrd="3" destOrd="0" presId="urn:microsoft.com/office/officeart/2005/8/layout/vList2"/>
    <dgm:cxn modelId="{AA018529-42D1-4416-B4A5-95C69A698F43}" type="presParOf" srcId="{5F4F7FCC-4CE9-4A33-BFA1-A5C7C8C21378}" destId="{38C3B59F-177B-4CB3-A398-EF47FC597E92}" srcOrd="4" destOrd="0" presId="urn:microsoft.com/office/officeart/2005/8/layout/vList2"/>
    <dgm:cxn modelId="{4CA09163-7620-4EFA-9F7A-879310D39BEC}" type="presParOf" srcId="{5F4F7FCC-4CE9-4A33-BFA1-A5C7C8C21378}" destId="{3D92AB57-3EA0-490B-BB3A-CCF00BF3FFFD}" srcOrd="5" destOrd="0" presId="urn:microsoft.com/office/officeart/2005/8/layout/vList2"/>
    <dgm:cxn modelId="{0E185D0A-3EA1-4268-A574-508662F74B0C}" type="presParOf" srcId="{5F4F7FCC-4CE9-4A33-BFA1-A5C7C8C21378}" destId="{16A510C6-B805-4096-B920-DC67AC05B2C8}" srcOrd="6" destOrd="0" presId="urn:microsoft.com/office/officeart/2005/8/layout/vList2"/>
    <dgm:cxn modelId="{3785A94A-5C1C-470A-8170-47E3C9264594}" type="presParOf" srcId="{5F4F7FCC-4CE9-4A33-BFA1-A5C7C8C21378}" destId="{BA776A01-2E6A-49DE-A307-E054B0F9B888}" srcOrd="7" destOrd="0" presId="urn:microsoft.com/office/officeart/2005/8/layout/vList2"/>
    <dgm:cxn modelId="{742D9E0C-319E-4D5E-A90A-E0AB2D519BDB}" type="presParOf" srcId="{5F4F7FCC-4CE9-4A33-BFA1-A5C7C8C21378}" destId="{8A013803-81D7-4DC2-8315-955C2019D228}" srcOrd="8" destOrd="0" presId="urn:microsoft.com/office/officeart/2005/8/layout/vList2"/>
    <dgm:cxn modelId="{02C6F89F-241C-47C2-8A56-B326EB0AC2F7}" type="presParOf" srcId="{5F4F7FCC-4CE9-4A33-BFA1-A5C7C8C21378}" destId="{482ACCD3-5967-423D-BEFE-208A20E3D18E}" srcOrd="9" destOrd="0" presId="urn:microsoft.com/office/officeart/2005/8/layout/vList2"/>
    <dgm:cxn modelId="{D6E544FE-0818-49BB-85FB-18F4A98FB069}" type="presParOf" srcId="{5F4F7FCC-4CE9-4A33-BFA1-A5C7C8C21378}" destId="{EE56D9F7-EC27-4381-A976-469C9215B49A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E2269D0-F46A-4C98-8B86-2D1552DFE2EA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0EB88876-0DF2-4384-8EDA-17DA1B631EE3}">
      <dgm:prSet/>
      <dgm:spPr/>
      <dgm:t>
        <a:bodyPr/>
        <a:lstStyle/>
        <a:p>
          <a:r>
            <a:rPr lang="en-US" b="1" dirty="0"/>
            <a:t>Provide fiscally responsible/essential services</a:t>
          </a:r>
        </a:p>
      </dgm:t>
    </dgm:pt>
    <dgm:pt modelId="{DD72C476-7D4F-4624-BAF5-00B96DC49E92}" type="parTrans" cxnId="{E254C635-0930-4BAB-971C-793890B3E883}">
      <dgm:prSet/>
      <dgm:spPr/>
      <dgm:t>
        <a:bodyPr/>
        <a:lstStyle/>
        <a:p>
          <a:endParaRPr lang="en-US"/>
        </a:p>
      </dgm:t>
    </dgm:pt>
    <dgm:pt modelId="{7BB81E17-ECF0-4992-BE01-17D5740AF065}" type="sibTrans" cxnId="{E254C635-0930-4BAB-971C-793890B3E883}">
      <dgm:prSet/>
      <dgm:spPr/>
      <dgm:t>
        <a:bodyPr/>
        <a:lstStyle/>
        <a:p>
          <a:endParaRPr lang="en-US"/>
        </a:p>
      </dgm:t>
    </dgm:pt>
    <dgm:pt modelId="{296D57B1-76A7-4B39-892B-9E954CE287AD}">
      <dgm:prSet/>
      <dgm:spPr/>
      <dgm:t>
        <a:bodyPr/>
        <a:lstStyle/>
        <a:p>
          <a:r>
            <a:rPr lang="en-US" b="1" dirty="0"/>
            <a:t>Promote a safe community</a:t>
          </a:r>
        </a:p>
      </dgm:t>
    </dgm:pt>
    <dgm:pt modelId="{D8EE8101-CDE0-4BDD-987A-C3C5CDF68E46}" type="parTrans" cxnId="{A6AF5C91-2BDD-4D05-AC91-9B0ADB6BE243}">
      <dgm:prSet/>
      <dgm:spPr/>
      <dgm:t>
        <a:bodyPr/>
        <a:lstStyle/>
        <a:p>
          <a:endParaRPr lang="en-US"/>
        </a:p>
      </dgm:t>
    </dgm:pt>
    <dgm:pt modelId="{9E758C16-92C8-4C12-AF0A-BA9D833F399B}" type="sibTrans" cxnId="{A6AF5C91-2BDD-4D05-AC91-9B0ADB6BE243}">
      <dgm:prSet/>
      <dgm:spPr/>
      <dgm:t>
        <a:bodyPr/>
        <a:lstStyle/>
        <a:p>
          <a:endParaRPr lang="en-US"/>
        </a:p>
      </dgm:t>
    </dgm:pt>
    <dgm:pt modelId="{FF9C30DC-AA83-43E6-9FB2-759437B10225}">
      <dgm:prSet/>
      <dgm:spPr/>
      <dgm:t>
        <a:bodyPr/>
        <a:lstStyle/>
        <a:p>
          <a:r>
            <a:rPr lang="en-US" b="1" dirty="0"/>
            <a:t>Encourage economic development </a:t>
          </a:r>
        </a:p>
      </dgm:t>
    </dgm:pt>
    <dgm:pt modelId="{F3174C20-F182-498D-B841-1AD2670F9AB1}" type="parTrans" cxnId="{DBE6494E-9AF9-415E-9283-7E2C252D6746}">
      <dgm:prSet/>
      <dgm:spPr/>
      <dgm:t>
        <a:bodyPr/>
        <a:lstStyle/>
        <a:p>
          <a:endParaRPr lang="en-US"/>
        </a:p>
      </dgm:t>
    </dgm:pt>
    <dgm:pt modelId="{CDEE1C1A-0ECB-4511-BACE-D0B0956C3FE8}" type="sibTrans" cxnId="{DBE6494E-9AF9-415E-9283-7E2C252D6746}">
      <dgm:prSet/>
      <dgm:spPr/>
      <dgm:t>
        <a:bodyPr/>
        <a:lstStyle/>
        <a:p>
          <a:endParaRPr lang="en-US"/>
        </a:p>
      </dgm:t>
    </dgm:pt>
    <dgm:pt modelId="{FA0E95CD-DDAE-4172-9BF7-538AE40C5636}">
      <dgm:prSet/>
      <dgm:spPr/>
      <dgm:t>
        <a:bodyPr/>
        <a:lstStyle/>
        <a:p>
          <a:r>
            <a:rPr lang="en-US" b="1" dirty="0"/>
            <a:t>Development of cultural, social, and community values</a:t>
          </a:r>
        </a:p>
      </dgm:t>
    </dgm:pt>
    <dgm:pt modelId="{CD59DCD9-0FE5-4E86-BAC0-1A5312BA97C2}" type="parTrans" cxnId="{E6BD60C0-672D-49D2-BF91-02985BB107CF}">
      <dgm:prSet/>
      <dgm:spPr/>
      <dgm:t>
        <a:bodyPr/>
        <a:lstStyle/>
        <a:p>
          <a:endParaRPr lang="en-US"/>
        </a:p>
      </dgm:t>
    </dgm:pt>
    <dgm:pt modelId="{99F0C745-DBFC-42A9-858A-F91BE32EC061}" type="sibTrans" cxnId="{E6BD60C0-672D-49D2-BF91-02985BB107CF}">
      <dgm:prSet/>
      <dgm:spPr/>
      <dgm:t>
        <a:bodyPr/>
        <a:lstStyle/>
        <a:p>
          <a:endParaRPr lang="en-US"/>
        </a:p>
      </dgm:t>
    </dgm:pt>
    <dgm:pt modelId="{FA9D8DD1-5E0C-4E41-84D1-CA53610C100B}">
      <dgm:prSet/>
      <dgm:spPr/>
      <dgm:t>
        <a:bodyPr/>
        <a:lstStyle/>
        <a:p>
          <a:r>
            <a:rPr lang="en-US" b="1" dirty="0"/>
            <a:t>Stewardship of natural resources </a:t>
          </a:r>
        </a:p>
      </dgm:t>
    </dgm:pt>
    <dgm:pt modelId="{DA9C70FE-5C1A-4D0A-A233-F1D96754742B}" type="parTrans" cxnId="{C46485D3-2B01-4900-B52C-F4353E1CF4FF}">
      <dgm:prSet/>
      <dgm:spPr/>
      <dgm:t>
        <a:bodyPr/>
        <a:lstStyle/>
        <a:p>
          <a:endParaRPr lang="en-US"/>
        </a:p>
      </dgm:t>
    </dgm:pt>
    <dgm:pt modelId="{AB5A94CA-33BD-4AE3-BC86-2DE30121BD47}" type="sibTrans" cxnId="{C46485D3-2B01-4900-B52C-F4353E1CF4FF}">
      <dgm:prSet/>
      <dgm:spPr/>
      <dgm:t>
        <a:bodyPr/>
        <a:lstStyle/>
        <a:p>
          <a:endParaRPr lang="en-US"/>
        </a:p>
      </dgm:t>
    </dgm:pt>
    <dgm:pt modelId="{FBBEB4B4-D484-4B7E-B68E-99CD81BE75B0}" type="pres">
      <dgm:prSet presAssocID="{AE2269D0-F46A-4C98-8B86-2D1552DFE2EA}" presName="diagram" presStyleCnt="0">
        <dgm:presLayoutVars>
          <dgm:dir/>
          <dgm:resizeHandles val="exact"/>
        </dgm:presLayoutVars>
      </dgm:prSet>
      <dgm:spPr/>
    </dgm:pt>
    <dgm:pt modelId="{41CAC585-77B3-4FA6-8E7A-47B744288839}" type="pres">
      <dgm:prSet presAssocID="{0EB88876-0DF2-4384-8EDA-17DA1B631EE3}" presName="node" presStyleLbl="node1" presStyleIdx="0" presStyleCnt="5">
        <dgm:presLayoutVars>
          <dgm:bulletEnabled val="1"/>
        </dgm:presLayoutVars>
      </dgm:prSet>
      <dgm:spPr/>
    </dgm:pt>
    <dgm:pt modelId="{6E59EC25-4052-456D-84F2-9607F9B0E46B}" type="pres">
      <dgm:prSet presAssocID="{7BB81E17-ECF0-4992-BE01-17D5740AF065}" presName="sibTrans" presStyleCnt="0"/>
      <dgm:spPr/>
    </dgm:pt>
    <dgm:pt modelId="{E35283D0-716A-4421-BDDD-6CB80A65EA1A}" type="pres">
      <dgm:prSet presAssocID="{296D57B1-76A7-4B39-892B-9E954CE287AD}" presName="node" presStyleLbl="node1" presStyleIdx="1" presStyleCnt="5">
        <dgm:presLayoutVars>
          <dgm:bulletEnabled val="1"/>
        </dgm:presLayoutVars>
      </dgm:prSet>
      <dgm:spPr/>
    </dgm:pt>
    <dgm:pt modelId="{6029223C-6F68-49E2-9C7C-69F7EEF76D03}" type="pres">
      <dgm:prSet presAssocID="{9E758C16-92C8-4C12-AF0A-BA9D833F399B}" presName="sibTrans" presStyleCnt="0"/>
      <dgm:spPr/>
    </dgm:pt>
    <dgm:pt modelId="{6704B25D-1E21-4CA6-9D1A-B1BDDC949678}" type="pres">
      <dgm:prSet presAssocID="{FF9C30DC-AA83-43E6-9FB2-759437B10225}" presName="node" presStyleLbl="node1" presStyleIdx="2" presStyleCnt="5">
        <dgm:presLayoutVars>
          <dgm:bulletEnabled val="1"/>
        </dgm:presLayoutVars>
      </dgm:prSet>
      <dgm:spPr/>
    </dgm:pt>
    <dgm:pt modelId="{1BD81D80-BDD7-423F-B8C6-819B3C116945}" type="pres">
      <dgm:prSet presAssocID="{CDEE1C1A-0ECB-4511-BACE-D0B0956C3FE8}" presName="sibTrans" presStyleCnt="0"/>
      <dgm:spPr/>
    </dgm:pt>
    <dgm:pt modelId="{EA779E09-F245-4996-B98A-D6335EE7C9C5}" type="pres">
      <dgm:prSet presAssocID="{FA0E95CD-DDAE-4172-9BF7-538AE40C5636}" presName="node" presStyleLbl="node1" presStyleIdx="3" presStyleCnt="5">
        <dgm:presLayoutVars>
          <dgm:bulletEnabled val="1"/>
        </dgm:presLayoutVars>
      </dgm:prSet>
      <dgm:spPr/>
    </dgm:pt>
    <dgm:pt modelId="{9EF53D74-B2F4-424C-9C88-33965369BD8C}" type="pres">
      <dgm:prSet presAssocID="{99F0C745-DBFC-42A9-858A-F91BE32EC061}" presName="sibTrans" presStyleCnt="0"/>
      <dgm:spPr/>
    </dgm:pt>
    <dgm:pt modelId="{851EDCAC-371A-428B-918C-F01236533925}" type="pres">
      <dgm:prSet presAssocID="{FA9D8DD1-5E0C-4E41-84D1-CA53610C100B}" presName="node" presStyleLbl="node1" presStyleIdx="4" presStyleCnt="5">
        <dgm:presLayoutVars>
          <dgm:bulletEnabled val="1"/>
        </dgm:presLayoutVars>
      </dgm:prSet>
      <dgm:spPr/>
    </dgm:pt>
  </dgm:ptLst>
  <dgm:cxnLst>
    <dgm:cxn modelId="{A63CE914-B8C8-4E12-B128-2A15DA72286C}" type="presOf" srcId="{296D57B1-76A7-4B39-892B-9E954CE287AD}" destId="{E35283D0-716A-4421-BDDD-6CB80A65EA1A}" srcOrd="0" destOrd="0" presId="urn:microsoft.com/office/officeart/2005/8/layout/default"/>
    <dgm:cxn modelId="{48320233-DBB4-4F1A-95EF-F4815DA5C576}" type="presOf" srcId="{FA9D8DD1-5E0C-4E41-84D1-CA53610C100B}" destId="{851EDCAC-371A-428B-918C-F01236533925}" srcOrd="0" destOrd="0" presId="urn:microsoft.com/office/officeart/2005/8/layout/default"/>
    <dgm:cxn modelId="{E254C635-0930-4BAB-971C-793890B3E883}" srcId="{AE2269D0-F46A-4C98-8B86-2D1552DFE2EA}" destId="{0EB88876-0DF2-4384-8EDA-17DA1B631EE3}" srcOrd="0" destOrd="0" parTransId="{DD72C476-7D4F-4624-BAF5-00B96DC49E92}" sibTransId="{7BB81E17-ECF0-4992-BE01-17D5740AF065}"/>
    <dgm:cxn modelId="{E9572C5B-CC4E-44E7-8EEB-0A75B49DADCB}" type="presOf" srcId="{0EB88876-0DF2-4384-8EDA-17DA1B631EE3}" destId="{41CAC585-77B3-4FA6-8E7A-47B744288839}" srcOrd="0" destOrd="0" presId="urn:microsoft.com/office/officeart/2005/8/layout/default"/>
    <dgm:cxn modelId="{DE7CEA43-DA97-44CE-BD87-095960F28331}" type="presOf" srcId="{FA0E95CD-DDAE-4172-9BF7-538AE40C5636}" destId="{EA779E09-F245-4996-B98A-D6335EE7C9C5}" srcOrd="0" destOrd="0" presId="urn:microsoft.com/office/officeart/2005/8/layout/default"/>
    <dgm:cxn modelId="{DBE6494E-9AF9-415E-9283-7E2C252D6746}" srcId="{AE2269D0-F46A-4C98-8B86-2D1552DFE2EA}" destId="{FF9C30DC-AA83-43E6-9FB2-759437B10225}" srcOrd="2" destOrd="0" parTransId="{F3174C20-F182-498D-B841-1AD2670F9AB1}" sibTransId="{CDEE1C1A-0ECB-4511-BACE-D0B0956C3FE8}"/>
    <dgm:cxn modelId="{6422C07C-08B8-4F93-81F7-1237B59E3546}" type="presOf" srcId="{FF9C30DC-AA83-43E6-9FB2-759437B10225}" destId="{6704B25D-1E21-4CA6-9D1A-B1BDDC949678}" srcOrd="0" destOrd="0" presId="urn:microsoft.com/office/officeart/2005/8/layout/default"/>
    <dgm:cxn modelId="{A6AF5C91-2BDD-4D05-AC91-9B0ADB6BE243}" srcId="{AE2269D0-F46A-4C98-8B86-2D1552DFE2EA}" destId="{296D57B1-76A7-4B39-892B-9E954CE287AD}" srcOrd="1" destOrd="0" parTransId="{D8EE8101-CDE0-4BDD-987A-C3C5CDF68E46}" sibTransId="{9E758C16-92C8-4C12-AF0A-BA9D833F399B}"/>
    <dgm:cxn modelId="{E6BD60C0-672D-49D2-BF91-02985BB107CF}" srcId="{AE2269D0-F46A-4C98-8B86-2D1552DFE2EA}" destId="{FA0E95CD-DDAE-4172-9BF7-538AE40C5636}" srcOrd="3" destOrd="0" parTransId="{CD59DCD9-0FE5-4E86-BAC0-1A5312BA97C2}" sibTransId="{99F0C745-DBFC-42A9-858A-F91BE32EC061}"/>
    <dgm:cxn modelId="{C46485D3-2B01-4900-B52C-F4353E1CF4FF}" srcId="{AE2269D0-F46A-4C98-8B86-2D1552DFE2EA}" destId="{FA9D8DD1-5E0C-4E41-84D1-CA53610C100B}" srcOrd="4" destOrd="0" parTransId="{DA9C70FE-5C1A-4D0A-A233-F1D96754742B}" sibTransId="{AB5A94CA-33BD-4AE3-BC86-2DE30121BD47}"/>
    <dgm:cxn modelId="{D8787FEE-0E01-4D91-84CB-FCA4CC48D28C}" type="presOf" srcId="{AE2269D0-F46A-4C98-8B86-2D1552DFE2EA}" destId="{FBBEB4B4-D484-4B7E-B68E-99CD81BE75B0}" srcOrd="0" destOrd="0" presId="urn:microsoft.com/office/officeart/2005/8/layout/default"/>
    <dgm:cxn modelId="{15BCDC84-B82A-4500-BCAA-CA9C47F00349}" type="presParOf" srcId="{FBBEB4B4-D484-4B7E-B68E-99CD81BE75B0}" destId="{41CAC585-77B3-4FA6-8E7A-47B744288839}" srcOrd="0" destOrd="0" presId="urn:microsoft.com/office/officeart/2005/8/layout/default"/>
    <dgm:cxn modelId="{5EDFEEE2-9E13-461C-B4B1-C37F7EBF6D8B}" type="presParOf" srcId="{FBBEB4B4-D484-4B7E-B68E-99CD81BE75B0}" destId="{6E59EC25-4052-456D-84F2-9607F9B0E46B}" srcOrd="1" destOrd="0" presId="urn:microsoft.com/office/officeart/2005/8/layout/default"/>
    <dgm:cxn modelId="{C13F4729-2744-4FD9-8F65-82B77954979A}" type="presParOf" srcId="{FBBEB4B4-D484-4B7E-B68E-99CD81BE75B0}" destId="{E35283D0-716A-4421-BDDD-6CB80A65EA1A}" srcOrd="2" destOrd="0" presId="urn:microsoft.com/office/officeart/2005/8/layout/default"/>
    <dgm:cxn modelId="{82B7E756-B965-427B-A828-C52538E638CC}" type="presParOf" srcId="{FBBEB4B4-D484-4B7E-B68E-99CD81BE75B0}" destId="{6029223C-6F68-49E2-9C7C-69F7EEF76D03}" srcOrd="3" destOrd="0" presId="urn:microsoft.com/office/officeart/2005/8/layout/default"/>
    <dgm:cxn modelId="{23E61012-21F0-4240-AA16-8A3178214116}" type="presParOf" srcId="{FBBEB4B4-D484-4B7E-B68E-99CD81BE75B0}" destId="{6704B25D-1E21-4CA6-9D1A-B1BDDC949678}" srcOrd="4" destOrd="0" presId="urn:microsoft.com/office/officeart/2005/8/layout/default"/>
    <dgm:cxn modelId="{5D1BC4F5-C521-4F01-B7EA-AF4499B8DEE1}" type="presParOf" srcId="{FBBEB4B4-D484-4B7E-B68E-99CD81BE75B0}" destId="{1BD81D80-BDD7-423F-B8C6-819B3C116945}" srcOrd="5" destOrd="0" presId="urn:microsoft.com/office/officeart/2005/8/layout/default"/>
    <dgm:cxn modelId="{9C2F8004-0205-4F27-807E-C640E0CCD273}" type="presParOf" srcId="{FBBEB4B4-D484-4B7E-B68E-99CD81BE75B0}" destId="{EA779E09-F245-4996-B98A-D6335EE7C9C5}" srcOrd="6" destOrd="0" presId="urn:microsoft.com/office/officeart/2005/8/layout/default"/>
    <dgm:cxn modelId="{9988C235-86E4-43FE-8FB8-74A47C0BF786}" type="presParOf" srcId="{FBBEB4B4-D484-4B7E-B68E-99CD81BE75B0}" destId="{9EF53D74-B2F4-424C-9C88-33965369BD8C}" srcOrd="7" destOrd="0" presId="urn:microsoft.com/office/officeart/2005/8/layout/default"/>
    <dgm:cxn modelId="{6881C294-F1BA-4C23-8F7C-C7A85E48F972}" type="presParOf" srcId="{FBBEB4B4-D484-4B7E-B68E-99CD81BE75B0}" destId="{851EDCAC-371A-428B-918C-F01236533925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F3BB339-47F8-41B9-A3F6-5AA9F157EBCC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862D1A7D-DD96-4500-BE5D-4542827F7E54}">
      <dgm:prSet/>
      <dgm:spPr/>
      <dgm:t>
        <a:bodyPr/>
        <a:lstStyle/>
        <a:p>
          <a:r>
            <a:rPr lang="en-US" b="1" dirty="0"/>
            <a:t>Integrity</a:t>
          </a:r>
          <a:r>
            <a:rPr lang="en-US" dirty="0"/>
            <a:t> is honesty, fairness, and transparency that engenders confidence and community trust </a:t>
          </a:r>
        </a:p>
      </dgm:t>
    </dgm:pt>
    <dgm:pt modelId="{6EC92F1C-7CCC-40C5-A937-0E7D71F8C849}" type="parTrans" cxnId="{E898B064-5845-4B93-9423-EE8E6C0620E3}">
      <dgm:prSet/>
      <dgm:spPr/>
      <dgm:t>
        <a:bodyPr/>
        <a:lstStyle/>
        <a:p>
          <a:endParaRPr lang="en-US"/>
        </a:p>
      </dgm:t>
    </dgm:pt>
    <dgm:pt modelId="{ACF26D00-E924-4E70-8242-D4F7CB92D0D7}" type="sibTrans" cxnId="{E898B064-5845-4B93-9423-EE8E6C0620E3}">
      <dgm:prSet/>
      <dgm:spPr/>
      <dgm:t>
        <a:bodyPr/>
        <a:lstStyle/>
        <a:p>
          <a:endParaRPr lang="en-US"/>
        </a:p>
      </dgm:t>
    </dgm:pt>
    <dgm:pt modelId="{AB8B9CFE-914A-47D3-8C3B-EC3F4B47045E}">
      <dgm:prSet/>
      <dgm:spPr/>
      <dgm:t>
        <a:bodyPr/>
        <a:lstStyle/>
        <a:p>
          <a:r>
            <a:rPr lang="en-US" b="1" dirty="0"/>
            <a:t>Respect</a:t>
          </a:r>
          <a:r>
            <a:rPr lang="en-US" dirty="0"/>
            <a:t> is tolerance, patience, and treating people fairly and with dignity</a:t>
          </a:r>
        </a:p>
      </dgm:t>
    </dgm:pt>
    <dgm:pt modelId="{298C2EF5-029D-4691-B93B-00F8C604BD0B}" type="parTrans" cxnId="{1AB6C1D4-3C38-447F-AB32-52E88E10425D}">
      <dgm:prSet/>
      <dgm:spPr/>
      <dgm:t>
        <a:bodyPr/>
        <a:lstStyle/>
        <a:p>
          <a:endParaRPr lang="en-US"/>
        </a:p>
      </dgm:t>
    </dgm:pt>
    <dgm:pt modelId="{C80860CC-55A2-42C5-A7ED-E6F5F352025D}" type="sibTrans" cxnId="{1AB6C1D4-3C38-447F-AB32-52E88E10425D}">
      <dgm:prSet/>
      <dgm:spPr/>
      <dgm:t>
        <a:bodyPr/>
        <a:lstStyle/>
        <a:p>
          <a:endParaRPr lang="en-US"/>
        </a:p>
      </dgm:t>
    </dgm:pt>
    <dgm:pt modelId="{74DB03F0-52CD-48A0-AA9E-E37668D19768}">
      <dgm:prSet/>
      <dgm:spPr/>
      <dgm:t>
        <a:bodyPr/>
        <a:lstStyle/>
        <a:p>
          <a:r>
            <a:rPr lang="en-US" b="1" dirty="0"/>
            <a:t>Excellence</a:t>
          </a:r>
          <a:r>
            <a:rPr lang="en-US" dirty="0"/>
            <a:t> is providing service that is mission driven, competent, accountable, and reflective of best practices while being good stewards of resources </a:t>
          </a:r>
        </a:p>
      </dgm:t>
    </dgm:pt>
    <dgm:pt modelId="{8E60172D-06F9-48F5-8FBD-68D8E0FC085D}" type="parTrans" cxnId="{E0A8D012-6EF8-4297-8594-576DB3DD77E2}">
      <dgm:prSet/>
      <dgm:spPr/>
      <dgm:t>
        <a:bodyPr/>
        <a:lstStyle/>
        <a:p>
          <a:endParaRPr lang="en-US"/>
        </a:p>
      </dgm:t>
    </dgm:pt>
    <dgm:pt modelId="{1F1E1DFA-152F-482C-88C9-37939FCACFBB}" type="sibTrans" cxnId="{E0A8D012-6EF8-4297-8594-576DB3DD77E2}">
      <dgm:prSet/>
      <dgm:spPr/>
      <dgm:t>
        <a:bodyPr/>
        <a:lstStyle/>
        <a:p>
          <a:endParaRPr lang="en-US"/>
        </a:p>
      </dgm:t>
    </dgm:pt>
    <dgm:pt modelId="{DBA86370-1FB7-4717-86B4-3F0E08A95FE2}">
      <dgm:prSet/>
      <dgm:spPr/>
      <dgm:t>
        <a:bodyPr/>
        <a:lstStyle/>
        <a:p>
          <a:r>
            <a:rPr lang="en-US" b="1" dirty="0"/>
            <a:t>Collaboration</a:t>
          </a:r>
          <a:r>
            <a:rPr lang="en-US" dirty="0"/>
            <a:t> is partnering with our policy makers, departments, employees, and customers to attain our organizational goals</a:t>
          </a:r>
        </a:p>
      </dgm:t>
    </dgm:pt>
    <dgm:pt modelId="{956B64C5-613C-4215-A445-1F59A6C0E59C}" type="parTrans" cxnId="{DFA1ABC1-3297-4B3E-8E1B-F1C97B2C2E8F}">
      <dgm:prSet/>
      <dgm:spPr/>
      <dgm:t>
        <a:bodyPr/>
        <a:lstStyle/>
        <a:p>
          <a:endParaRPr lang="en-US"/>
        </a:p>
      </dgm:t>
    </dgm:pt>
    <dgm:pt modelId="{E8C282D6-EC47-46F3-9EB7-0BBF5065DD59}" type="sibTrans" cxnId="{DFA1ABC1-3297-4B3E-8E1B-F1C97B2C2E8F}">
      <dgm:prSet/>
      <dgm:spPr/>
      <dgm:t>
        <a:bodyPr/>
        <a:lstStyle/>
        <a:p>
          <a:endParaRPr lang="en-US"/>
        </a:p>
      </dgm:t>
    </dgm:pt>
    <dgm:pt modelId="{E375F0C4-C929-4930-B400-F0748BEA543B}">
      <dgm:prSet/>
      <dgm:spPr/>
      <dgm:t>
        <a:bodyPr/>
        <a:lstStyle/>
        <a:p>
          <a:r>
            <a:rPr lang="en-US" b="1" dirty="0"/>
            <a:t>Innovation</a:t>
          </a:r>
          <a:r>
            <a:rPr lang="en-US" dirty="0"/>
            <a:t> is proactively planning for the future and supporting a culture that fosters new ideas and ways of providing services</a:t>
          </a:r>
        </a:p>
      </dgm:t>
    </dgm:pt>
    <dgm:pt modelId="{A68DED8F-5C96-4985-9D5F-FC8996567DEA}" type="parTrans" cxnId="{91A6A107-973C-4E88-9849-9D69891CDBD9}">
      <dgm:prSet/>
      <dgm:spPr/>
      <dgm:t>
        <a:bodyPr/>
        <a:lstStyle/>
        <a:p>
          <a:endParaRPr lang="en-US"/>
        </a:p>
      </dgm:t>
    </dgm:pt>
    <dgm:pt modelId="{5E926BDD-BEE0-4B79-B775-15599EB89FBF}" type="sibTrans" cxnId="{91A6A107-973C-4E88-9849-9D69891CDBD9}">
      <dgm:prSet/>
      <dgm:spPr/>
      <dgm:t>
        <a:bodyPr/>
        <a:lstStyle/>
        <a:p>
          <a:endParaRPr lang="en-US"/>
        </a:p>
      </dgm:t>
    </dgm:pt>
    <dgm:pt modelId="{C14B8FDD-3A4B-4E5A-AA98-367F01EE46F2}" type="pres">
      <dgm:prSet presAssocID="{EF3BB339-47F8-41B9-A3F6-5AA9F157EBCC}" presName="linear" presStyleCnt="0">
        <dgm:presLayoutVars>
          <dgm:animLvl val="lvl"/>
          <dgm:resizeHandles val="exact"/>
        </dgm:presLayoutVars>
      </dgm:prSet>
      <dgm:spPr/>
    </dgm:pt>
    <dgm:pt modelId="{B6CDC8FB-8ED0-4F4C-A1E5-E386DB932344}" type="pres">
      <dgm:prSet presAssocID="{862D1A7D-DD96-4500-BE5D-4542827F7E54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7721063F-8BEB-49B5-A500-4C2FF39801F3}" type="pres">
      <dgm:prSet presAssocID="{ACF26D00-E924-4E70-8242-D4F7CB92D0D7}" presName="spacer" presStyleCnt="0"/>
      <dgm:spPr/>
    </dgm:pt>
    <dgm:pt modelId="{2FD57710-F032-4D28-907C-A1E7268364DD}" type="pres">
      <dgm:prSet presAssocID="{AB8B9CFE-914A-47D3-8C3B-EC3F4B47045E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232C23A2-CED7-4CF0-9C7F-1645D544C1A0}" type="pres">
      <dgm:prSet presAssocID="{C80860CC-55A2-42C5-A7ED-E6F5F352025D}" presName="spacer" presStyleCnt="0"/>
      <dgm:spPr/>
    </dgm:pt>
    <dgm:pt modelId="{7F8AB89F-5887-4279-8ECE-E80BF0EF1E0E}" type="pres">
      <dgm:prSet presAssocID="{74DB03F0-52CD-48A0-AA9E-E37668D19768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47A215C7-6D0D-41E7-AD3D-E7FDE8567D96}" type="pres">
      <dgm:prSet presAssocID="{1F1E1DFA-152F-482C-88C9-37939FCACFBB}" presName="spacer" presStyleCnt="0"/>
      <dgm:spPr/>
    </dgm:pt>
    <dgm:pt modelId="{F2ABA025-302B-4496-899A-604129E658EA}" type="pres">
      <dgm:prSet presAssocID="{DBA86370-1FB7-4717-86B4-3F0E08A95FE2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AD87AB7C-C4A4-4425-9D34-44F296260D6B}" type="pres">
      <dgm:prSet presAssocID="{E8C282D6-EC47-46F3-9EB7-0BBF5065DD59}" presName="spacer" presStyleCnt="0"/>
      <dgm:spPr/>
    </dgm:pt>
    <dgm:pt modelId="{FA50FBA5-B60A-442C-97E4-6D25A0FC33EF}" type="pres">
      <dgm:prSet presAssocID="{E375F0C4-C929-4930-B400-F0748BEA543B}" presName="parentText" presStyleLbl="node1" presStyleIdx="4" presStyleCnt="5" custLinFactNeighborX="-15" custLinFactNeighborY="-30825">
        <dgm:presLayoutVars>
          <dgm:chMax val="0"/>
          <dgm:bulletEnabled val="1"/>
        </dgm:presLayoutVars>
      </dgm:prSet>
      <dgm:spPr/>
    </dgm:pt>
  </dgm:ptLst>
  <dgm:cxnLst>
    <dgm:cxn modelId="{91A6A107-973C-4E88-9849-9D69891CDBD9}" srcId="{EF3BB339-47F8-41B9-A3F6-5AA9F157EBCC}" destId="{E375F0C4-C929-4930-B400-F0748BEA543B}" srcOrd="4" destOrd="0" parTransId="{A68DED8F-5C96-4985-9D5F-FC8996567DEA}" sibTransId="{5E926BDD-BEE0-4B79-B775-15599EB89FBF}"/>
    <dgm:cxn modelId="{E0A8D012-6EF8-4297-8594-576DB3DD77E2}" srcId="{EF3BB339-47F8-41B9-A3F6-5AA9F157EBCC}" destId="{74DB03F0-52CD-48A0-AA9E-E37668D19768}" srcOrd="2" destOrd="0" parTransId="{8E60172D-06F9-48F5-8FBD-68D8E0FC085D}" sibTransId="{1F1E1DFA-152F-482C-88C9-37939FCACFBB}"/>
    <dgm:cxn modelId="{BF937115-7A98-476A-9D0E-6F1C37CB6D81}" type="presOf" srcId="{E375F0C4-C929-4930-B400-F0748BEA543B}" destId="{FA50FBA5-B60A-442C-97E4-6D25A0FC33EF}" srcOrd="0" destOrd="0" presId="urn:microsoft.com/office/officeart/2005/8/layout/vList2"/>
    <dgm:cxn modelId="{EFF45C3E-446A-4012-8ACD-161D996FD550}" type="presOf" srcId="{74DB03F0-52CD-48A0-AA9E-E37668D19768}" destId="{7F8AB89F-5887-4279-8ECE-E80BF0EF1E0E}" srcOrd="0" destOrd="0" presId="urn:microsoft.com/office/officeart/2005/8/layout/vList2"/>
    <dgm:cxn modelId="{238C7063-7262-48D2-B950-F020567FA261}" type="presOf" srcId="{DBA86370-1FB7-4717-86B4-3F0E08A95FE2}" destId="{F2ABA025-302B-4496-899A-604129E658EA}" srcOrd="0" destOrd="0" presId="urn:microsoft.com/office/officeart/2005/8/layout/vList2"/>
    <dgm:cxn modelId="{E898B064-5845-4B93-9423-EE8E6C0620E3}" srcId="{EF3BB339-47F8-41B9-A3F6-5AA9F157EBCC}" destId="{862D1A7D-DD96-4500-BE5D-4542827F7E54}" srcOrd="0" destOrd="0" parTransId="{6EC92F1C-7CCC-40C5-A937-0E7D71F8C849}" sibTransId="{ACF26D00-E924-4E70-8242-D4F7CB92D0D7}"/>
    <dgm:cxn modelId="{8E26C19C-C075-44E6-86F1-A6894F182FAA}" type="presOf" srcId="{EF3BB339-47F8-41B9-A3F6-5AA9F157EBCC}" destId="{C14B8FDD-3A4B-4E5A-AA98-367F01EE46F2}" srcOrd="0" destOrd="0" presId="urn:microsoft.com/office/officeart/2005/8/layout/vList2"/>
    <dgm:cxn modelId="{5231BCB7-A800-41A9-BA6F-E1E85023728E}" type="presOf" srcId="{862D1A7D-DD96-4500-BE5D-4542827F7E54}" destId="{B6CDC8FB-8ED0-4F4C-A1E5-E386DB932344}" srcOrd="0" destOrd="0" presId="urn:microsoft.com/office/officeart/2005/8/layout/vList2"/>
    <dgm:cxn modelId="{38A0FABB-AA6B-4248-87C3-787A9A9648D0}" type="presOf" srcId="{AB8B9CFE-914A-47D3-8C3B-EC3F4B47045E}" destId="{2FD57710-F032-4D28-907C-A1E7268364DD}" srcOrd="0" destOrd="0" presId="urn:microsoft.com/office/officeart/2005/8/layout/vList2"/>
    <dgm:cxn modelId="{DFA1ABC1-3297-4B3E-8E1B-F1C97B2C2E8F}" srcId="{EF3BB339-47F8-41B9-A3F6-5AA9F157EBCC}" destId="{DBA86370-1FB7-4717-86B4-3F0E08A95FE2}" srcOrd="3" destOrd="0" parTransId="{956B64C5-613C-4215-A445-1F59A6C0E59C}" sibTransId="{E8C282D6-EC47-46F3-9EB7-0BBF5065DD59}"/>
    <dgm:cxn modelId="{1AB6C1D4-3C38-447F-AB32-52E88E10425D}" srcId="{EF3BB339-47F8-41B9-A3F6-5AA9F157EBCC}" destId="{AB8B9CFE-914A-47D3-8C3B-EC3F4B47045E}" srcOrd="1" destOrd="0" parTransId="{298C2EF5-029D-4691-B93B-00F8C604BD0B}" sibTransId="{C80860CC-55A2-42C5-A7ED-E6F5F352025D}"/>
    <dgm:cxn modelId="{7AFD8F17-449C-454A-BD98-A3A1ADCDF038}" type="presParOf" srcId="{C14B8FDD-3A4B-4E5A-AA98-367F01EE46F2}" destId="{B6CDC8FB-8ED0-4F4C-A1E5-E386DB932344}" srcOrd="0" destOrd="0" presId="urn:microsoft.com/office/officeart/2005/8/layout/vList2"/>
    <dgm:cxn modelId="{C9CC06FB-EBE0-4A32-8753-B5A9090B0B87}" type="presParOf" srcId="{C14B8FDD-3A4B-4E5A-AA98-367F01EE46F2}" destId="{7721063F-8BEB-49B5-A500-4C2FF39801F3}" srcOrd="1" destOrd="0" presId="urn:microsoft.com/office/officeart/2005/8/layout/vList2"/>
    <dgm:cxn modelId="{69F80187-EC08-4C84-9DDD-716FF2EC5E0C}" type="presParOf" srcId="{C14B8FDD-3A4B-4E5A-AA98-367F01EE46F2}" destId="{2FD57710-F032-4D28-907C-A1E7268364DD}" srcOrd="2" destOrd="0" presId="urn:microsoft.com/office/officeart/2005/8/layout/vList2"/>
    <dgm:cxn modelId="{75BC07B8-AE7C-4AEE-88A1-55A61DCB2DAD}" type="presParOf" srcId="{C14B8FDD-3A4B-4E5A-AA98-367F01EE46F2}" destId="{232C23A2-CED7-4CF0-9C7F-1645D544C1A0}" srcOrd="3" destOrd="0" presId="urn:microsoft.com/office/officeart/2005/8/layout/vList2"/>
    <dgm:cxn modelId="{2320C31D-1D9A-42F7-8340-D832826303ED}" type="presParOf" srcId="{C14B8FDD-3A4B-4E5A-AA98-367F01EE46F2}" destId="{7F8AB89F-5887-4279-8ECE-E80BF0EF1E0E}" srcOrd="4" destOrd="0" presId="urn:microsoft.com/office/officeart/2005/8/layout/vList2"/>
    <dgm:cxn modelId="{45A73447-8B0B-4F61-9E13-15318FCC3EEF}" type="presParOf" srcId="{C14B8FDD-3A4B-4E5A-AA98-367F01EE46F2}" destId="{47A215C7-6D0D-41E7-AD3D-E7FDE8567D96}" srcOrd="5" destOrd="0" presId="urn:microsoft.com/office/officeart/2005/8/layout/vList2"/>
    <dgm:cxn modelId="{737B2CF9-D45E-4137-8457-C0CB43793D0F}" type="presParOf" srcId="{C14B8FDD-3A4B-4E5A-AA98-367F01EE46F2}" destId="{F2ABA025-302B-4496-899A-604129E658EA}" srcOrd="6" destOrd="0" presId="urn:microsoft.com/office/officeart/2005/8/layout/vList2"/>
    <dgm:cxn modelId="{8715ED05-87CD-4E34-B40B-51B76EE9DC40}" type="presParOf" srcId="{C14B8FDD-3A4B-4E5A-AA98-367F01EE46F2}" destId="{AD87AB7C-C4A4-4425-9D34-44F296260D6B}" srcOrd="7" destOrd="0" presId="urn:microsoft.com/office/officeart/2005/8/layout/vList2"/>
    <dgm:cxn modelId="{4A39D3DE-6AAE-44B1-818B-D9D765F43386}" type="presParOf" srcId="{C14B8FDD-3A4B-4E5A-AA98-367F01EE46F2}" destId="{FA50FBA5-B60A-442C-97E4-6D25A0FC33EF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0B2128F-C0EB-4B11-A181-8413AEAB826E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B0E7EA7-E7E4-4DB4-B6A7-EDE16208D2D1}">
      <dgm:prSet/>
      <dgm:spPr/>
      <dgm:t>
        <a:bodyPr/>
        <a:lstStyle/>
        <a:p>
          <a:r>
            <a:rPr lang="en-US" b="1" dirty="0">
              <a:solidFill>
                <a:schemeClr val="bg1"/>
              </a:solidFill>
              <a:latin typeface="+mn-lt"/>
            </a:rPr>
            <a:t>Bond debt payment $4,247,275, decreased by $5,725</a:t>
          </a:r>
        </a:p>
      </dgm:t>
    </dgm:pt>
    <dgm:pt modelId="{54218ACD-E9CE-4D5D-B6D7-5372DB66F771}" type="parTrans" cxnId="{41292FD0-F8F1-43AB-B256-380393BD6CD9}">
      <dgm:prSet/>
      <dgm:spPr/>
      <dgm:t>
        <a:bodyPr/>
        <a:lstStyle/>
        <a:p>
          <a:endParaRPr lang="en-US"/>
        </a:p>
      </dgm:t>
    </dgm:pt>
    <dgm:pt modelId="{5D692D20-6721-46F1-A872-396D05DDC2BE}" type="sibTrans" cxnId="{41292FD0-F8F1-43AB-B256-380393BD6CD9}">
      <dgm:prSet/>
      <dgm:spPr/>
      <dgm:t>
        <a:bodyPr/>
        <a:lstStyle/>
        <a:p>
          <a:endParaRPr lang="en-US"/>
        </a:p>
      </dgm:t>
    </dgm:pt>
    <dgm:pt modelId="{0CC9F6D9-14B4-4586-B43A-26E2D20513AC}">
      <dgm:prSet/>
      <dgm:spPr/>
      <dgm:t>
        <a:bodyPr/>
        <a:lstStyle/>
        <a:p>
          <a:r>
            <a:rPr lang="en-US" b="1" dirty="0">
              <a:solidFill>
                <a:schemeClr val="bg1"/>
              </a:solidFill>
              <a:latin typeface="+mn-lt"/>
            </a:rPr>
            <a:t>Staff full time equivalents (FTE): 3.6 new positions *Note: .60 FTE approved 10/15/2024, Res</a:t>
          </a:r>
          <a:r>
            <a:rPr lang="en-US" b="1">
              <a:solidFill>
                <a:schemeClr val="bg1"/>
              </a:solidFill>
              <a:latin typeface="+mn-lt"/>
            </a:rPr>
            <a:t>. 81-2024</a:t>
          </a:r>
          <a:endParaRPr lang="en-US" b="1" dirty="0">
            <a:solidFill>
              <a:schemeClr val="bg1"/>
            </a:solidFill>
            <a:latin typeface="+mn-lt"/>
          </a:endParaRPr>
        </a:p>
      </dgm:t>
    </dgm:pt>
    <dgm:pt modelId="{F7A4F405-5CCD-45AC-B58D-298760419494}" type="parTrans" cxnId="{03490107-2FF8-4CC5-BCE2-4EC951B90219}">
      <dgm:prSet/>
      <dgm:spPr/>
      <dgm:t>
        <a:bodyPr/>
        <a:lstStyle/>
        <a:p>
          <a:endParaRPr lang="en-US"/>
        </a:p>
      </dgm:t>
    </dgm:pt>
    <dgm:pt modelId="{9DABB10E-CA23-4C50-9A62-BC841392C659}" type="sibTrans" cxnId="{03490107-2FF8-4CC5-BCE2-4EC951B90219}">
      <dgm:prSet/>
      <dgm:spPr/>
      <dgm:t>
        <a:bodyPr/>
        <a:lstStyle/>
        <a:p>
          <a:endParaRPr lang="en-US"/>
        </a:p>
      </dgm:t>
    </dgm:pt>
    <dgm:pt modelId="{27F00C49-8F59-4B05-867C-95AA798133D2}">
      <dgm:prSet/>
      <dgm:spPr/>
      <dgm:t>
        <a:bodyPr/>
        <a:lstStyle/>
        <a:p>
          <a:r>
            <a:rPr lang="en-US" b="1" dirty="0">
              <a:solidFill>
                <a:schemeClr val="bg1"/>
              </a:solidFill>
              <a:latin typeface="+mn-lt"/>
            </a:rPr>
            <a:t>Increase interest earned on invested funds, $365,637</a:t>
          </a:r>
        </a:p>
      </dgm:t>
    </dgm:pt>
    <dgm:pt modelId="{BA478D12-B9D4-4474-8D07-4BAACB46CFA8}" type="sibTrans" cxnId="{975AC932-0111-4021-867C-B738B80C0D8A}">
      <dgm:prSet/>
      <dgm:spPr/>
      <dgm:t>
        <a:bodyPr/>
        <a:lstStyle/>
        <a:p>
          <a:endParaRPr lang="en-US"/>
        </a:p>
      </dgm:t>
    </dgm:pt>
    <dgm:pt modelId="{B0EC9306-FD7D-49FC-A90C-23E56A5CA3D3}" type="parTrans" cxnId="{975AC932-0111-4021-867C-B738B80C0D8A}">
      <dgm:prSet/>
      <dgm:spPr/>
      <dgm:t>
        <a:bodyPr/>
        <a:lstStyle/>
        <a:p>
          <a:endParaRPr lang="en-US"/>
        </a:p>
      </dgm:t>
    </dgm:pt>
    <dgm:pt modelId="{261EAB7D-B411-43A4-AE3B-F776DE24381F}">
      <dgm:prSet/>
      <dgm:spPr/>
      <dgm:t>
        <a:bodyPr/>
        <a:lstStyle/>
        <a:p>
          <a:r>
            <a:rPr lang="en-US" b="1" dirty="0">
              <a:solidFill>
                <a:schemeClr val="bg1"/>
              </a:solidFill>
              <a:latin typeface="+mn-lt"/>
            </a:rPr>
            <a:t>Increase in sales tax revenue based on stronger trends and estimates, $444,511</a:t>
          </a:r>
        </a:p>
      </dgm:t>
    </dgm:pt>
    <dgm:pt modelId="{D890A307-F58F-4D08-8EA5-F44735D0DA7E}" type="sibTrans" cxnId="{B3CAFEB9-1B0A-43A6-9391-DFD32833CB2D}">
      <dgm:prSet/>
      <dgm:spPr/>
      <dgm:t>
        <a:bodyPr/>
        <a:lstStyle/>
        <a:p>
          <a:endParaRPr lang="en-US"/>
        </a:p>
      </dgm:t>
    </dgm:pt>
    <dgm:pt modelId="{7ACC1D53-CBC4-40DA-9F75-8F65BB2DEE63}" type="parTrans" cxnId="{B3CAFEB9-1B0A-43A6-9391-DFD32833CB2D}">
      <dgm:prSet/>
      <dgm:spPr/>
      <dgm:t>
        <a:bodyPr/>
        <a:lstStyle/>
        <a:p>
          <a:endParaRPr lang="en-US"/>
        </a:p>
      </dgm:t>
    </dgm:pt>
    <dgm:pt modelId="{FC16EC6F-7929-4388-ACBD-35A8670E877F}">
      <dgm:prSet/>
      <dgm:spPr/>
      <dgm:t>
        <a:bodyPr/>
        <a:lstStyle/>
        <a:p>
          <a:r>
            <a:rPr lang="en-US" b="1" dirty="0">
              <a:solidFill>
                <a:schemeClr val="bg1"/>
              </a:solidFill>
              <a:latin typeface="+mn-lt"/>
            </a:rPr>
            <a:t>Supplemental Shared Revenue increased from $860,607 to $879,956 an increase of $19,349 or + 2.2%</a:t>
          </a:r>
        </a:p>
      </dgm:t>
    </dgm:pt>
    <dgm:pt modelId="{8757EDDE-1FD3-465E-A15C-62DF54BAE87E}" type="parTrans" cxnId="{6E41B122-20BB-4F38-80BD-CC0F94DE1F1F}">
      <dgm:prSet/>
      <dgm:spPr/>
      <dgm:t>
        <a:bodyPr/>
        <a:lstStyle/>
        <a:p>
          <a:endParaRPr lang="en-US"/>
        </a:p>
      </dgm:t>
    </dgm:pt>
    <dgm:pt modelId="{CA7CC438-ADF9-4C40-B413-A03B00867630}" type="sibTrans" cxnId="{6E41B122-20BB-4F38-80BD-CC0F94DE1F1F}">
      <dgm:prSet/>
      <dgm:spPr/>
      <dgm:t>
        <a:bodyPr/>
        <a:lstStyle/>
        <a:p>
          <a:endParaRPr lang="en-US"/>
        </a:p>
      </dgm:t>
    </dgm:pt>
    <dgm:pt modelId="{6900CFD8-16C1-4919-9685-67E4197598BD}">
      <dgm:prSet/>
      <dgm:spPr/>
      <dgm:t>
        <a:bodyPr/>
        <a:lstStyle/>
        <a:p>
          <a:r>
            <a:rPr lang="en-US" b="1" dirty="0">
              <a:solidFill>
                <a:schemeClr val="bg1"/>
              </a:solidFill>
              <a:latin typeface="+mn-lt"/>
            </a:rPr>
            <a:t>Personal property aid revenue increased by $348,221, decreases levy exemption</a:t>
          </a:r>
        </a:p>
      </dgm:t>
    </dgm:pt>
    <dgm:pt modelId="{7BD50EEE-6439-42E0-A262-024B64D7F4B9}" type="parTrans" cxnId="{6036832D-40C2-4F92-9589-175EDD570707}">
      <dgm:prSet/>
      <dgm:spPr/>
      <dgm:t>
        <a:bodyPr/>
        <a:lstStyle/>
        <a:p>
          <a:endParaRPr lang="en-US"/>
        </a:p>
      </dgm:t>
    </dgm:pt>
    <dgm:pt modelId="{2FB21B01-7CC7-44E8-A769-F905A8EBCFCF}" type="sibTrans" cxnId="{6036832D-40C2-4F92-9589-175EDD570707}">
      <dgm:prSet/>
      <dgm:spPr/>
      <dgm:t>
        <a:bodyPr/>
        <a:lstStyle/>
        <a:p>
          <a:endParaRPr lang="en-US"/>
        </a:p>
      </dgm:t>
    </dgm:pt>
    <dgm:pt modelId="{4103F8B5-1EE1-4AB3-9521-F3AD97B41521}">
      <dgm:prSet/>
      <dgm:spPr/>
      <dgm:t>
        <a:bodyPr/>
        <a:lstStyle/>
        <a:p>
          <a:r>
            <a:rPr lang="en-US" b="1" dirty="0">
              <a:solidFill>
                <a:schemeClr val="bg1"/>
              </a:solidFill>
              <a:latin typeface="+mn-lt"/>
            </a:rPr>
            <a:t>Bridge aids decreased by $20,702</a:t>
          </a:r>
        </a:p>
      </dgm:t>
    </dgm:pt>
    <dgm:pt modelId="{1651FBB4-8F4F-4274-BC36-1D30236A6A7A}" type="parTrans" cxnId="{21B923EF-395B-43DE-BD2A-1D05F00CEE68}">
      <dgm:prSet/>
      <dgm:spPr/>
      <dgm:t>
        <a:bodyPr/>
        <a:lstStyle/>
        <a:p>
          <a:endParaRPr lang="en-US"/>
        </a:p>
      </dgm:t>
    </dgm:pt>
    <dgm:pt modelId="{4F52FA2D-B51A-47E2-B72C-CDE112387FDE}" type="sibTrans" cxnId="{21B923EF-395B-43DE-BD2A-1D05F00CEE68}">
      <dgm:prSet/>
      <dgm:spPr/>
      <dgm:t>
        <a:bodyPr/>
        <a:lstStyle/>
        <a:p>
          <a:endParaRPr lang="en-US"/>
        </a:p>
      </dgm:t>
    </dgm:pt>
    <dgm:pt modelId="{96F5B8C0-FDFA-40EE-B18B-1706063A0A74}">
      <dgm:prSet/>
      <dgm:spPr/>
      <dgm:t>
        <a:bodyPr/>
        <a:lstStyle/>
        <a:p>
          <a:r>
            <a:rPr lang="en-US" b="1" u="none" strike="noStrike" dirty="0">
              <a:solidFill>
                <a:schemeClr val="bg1"/>
              </a:solidFill>
              <a:effectLst/>
              <a:latin typeface="+mn-lt"/>
            </a:rPr>
            <a:t>Health insurance</a:t>
          </a:r>
          <a:r>
            <a:rPr lang="en-US" b="1" u="none" strike="noStrike" baseline="0" dirty="0">
              <a:solidFill>
                <a:schemeClr val="bg1"/>
              </a:solidFill>
              <a:effectLst/>
              <a:latin typeface="+mn-lt"/>
            </a:rPr>
            <a:t> provider change-premium increase, </a:t>
          </a:r>
          <a:r>
            <a:rPr lang="en-US" b="1" u="none" strike="noStrike" dirty="0">
              <a:solidFill>
                <a:schemeClr val="bg1"/>
              </a:solidFill>
              <a:effectLst/>
              <a:latin typeface="+mn-lt"/>
            </a:rPr>
            <a:t>$546,917 or </a:t>
          </a:r>
          <a:r>
            <a:rPr lang="en-US" b="1" u="none" strike="noStrike" baseline="0" dirty="0">
              <a:solidFill>
                <a:schemeClr val="bg1"/>
              </a:solidFill>
              <a:effectLst/>
              <a:latin typeface="+mn-lt"/>
            </a:rPr>
            <a:t>+7.9% </a:t>
          </a:r>
          <a:endParaRPr lang="en-US" b="1" dirty="0">
            <a:solidFill>
              <a:schemeClr val="bg1"/>
            </a:solidFill>
            <a:latin typeface="+mn-lt"/>
          </a:endParaRPr>
        </a:p>
      </dgm:t>
    </dgm:pt>
    <dgm:pt modelId="{EA662345-0C40-4557-9A3A-AEFA11C5854A}" type="parTrans" cxnId="{70A045DD-8CA7-4BA7-8717-595D8F052014}">
      <dgm:prSet/>
      <dgm:spPr/>
      <dgm:t>
        <a:bodyPr/>
        <a:lstStyle/>
        <a:p>
          <a:endParaRPr lang="en-US"/>
        </a:p>
      </dgm:t>
    </dgm:pt>
    <dgm:pt modelId="{1F4765BA-4FD2-4CE8-B239-EF037DDD774D}" type="sibTrans" cxnId="{70A045DD-8CA7-4BA7-8717-595D8F052014}">
      <dgm:prSet/>
      <dgm:spPr/>
      <dgm:t>
        <a:bodyPr/>
        <a:lstStyle/>
        <a:p>
          <a:endParaRPr lang="en-US"/>
        </a:p>
      </dgm:t>
    </dgm:pt>
    <dgm:pt modelId="{15242D86-E7C1-4EBF-BBC7-AC2AA26572F6}">
      <dgm:prSet/>
      <dgm:spPr/>
      <dgm:t>
        <a:bodyPr/>
        <a:lstStyle/>
        <a:p>
          <a:r>
            <a:rPr lang="en-US" b="1" dirty="0">
              <a:solidFill>
                <a:schemeClr val="bg1"/>
              </a:solidFill>
              <a:latin typeface="+mn-lt"/>
            </a:rPr>
            <a:t>Allocated $491,414 for economic development initiatives and strategies to foster sales tax revenue growth</a:t>
          </a:r>
        </a:p>
      </dgm:t>
    </dgm:pt>
    <dgm:pt modelId="{AEA8A9E8-246E-476C-B083-FF89F79E286C}" type="parTrans" cxnId="{2918AA0C-379B-4AEC-BE06-4160F4899041}">
      <dgm:prSet/>
      <dgm:spPr/>
      <dgm:t>
        <a:bodyPr/>
        <a:lstStyle/>
        <a:p>
          <a:endParaRPr lang="en-US"/>
        </a:p>
      </dgm:t>
    </dgm:pt>
    <dgm:pt modelId="{091D16A0-3EB4-400C-B9CC-ECD6A54D6276}" type="sibTrans" cxnId="{2918AA0C-379B-4AEC-BE06-4160F4899041}">
      <dgm:prSet/>
      <dgm:spPr/>
      <dgm:t>
        <a:bodyPr/>
        <a:lstStyle/>
        <a:p>
          <a:endParaRPr lang="en-US"/>
        </a:p>
      </dgm:t>
    </dgm:pt>
    <dgm:pt modelId="{DA678ABF-202B-4126-8485-E1D7993969E2}" type="pres">
      <dgm:prSet presAssocID="{80B2128F-C0EB-4B11-A181-8413AEAB826E}" presName="linear" presStyleCnt="0">
        <dgm:presLayoutVars>
          <dgm:animLvl val="lvl"/>
          <dgm:resizeHandles val="exact"/>
        </dgm:presLayoutVars>
      </dgm:prSet>
      <dgm:spPr/>
    </dgm:pt>
    <dgm:pt modelId="{E172CA14-383E-4DB9-8849-56229DB00204}" type="pres">
      <dgm:prSet presAssocID="{5B0E7EA7-E7E4-4DB4-B6A7-EDE16208D2D1}" presName="parentText" presStyleLbl="node1" presStyleIdx="0" presStyleCnt="9">
        <dgm:presLayoutVars>
          <dgm:chMax val="0"/>
          <dgm:bulletEnabled val="1"/>
        </dgm:presLayoutVars>
      </dgm:prSet>
      <dgm:spPr/>
    </dgm:pt>
    <dgm:pt modelId="{867C65C6-BD0E-4296-B8FD-203D743D8194}" type="pres">
      <dgm:prSet presAssocID="{5D692D20-6721-46F1-A872-396D05DDC2BE}" presName="spacer" presStyleCnt="0"/>
      <dgm:spPr/>
    </dgm:pt>
    <dgm:pt modelId="{016618B1-DAA8-4F42-9D72-0D6CD0DB6B1C}" type="pres">
      <dgm:prSet presAssocID="{261EAB7D-B411-43A4-AE3B-F776DE24381F}" presName="parentText" presStyleLbl="node1" presStyleIdx="1" presStyleCnt="9">
        <dgm:presLayoutVars>
          <dgm:chMax val="0"/>
          <dgm:bulletEnabled val="1"/>
        </dgm:presLayoutVars>
      </dgm:prSet>
      <dgm:spPr/>
    </dgm:pt>
    <dgm:pt modelId="{DFFCE6B2-F654-4581-BC69-59BBA2FFB22E}" type="pres">
      <dgm:prSet presAssocID="{D890A307-F58F-4D08-8EA5-F44735D0DA7E}" presName="spacer" presStyleCnt="0"/>
      <dgm:spPr/>
    </dgm:pt>
    <dgm:pt modelId="{14853156-240D-46B1-9892-1A1D28B1C558}" type="pres">
      <dgm:prSet presAssocID="{15242D86-E7C1-4EBF-BBC7-AC2AA26572F6}" presName="parentText" presStyleLbl="node1" presStyleIdx="2" presStyleCnt="9">
        <dgm:presLayoutVars>
          <dgm:chMax val="0"/>
          <dgm:bulletEnabled val="1"/>
        </dgm:presLayoutVars>
      </dgm:prSet>
      <dgm:spPr/>
    </dgm:pt>
    <dgm:pt modelId="{A174BAD2-BB2C-46CB-BD4F-8902790C9B12}" type="pres">
      <dgm:prSet presAssocID="{091D16A0-3EB4-400C-B9CC-ECD6A54D6276}" presName="spacer" presStyleCnt="0"/>
      <dgm:spPr/>
    </dgm:pt>
    <dgm:pt modelId="{B5609629-877C-4A21-A208-C1B270825953}" type="pres">
      <dgm:prSet presAssocID="{27F00C49-8F59-4B05-867C-95AA798133D2}" presName="parentText" presStyleLbl="node1" presStyleIdx="3" presStyleCnt="9">
        <dgm:presLayoutVars>
          <dgm:chMax val="0"/>
          <dgm:bulletEnabled val="1"/>
        </dgm:presLayoutVars>
      </dgm:prSet>
      <dgm:spPr/>
    </dgm:pt>
    <dgm:pt modelId="{B47884EC-9469-4684-BA48-CFC352470DAB}" type="pres">
      <dgm:prSet presAssocID="{BA478D12-B9D4-4474-8D07-4BAACB46CFA8}" presName="spacer" presStyleCnt="0"/>
      <dgm:spPr/>
    </dgm:pt>
    <dgm:pt modelId="{7317E7B5-DB4C-4FE7-89C4-47E25F17A073}" type="pres">
      <dgm:prSet presAssocID="{0CC9F6D9-14B4-4586-B43A-26E2D20513AC}" presName="parentText" presStyleLbl="node1" presStyleIdx="4" presStyleCnt="9" custLinFactNeighborX="0" custLinFactNeighborY="45815">
        <dgm:presLayoutVars>
          <dgm:chMax val="0"/>
          <dgm:bulletEnabled val="1"/>
        </dgm:presLayoutVars>
      </dgm:prSet>
      <dgm:spPr/>
    </dgm:pt>
    <dgm:pt modelId="{9E5C7F15-81D1-40C2-B897-03B06975F750}" type="pres">
      <dgm:prSet presAssocID="{9DABB10E-CA23-4C50-9A62-BC841392C659}" presName="spacer" presStyleCnt="0"/>
      <dgm:spPr/>
    </dgm:pt>
    <dgm:pt modelId="{FB57598B-4D24-4370-9B88-F40D0E4CB270}" type="pres">
      <dgm:prSet presAssocID="{FC16EC6F-7929-4388-ACBD-35A8670E877F}" presName="parentText" presStyleLbl="node1" presStyleIdx="5" presStyleCnt="9">
        <dgm:presLayoutVars>
          <dgm:chMax val="0"/>
          <dgm:bulletEnabled val="1"/>
        </dgm:presLayoutVars>
      </dgm:prSet>
      <dgm:spPr/>
    </dgm:pt>
    <dgm:pt modelId="{F1E6E588-8D0F-4CB8-BB82-5243E73A7AE9}" type="pres">
      <dgm:prSet presAssocID="{CA7CC438-ADF9-4C40-B413-A03B00867630}" presName="spacer" presStyleCnt="0"/>
      <dgm:spPr/>
    </dgm:pt>
    <dgm:pt modelId="{1F42F0D9-AA8C-4838-B52F-A55EF0EA4006}" type="pres">
      <dgm:prSet presAssocID="{6900CFD8-16C1-4919-9685-67E4197598BD}" presName="parentText" presStyleLbl="node1" presStyleIdx="6" presStyleCnt="9">
        <dgm:presLayoutVars>
          <dgm:chMax val="0"/>
          <dgm:bulletEnabled val="1"/>
        </dgm:presLayoutVars>
      </dgm:prSet>
      <dgm:spPr/>
    </dgm:pt>
    <dgm:pt modelId="{EBAF4669-A636-4A1B-A9EE-FED5440DCB4D}" type="pres">
      <dgm:prSet presAssocID="{2FB21B01-7CC7-44E8-A769-F905A8EBCFCF}" presName="spacer" presStyleCnt="0"/>
      <dgm:spPr/>
    </dgm:pt>
    <dgm:pt modelId="{518AA14D-7753-4608-BADE-6F49C86D5264}" type="pres">
      <dgm:prSet presAssocID="{4103F8B5-1EE1-4AB3-9521-F3AD97B41521}" presName="parentText" presStyleLbl="node1" presStyleIdx="7" presStyleCnt="9">
        <dgm:presLayoutVars>
          <dgm:chMax val="0"/>
          <dgm:bulletEnabled val="1"/>
        </dgm:presLayoutVars>
      </dgm:prSet>
      <dgm:spPr/>
    </dgm:pt>
    <dgm:pt modelId="{2173EA64-C2CC-48AB-884B-94257194B552}" type="pres">
      <dgm:prSet presAssocID="{4F52FA2D-B51A-47E2-B72C-CDE112387FDE}" presName="spacer" presStyleCnt="0"/>
      <dgm:spPr/>
    </dgm:pt>
    <dgm:pt modelId="{D706F183-5A3F-4D50-BE88-11DD424EA621}" type="pres">
      <dgm:prSet presAssocID="{96F5B8C0-FDFA-40EE-B18B-1706063A0A74}" presName="parentText" presStyleLbl="node1" presStyleIdx="8" presStyleCnt="9">
        <dgm:presLayoutVars>
          <dgm:chMax val="0"/>
          <dgm:bulletEnabled val="1"/>
        </dgm:presLayoutVars>
      </dgm:prSet>
      <dgm:spPr/>
    </dgm:pt>
  </dgm:ptLst>
  <dgm:cxnLst>
    <dgm:cxn modelId="{03490107-2FF8-4CC5-BCE2-4EC951B90219}" srcId="{80B2128F-C0EB-4B11-A181-8413AEAB826E}" destId="{0CC9F6D9-14B4-4586-B43A-26E2D20513AC}" srcOrd="4" destOrd="0" parTransId="{F7A4F405-5CCD-45AC-B58D-298760419494}" sibTransId="{9DABB10E-CA23-4C50-9A62-BC841392C659}"/>
    <dgm:cxn modelId="{2918AA0C-379B-4AEC-BE06-4160F4899041}" srcId="{80B2128F-C0EB-4B11-A181-8413AEAB826E}" destId="{15242D86-E7C1-4EBF-BBC7-AC2AA26572F6}" srcOrd="2" destOrd="0" parTransId="{AEA8A9E8-246E-476C-B083-FF89F79E286C}" sibTransId="{091D16A0-3EB4-400C-B9CC-ECD6A54D6276}"/>
    <dgm:cxn modelId="{8D523B1B-3391-4EDB-966C-DB5A9BD71D30}" type="presOf" srcId="{15242D86-E7C1-4EBF-BBC7-AC2AA26572F6}" destId="{14853156-240D-46B1-9892-1A1D28B1C558}" srcOrd="0" destOrd="0" presId="urn:microsoft.com/office/officeart/2005/8/layout/vList2"/>
    <dgm:cxn modelId="{6E41B122-20BB-4F38-80BD-CC0F94DE1F1F}" srcId="{80B2128F-C0EB-4B11-A181-8413AEAB826E}" destId="{FC16EC6F-7929-4388-ACBD-35A8670E877F}" srcOrd="5" destOrd="0" parTransId="{8757EDDE-1FD3-465E-A15C-62DF54BAE87E}" sibTransId="{CA7CC438-ADF9-4C40-B413-A03B00867630}"/>
    <dgm:cxn modelId="{6036832D-40C2-4F92-9589-175EDD570707}" srcId="{80B2128F-C0EB-4B11-A181-8413AEAB826E}" destId="{6900CFD8-16C1-4919-9685-67E4197598BD}" srcOrd="6" destOrd="0" parTransId="{7BD50EEE-6439-42E0-A262-024B64D7F4B9}" sibTransId="{2FB21B01-7CC7-44E8-A769-F905A8EBCFCF}"/>
    <dgm:cxn modelId="{975AC932-0111-4021-867C-B738B80C0D8A}" srcId="{80B2128F-C0EB-4B11-A181-8413AEAB826E}" destId="{27F00C49-8F59-4B05-867C-95AA798133D2}" srcOrd="3" destOrd="0" parTransId="{B0EC9306-FD7D-49FC-A90C-23E56A5CA3D3}" sibTransId="{BA478D12-B9D4-4474-8D07-4BAACB46CFA8}"/>
    <dgm:cxn modelId="{44E61569-EEC6-4A95-8D88-61A7A5FBC28D}" type="presOf" srcId="{0CC9F6D9-14B4-4586-B43A-26E2D20513AC}" destId="{7317E7B5-DB4C-4FE7-89C4-47E25F17A073}" srcOrd="0" destOrd="0" presId="urn:microsoft.com/office/officeart/2005/8/layout/vList2"/>
    <dgm:cxn modelId="{4C473169-F2E1-4075-A683-75DFE38C4088}" type="presOf" srcId="{27F00C49-8F59-4B05-867C-95AA798133D2}" destId="{B5609629-877C-4A21-A208-C1B270825953}" srcOrd="0" destOrd="0" presId="urn:microsoft.com/office/officeart/2005/8/layout/vList2"/>
    <dgm:cxn modelId="{7FFF8672-6BB3-4766-B741-028418384E20}" type="presOf" srcId="{4103F8B5-1EE1-4AB3-9521-F3AD97B41521}" destId="{518AA14D-7753-4608-BADE-6F49C86D5264}" srcOrd="0" destOrd="0" presId="urn:microsoft.com/office/officeart/2005/8/layout/vList2"/>
    <dgm:cxn modelId="{AE09867B-AC9B-4BB7-81F3-566735285E73}" type="presOf" srcId="{FC16EC6F-7929-4388-ACBD-35A8670E877F}" destId="{FB57598B-4D24-4370-9B88-F40D0E4CB270}" srcOrd="0" destOrd="0" presId="urn:microsoft.com/office/officeart/2005/8/layout/vList2"/>
    <dgm:cxn modelId="{20FC847E-4A79-4DF4-B95A-FCC2891E4B24}" type="presOf" srcId="{80B2128F-C0EB-4B11-A181-8413AEAB826E}" destId="{DA678ABF-202B-4126-8485-E1D7993969E2}" srcOrd="0" destOrd="0" presId="urn:microsoft.com/office/officeart/2005/8/layout/vList2"/>
    <dgm:cxn modelId="{172472A1-43B1-47DF-95FF-E24B5B282724}" type="presOf" srcId="{96F5B8C0-FDFA-40EE-B18B-1706063A0A74}" destId="{D706F183-5A3F-4D50-BE88-11DD424EA621}" srcOrd="0" destOrd="0" presId="urn:microsoft.com/office/officeart/2005/8/layout/vList2"/>
    <dgm:cxn modelId="{B3CAFEB9-1B0A-43A6-9391-DFD32833CB2D}" srcId="{80B2128F-C0EB-4B11-A181-8413AEAB826E}" destId="{261EAB7D-B411-43A4-AE3B-F776DE24381F}" srcOrd="1" destOrd="0" parTransId="{7ACC1D53-CBC4-40DA-9F75-8F65BB2DEE63}" sibTransId="{D890A307-F58F-4D08-8EA5-F44735D0DA7E}"/>
    <dgm:cxn modelId="{41292FD0-F8F1-43AB-B256-380393BD6CD9}" srcId="{80B2128F-C0EB-4B11-A181-8413AEAB826E}" destId="{5B0E7EA7-E7E4-4DB4-B6A7-EDE16208D2D1}" srcOrd="0" destOrd="0" parTransId="{54218ACD-E9CE-4D5D-B6D7-5372DB66F771}" sibTransId="{5D692D20-6721-46F1-A872-396D05DDC2BE}"/>
    <dgm:cxn modelId="{871B5FD4-332F-43DE-ACCF-5DE0B761ABCB}" type="presOf" srcId="{6900CFD8-16C1-4919-9685-67E4197598BD}" destId="{1F42F0D9-AA8C-4838-B52F-A55EF0EA4006}" srcOrd="0" destOrd="0" presId="urn:microsoft.com/office/officeart/2005/8/layout/vList2"/>
    <dgm:cxn modelId="{70A045DD-8CA7-4BA7-8717-595D8F052014}" srcId="{80B2128F-C0EB-4B11-A181-8413AEAB826E}" destId="{96F5B8C0-FDFA-40EE-B18B-1706063A0A74}" srcOrd="8" destOrd="0" parTransId="{EA662345-0C40-4557-9A3A-AEFA11C5854A}" sibTransId="{1F4765BA-4FD2-4CE8-B239-EF037DDD774D}"/>
    <dgm:cxn modelId="{3020B8EA-4819-46CB-AC51-1EB8E35193FA}" type="presOf" srcId="{5B0E7EA7-E7E4-4DB4-B6A7-EDE16208D2D1}" destId="{E172CA14-383E-4DB9-8849-56229DB00204}" srcOrd="0" destOrd="0" presId="urn:microsoft.com/office/officeart/2005/8/layout/vList2"/>
    <dgm:cxn modelId="{21B923EF-395B-43DE-BD2A-1D05F00CEE68}" srcId="{80B2128F-C0EB-4B11-A181-8413AEAB826E}" destId="{4103F8B5-1EE1-4AB3-9521-F3AD97B41521}" srcOrd="7" destOrd="0" parTransId="{1651FBB4-8F4F-4274-BC36-1D30236A6A7A}" sibTransId="{4F52FA2D-B51A-47E2-B72C-CDE112387FDE}"/>
    <dgm:cxn modelId="{EF20B5EF-D93B-4314-8A4A-A822A5B28DBF}" type="presOf" srcId="{261EAB7D-B411-43A4-AE3B-F776DE24381F}" destId="{016618B1-DAA8-4F42-9D72-0D6CD0DB6B1C}" srcOrd="0" destOrd="0" presId="urn:microsoft.com/office/officeart/2005/8/layout/vList2"/>
    <dgm:cxn modelId="{7DCE0407-AEB8-40CE-AD32-06FFD313F6E7}" type="presParOf" srcId="{DA678ABF-202B-4126-8485-E1D7993969E2}" destId="{E172CA14-383E-4DB9-8849-56229DB00204}" srcOrd="0" destOrd="0" presId="urn:microsoft.com/office/officeart/2005/8/layout/vList2"/>
    <dgm:cxn modelId="{4B2893AB-BD84-4B5B-8ED0-15EBA61F2608}" type="presParOf" srcId="{DA678ABF-202B-4126-8485-E1D7993969E2}" destId="{867C65C6-BD0E-4296-B8FD-203D743D8194}" srcOrd="1" destOrd="0" presId="urn:microsoft.com/office/officeart/2005/8/layout/vList2"/>
    <dgm:cxn modelId="{49AEE741-0E1E-466C-AEBB-A475E8DEF591}" type="presParOf" srcId="{DA678ABF-202B-4126-8485-E1D7993969E2}" destId="{016618B1-DAA8-4F42-9D72-0D6CD0DB6B1C}" srcOrd="2" destOrd="0" presId="urn:microsoft.com/office/officeart/2005/8/layout/vList2"/>
    <dgm:cxn modelId="{CA8375DC-AAFF-41A9-80C4-A7C2C6307207}" type="presParOf" srcId="{DA678ABF-202B-4126-8485-E1D7993969E2}" destId="{DFFCE6B2-F654-4581-BC69-59BBA2FFB22E}" srcOrd="3" destOrd="0" presId="urn:microsoft.com/office/officeart/2005/8/layout/vList2"/>
    <dgm:cxn modelId="{E9E6606B-2A93-4D51-B2D7-D1DBC7AD0C11}" type="presParOf" srcId="{DA678ABF-202B-4126-8485-E1D7993969E2}" destId="{14853156-240D-46B1-9892-1A1D28B1C558}" srcOrd="4" destOrd="0" presId="urn:microsoft.com/office/officeart/2005/8/layout/vList2"/>
    <dgm:cxn modelId="{2180AD5E-7AC6-455A-A0BF-99A4BDB24710}" type="presParOf" srcId="{DA678ABF-202B-4126-8485-E1D7993969E2}" destId="{A174BAD2-BB2C-46CB-BD4F-8902790C9B12}" srcOrd="5" destOrd="0" presId="urn:microsoft.com/office/officeart/2005/8/layout/vList2"/>
    <dgm:cxn modelId="{92023DAE-C557-4FBB-A860-FF187890DDB8}" type="presParOf" srcId="{DA678ABF-202B-4126-8485-E1D7993969E2}" destId="{B5609629-877C-4A21-A208-C1B270825953}" srcOrd="6" destOrd="0" presId="urn:microsoft.com/office/officeart/2005/8/layout/vList2"/>
    <dgm:cxn modelId="{4C082E0C-88BC-4354-A055-3B7419CFBC01}" type="presParOf" srcId="{DA678ABF-202B-4126-8485-E1D7993969E2}" destId="{B47884EC-9469-4684-BA48-CFC352470DAB}" srcOrd="7" destOrd="0" presId="urn:microsoft.com/office/officeart/2005/8/layout/vList2"/>
    <dgm:cxn modelId="{4017ECE7-34DB-4193-B2EF-713443437D96}" type="presParOf" srcId="{DA678ABF-202B-4126-8485-E1D7993969E2}" destId="{7317E7B5-DB4C-4FE7-89C4-47E25F17A073}" srcOrd="8" destOrd="0" presId="urn:microsoft.com/office/officeart/2005/8/layout/vList2"/>
    <dgm:cxn modelId="{B751ECB0-A8D1-4A4F-93B4-B9044F31C514}" type="presParOf" srcId="{DA678ABF-202B-4126-8485-E1D7993969E2}" destId="{9E5C7F15-81D1-40C2-B897-03B06975F750}" srcOrd="9" destOrd="0" presId="urn:microsoft.com/office/officeart/2005/8/layout/vList2"/>
    <dgm:cxn modelId="{FD943A92-1000-4B1D-8875-D00E4935760B}" type="presParOf" srcId="{DA678ABF-202B-4126-8485-E1D7993969E2}" destId="{FB57598B-4D24-4370-9B88-F40D0E4CB270}" srcOrd="10" destOrd="0" presId="urn:microsoft.com/office/officeart/2005/8/layout/vList2"/>
    <dgm:cxn modelId="{7994FD22-28E4-4386-8850-68BF868980C2}" type="presParOf" srcId="{DA678ABF-202B-4126-8485-E1D7993969E2}" destId="{F1E6E588-8D0F-4CB8-BB82-5243E73A7AE9}" srcOrd="11" destOrd="0" presId="urn:microsoft.com/office/officeart/2005/8/layout/vList2"/>
    <dgm:cxn modelId="{E57D327E-D6AC-40F3-A286-FDC9506325A6}" type="presParOf" srcId="{DA678ABF-202B-4126-8485-E1D7993969E2}" destId="{1F42F0D9-AA8C-4838-B52F-A55EF0EA4006}" srcOrd="12" destOrd="0" presId="urn:microsoft.com/office/officeart/2005/8/layout/vList2"/>
    <dgm:cxn modelId="{C26E7F27-58D5-4D0B-926B-975D0A35BB37}" type="presParOf" srcId="{DA678ABF-202B-4126-8485-E1D7993969E2}" destId="{EBAF4669-A636-4A1B-A9EE-FED5440DCB4D}" srcOrd="13" destOrd="0" presId="urn:microsoft.com/office/officeart/2005/8/layout/vList2"/>
    <dgm:cxn modelId="{F16F4485-C9AD-4E49-B34D-84A81E6A0F6B}" type="presParOf" srcId="{DA678ABF-202B-4126-8485-E1D7993969E2}" destId="{518AA14D-7753-4608-BADE-6F49C86D5264}" srcOrd="14" destOrd="0" presId="urn:microsoft.com/office/officeart/2005/8/layout/vList2"/>
    <dgm:cxn modelId="{44A1C5F4-27DD-4A7F-A582-95DBB0AF95E1}" type="presParOf" srcId="{DA678ABF-202B-4126-8485-E1D7993969E2}" destId="{2173EA64-C2CC-48AB-884B-94257194B552}" srcOrd="15" destOrd="0" presId="urn:microsoft.com/office/officeart/2005/8/layout/vList2"/>
    <dgm:cxn modelId="{F10C7CFF-D24D-4881-B3CB-E8A0F2094908}" type="presParOf" srcId="{DA678ABF-202B-4126-8485-E1D7993969E2}" destId="{D706F183-5A3F-4D50-BE88-11DD424EA621}" srcOrd="1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B1530B9-C893-4CB5-8D80-22541EA7C147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coloredtext_colorful1" csCatId="colorful" phldr="1"/>
      <dgm:spPr/>
      <dgm:t>
        <a:bodyPr/>
        <a:lstStyle/>
        <a:p>
          <a:endParaRPr lang="en-US"/>
        </a:p>
      </dgm:t>
    </dgm:pt>
    <dgm:pt modelId="{77A839BC-F9A2-4F9D-BF3F-65854428B162}">
      <dgm:prSet/>
      <dgm:spPr/>
      <dgm:t>
        <a:bodyPr/>
        <a:lstStyle/>
        <a:p>
          <a:r>
            <a:rPr lang="en-US" dirty="0">
              <a:solidFill>
                <a:schemeClr val="accent1"/>
              </a:solidFill>
            </a:rPr>
            <a:t>October 28, 2024 - Written amendments due to the Accounting office to  </a:t>
          </a:r>
          <a:r>
            <a:rPr lang="en-US" dirty="0">
              <a:solidFill>
                <a:srgbClr val="0070C0"/>
              </a:solidFill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Lynn.Horkan@saukcountywi.gov</a:t>
          </a:r>
          <a:r>
            <a:rPr lang="en-US" dirty="0">
              <a:solidFill>
                <a:schemeClr val="accent1"/>
              </a:solidFill>
            </a:rPr>
            <a:t>.</a:t>
          </a:r>
        </a:p>
      </dgm:t>
    </dgm:pt>
    <dgm:pt modelId="{1D5E366F-7217-4FEB-B429-93E6B46F26FB}" type="parTrans" cxnId="{083B70B1-FE89-4A64-B8D6-C4A0207C6BF3}">
      <dgm:prSet/>
      <dgm:spPr/>
      <dgm:t>
        <a:bodyPr/>
        <a:lstStyle/>
        <a:p>
          <a:endParaRPr lang="en-US"/>
        </a:p>
      </dgm:t>
    </dgm:pt>
    <dgm:pt modelId="{55C8E79F-C64D-4126-96FF-5D3C06563A54}" type="sibTrans" cxnId="{083B70B1-FE89-4A64-B8D6-C4A0207C6BF3}">
      <dgm:prSet/>
      <dgm:spPr/>
      <dgm:t>
        <a:bodyPr/>
        <a:lstStyle/>
        <a:p>
          <a:endParaRPr lang="en-US"/>
        </a:p>
      </dgm:t>
    </dgm:pt>
    <dgm:pt modelId="{D8821950-1C2F-4229-8C30-6F763229F241}">
      <dgm:prSet/>
      <dgm:spPr/>
      <dgm:t>
        <a:bodyPr/>
        <a:lstStyle/>
        <a:p>
          <a:r>
            <a:rPr lang="en-US" dirty="0">
              <a:solidFill>
                <a:schemeClr val="accent1"/>
              </a:solidFill>
            </a:rPr>
            <a:t>November 06, 2024 - Finance Committee review of submitted amendments.</a:t>
          </a:r>
        </a:p>
      </dgm:t>
    </dgm:pt>
    <dgm:pt modelId="{C3B1CFC8-05AD-4C0C-BB85-BB025BAC0395}" type="parTrans" cxnId="{3D155186-F961-47E4-A080-4A55AC38FB9E}">
      <dgm:prSet/>
      <dgm:spPr/>
      <dgm:t>
        <a:bodyPr/>
        <a:lstStyle/>
        <a:p>
          <a:endParaRPr lang="en-US"/>
        </a:p>
      </dgm:t>
    </dgm:pt>
    <dgm:pt modelId="{BA3AE89C-6AE6-4CB6-9412-7E290C7A3DFB}" type="sibTrans" cxnId="{3D155186-F961-47E4-A080-4A55AC38FB9E}">
      <dgm:prSet/>
      <dgm:spPr/>
      <dgm:t>
        <a:bodyPr/>
        <a:lstStyle/>
        <a:p>
          <a:endParaRPr lang="en-US"/>
        </a:p>
      </dgm:t>
    </dgm:pt>
    <dgm:pt modelId="{19171D45-414B-4374-A168-DD68791C6F36}">
      <dgm:prSet/>
      <dgm:spPr/>
      <dgm:t>
        <a:bodyPr/>
        <a:lstStyle/>
        <a:p>
          <a:r>
            <a:rPr lang="en-US" dirty="0">
              <a:solidFill>
                <a:schemeClr val="accent1"/>
              </a:solidFill>
            </a:rPr>
            <a:t>All amendments will be included in the County Board packet for November 15</a:t>
          </a:r>
          <a:r>
            <a:rPr lang="en-US" baseline="30000" dirty="0">
              <a:solidFill>
                <a:schemeClr val="accent1"/>
              </a:solidFill>
            </a:rPr>
            <a:t>th</a:t>
          </a:r>
          <a:r>
            <a:rPr lang="en-US" dirty="0">
              <a:solidFill>
                <a:schemeClr val="accent1"/>
              </a:solidFill>
            </a:rPr>
            <a:t>, but no amendment is considered without a motion and second at that meeting.</a:t>
          </a:r>
        </a:p>
      </dgm:t>
    </dgm:pt>
    <dgm:pt modelId="{886F4695-70E4-46A8-895B-FEB9B375AF37}" type="parTrans" cxnId="{6574BAB5-6988-4384-8FCC-2D4172CED89F}">
      <dgm:prSet/>
      <dgm:spPr/>
      <dgm:t>
        <a:bodyPr/>
        <a:lstStyle/>
        <a:p>
          <a:endParaRPr lang="en-US"/>
        </a:p>
      </dgm:t>
    </dgm:pt>
    <dgm:pt modelId="{5E9BF97E-B3C3-4322-8658-AF5FBD7581D5}" type="sibTrans" cxnId="{6574BAB5-6988-4384-8FCC-2D4172CED89F}">
      <dgm:prSet/>
      <dgm:spPr/>
      <dgm:t>
        <a:bodyPr/>
        <a:lstStyle/>
        <a:p>
          <a:endParaRPr lang="en-US"/>
        </a:p>
      </dgm:t>
    </dgm:pt>
    <dgm:pt modelId="{7FA5F673-77E4-488E-8802-F53BDA0362F9}">
      <dgm:prSet custT="1"/>
      <dgm:spPr/>
      <dgm:t>
        <a:bodyPr/>
        <a:lstStyle/>
        <a:p>
          <a:r>
            <a:rPr lang="en-US" sz="1700" kern="1200" dirty="0">
              <a:solidFill>
                <a:srgbClr val="4472C4"/>
              </a:solidFill>
              <a:latin typeface="Calibri" panose="020F0502020204030204"/>
              <a:ea typeface="+mn-ea"/>
              <a:cs typeface="+mn-cs"/>
            </a:rPr>
            <a:t>Online: </a:t>
          </a:r>
          <a:r>
            <a:rPr lang="en-US" sz="1700" kern="1200" dirty="0">
              <a:hlinkClick xmlns:r="http://schemas.openxmlformats.org/officeDocument/2006/relationships" r:id="rId2"/>
            </a:rPr>
            <a:t>www.co.sauk.wi.us/accounting</a:t>
          </a:r>
          <a:r>
            <a:rPr lang="en-US" sz="1700" kern="1200" dirty="0"/>
            <a:t> </a:t>
          </a:r>
          <a:r>
            <a:rPr lang="en-US" sz="1700" kern="1200" dirty="0">
              <a:solidFill>
                <a:srgbClr val="4472C4"/>
              </a:solidFill>
              <a:latin typeface="Calibri" panose="020F0502020204030204"/>
              <a:ea typeface="+mn-ea"/>
              <a:cs typeface="+mn-cs"/>
            </a:rPr>
            <a:t>under 2025 Supporting Documents</a:t>
          </a:r>
        </a:p>
      </dgm:t>
    </dgm:pt>
    <dgm:pt modelId="{E46C0901-9797-47A7-B0FD-7F82CD1AE967}" type="parTrans" cxnId="{012F8DE8-6F25-4CD1-9E6C-91F5C96D735B}">
      <dgm:prSet/>
      <dgm:spPr/>
      <dgm:t>
        <a:bodyPr/>
        <a:lstStyle/>
        <a:p>
          <a:endParaRPr lang="en-US"/>
        </a:p>
      </dgm:t>
    </dgm:pt>
    <dgm:pt modelId="{D4F4D236-44E9-4BD6-B914-5AE8E35B9E5B}" type="sibTrans" cxnId="{012F8DE8-6F25-4CD1-9E6C-91F5C96D735B}">
      <dgm:prSet/>
      <dgm:spPr/>
      <dgm:t>
        <a:bodyPr/>
        <a:lstStyle/>
        <a:p>
          <a:endParaRPr lang="en-US"/>
        </a:p>
      </dgm:t>
    </dgm:pt>
    <dgm:pt modelId="{0DAA5573-B9F9-4E6B-803F-096BFA13FC72}" type="pres">
      <dgm:prSet presAssocID="{CB1530B9-C893-4CB5-8D80-22541EA7C147}" presName="root" presStyleCnt="0">
        <dgm:presLayoutVars>
          <dgm:dir/>
          <dgm:resizeHandles val="exact"/>
        </dgm:presLayoutVars>
      </dgm:prSet>
      <dgm:spPr/>
    </dgm:pt>
    <dgm:pt modelId="{93CEB6AA-77D6-4325-8C3E-8AEAD65E9EAF}" type="pres">
      <dgm:prSet presAssocID="{CB1530B9-C893-4CB5-8D80-22541EA7C147}" presName="container" presStyleCnt="0">
        <dgm:presLayoutVars>
          <dgm:dir/>
          <dgm:resizeHandles val="exact"/>
        </dgm:presLayoutVars>
      </dgm:prSet>
      <dgm:spPr/>
    </dgm:pt>
    <dgm:pt modelId="{1BEA6B5C-931C-4E45-8D48-910E0C2D683D}" type="pres">
      <dgm:prSet presAssocID="{77A839BC-F9A2-4F9D-BF3F-65854428B162}" presName="compNode" presStyleCnt="0"/>
      <dgm:spPr/>
    </dgm:pt>
    <dgm:pt modelId="{1088B208-A73E-47E0-BB1F-C675B6639BEA}" type="pres">
      <dgm:prSet presAssocID="{77A839BC-F9A2-4F9D-BF3F-65854428B162}" presName="iconBgRect" presStyleLbl="bgShp" presStyleIdx="0" presStyleCnt="4"/>
      <dgm:spPr/>
    </dgm:pt>
    <dgm:pt modelId="{64CB0C96-C1B0-4249-888F-568651279585}" type="pres">
      <dgm:prSet presAssocID="{77A839BC-F9A2-4F9D-BF3F-65854428B162}" presName="iconRect" presStyleLbl="node1" presStyleIdx="0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nvelope"/>
        </a:ext>
      </dgm:extLst>
    </dgm:pt>
    <dgm:pt modelId="{AA19299E-3ADC-4BE7-92E0-600F70CCE1B4}" type="pres">
      <dgm:prSet presAssocID="{77A839BC-F9A2-4F9D-BF3F-65854428B162}" presName="spaceRect" presStyleCnt="0"/>
      <dgm:spPr/>
    </dgm:pt>
    <dgm:pt modelId="{E6B93F40-E1C3-4941-AD9D-4831EAE7B93A}" type="pres">
      <dgm:prSet presAssocID="{77A839BC-F9A2-4F9D-BF3F-65854428B162}" presName="textRect" presStyleLbl="revTx" presStyleIdx="0" presStyleCnt="4">
        <dgm:presLayoutVars>
          <dgm:chMax val="1"/>
          <dgm:chPref val="1"/>
        </dgm:presLayoutVars>
      </dgm:prSet>
      <dgm:spPr/>
    </dgm:pt>
    <dgm:pt modelId="{A4465272-C567-47AB-9DBB-B5525BCB8342}" type="pres">
      <dgm:prSet presAssocID="{55C8E79F-C64D-4126-96FF-5D3C06563A54}" presName="sibTrans" presStyleLbl="sibTrans2D1" presStyleIdx="0" presStyleCnt="0"/>
      <dgm:spPr/>
    </dgm:pt>
    <dgm:pt modelId="{C19C060A-3BDD-4F96-B2A6-CD60B543A610}" type="pres">
      <dgm:prSet presAssocID="{D8821950-1C2F-4229-8C30-6F763229F241}" presName="compNode" presStyleCnt="0"/>
      <dgm:spPr/>
    </dgm:pt>
    <dgm:pt modelId="{5CECA2EA-FAF9-4765-A1C6-51732867530E}" type="pres">
      <dgm:prSet presAssocID="{D8821950-1C2F-4229-8C30-6F763229F241}" presName="iconBgRect" presStyleLbl="bgShp" presStyleIdx="1" presStyleCnt="4"/>
      <dgm:spPr/>
    </dgm:pt>
    <dgm:pt modelId="{212DBF48-9F34-477C-A914-70B8F5216BE6}" type="pres">
      <dgm:prSet presAssocID="{D8821950-1C2F-4229-8C30-6F763229F241}" presName="iconRect" presStyleLbl="node1" presStyleIdx="1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nk"/>
        </a:ext>
      </dgm:extLst>
    </dgm:pt>
    <dgm:pt modelId="{E762AC81-29D5-456E-A533-CA448C2102F8}" type="pres">
      <dgm:prSet presAssocID="{D8821950-1C2F-4229-8C30-6F763229F241}" presName="spaceRect" presStyleCnt="0"/>
      <dgm:spPr/>
    </dgm:pt>
    <dgm:pt modelId="{B1A94CF8-E030-4179-9021-B0F30727F5BF}" type="pres">
      <dgm:prSet presAssocID="{D8821950-1C2F-4229-8C30-6F763229F241}" presName="textRect" presStyleLbl="revTx" presStyleIdx="1" presStyleCnt="4">
        <dgm:presLayoutVars>
          <dgm:chMax val="1"/>
          <dgm:chPref val="1"/>
        </dgm:presLayoutVars>
      </dgm:prSet>
      <dgm:spPr/>
    </dgm:pt>
    <dgm:pt modelId="{33032815-2731-48CE-B32E-3C56E602B5F7}" type="pres">
      <dgm:prSet presAssocID="{BA3AE89C-6AE6-4CB6-9412-7E290C7A3DFB}" presName="sibTrans" presStyleLbl="sibTrans2D1" presStyleIdx="0" presStyleCnt="0"/>
      <dgm:spPr/>
    </dgm:pt>
    <dgm:pt modelId="{9DBC44DC-D822-4E7B-A79E-FD0A0456B1C1}" type="pres">
      <dgm:prSet presAssocID="{19171D45-414B-4374-A168-DD68791C6F36}" presName="compNode" presStyleCnt="0"/>
      <dgm:spPr/>
    </dgm:pt>
    <dgm:pt modelId="{94DAEE44-9E1E-4C52-B991-053718BC58F1}" type="pres">
      <dgm:prSet presAssocID="{19171D45-414B-4374-A168-DD68791C6F36}" presName="iconBgRect" presStyleLbl="bgShp" presStyleIdx="2" presStyleCnt="4"/>
      <dgm:spPr/>
    </dgm:pt>
    <dgm:pt modelId="{15FF95BB-1AD2-475C-A7D1-EF175A1AB9B7}" type="pres">
      <dgm:prSet presAssocID="{19171D45-414B-4374-A168-DD68791C6F36}" presName="iconRect" presStyleLbl="node1" presStyleIdx="2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avel"/>
        </a:ext>
      </dgm:extLst>
    </dgm:pt>
    <dgm:pt modelId="{1C6C40FA-E664-42E4-B976-7808B318BC66}" type="pres">
      <dgm:prSet presAssocID="{19171D45-414B-4374-A168-DD68791C6F36}" presName="spaceRect" presStyleCnt="0"/>
      <dgm:spPr/>
    </dgm:pt>
    <dgm:pt modelId="{E272F635-33AC-4E26-8077-6063B5564A8A}" type="pres">
      <dgm:prSet presAssocID="{19171D45-414B-4374-A168-DD68791C6F36}" presName="textRect" presStyleLbl="revTx" presStyleIdx="2" presStyleCnt="4">
        <dgm:presLayoutVars>
          <dgm:chMax val="1"/>
          <dgm:chPref val="1"/>
        </dgm:presLayoutVars>
      </dgm:prSet>
      <dgm:spPr/>
    </dgm:pt>
    <dgm:pt modelId="{7802110B-5A5A-4973-A31E-5F01883244E1}" type="pres">
      <dgm:prSet presAssocID="{5E9BF97E-B3C3-4322-8658-AF5FBD7581D5}" presName="sibTrans" presStyleLbl="sibTrans2D1" presStyleIdx="0" presStyleCnt="0"/>
      <dgm:spPr/>
    </dgm:pt>
    <dgm:pt modelId="{7BC8F23A-8F59-49DA-8D40-5805F93B6078}" type="pres">
      <dgm:prSet presAssocID="{7FA5F673-77E4-488E-8802-F53BDA0362F9}" presName="compNode" presStyleCnt="0"/>
      <dgm:spPr/>
    </dgm:pt>
    <dgm:pt modelId="{84808804-ABC0-41C3-A5E5-B89767F37FC9}" type="pres">
      <dgm:prSet presAssocID="{7FA5F673-77E4-488E-8802-F53BDA0362F9}" presName="iconBgRect" presStyleLbl="bgShp" presStyleIdx="3" presStyleCnt="4"/>
      <dgm:spPr/>
    </dgm:pt>
    <dgm:pt modelId="{07D0782A-C377-41A5-AF3A-46FBA3497BF0}" type="pres">
      <dgm:prSet presAssocID="{7FA5F673-77E4-488E-8802-F53BDA0362F9}" presName="iconRect" presStyleLbl="node1" presStyleIdx="3" presStyleCnt="4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B56BB6EC-774C-4176-B35E-7308BC3011A1}" type="pres">
      <dgm:prSet presAssocID="{7FA5F673-77E4-488E-8802-F53BDA0362F9}" presName="spaceRect" presStyleCnt="0"/>
      <dgm:spPr/>
    </dgm:pt>
    <dgm:pt modelId="{70ACB823-1B58-4133-BAB0-5F81E3924ED7}" type="pres">
      <dgm:prSet presAssocID="{7FA5F673-77E4-488E-8802-F53BDA0362F9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0202752C-AB03-4E02-839B-CC6BFA683DF2}" type="presOf" srcId="{19171D45-414B-4374-A168-DD68791C6F36}" destId="{E272F635-33AC-4E26-8077-6063B5564A8A}" srcOrd="0" destOrd="0" presId="urn:microsoft.com/office/officeart/2018/2/layout/IconCircleList"/>
    <dgm:cxn modelId="{F127E866-6F73-42B5-867C-1D34AC870C2C}" type="presOf" srcId="{5E9BF97E-B3C3-4322-8658-AF5FBD7581D5}" destId="{7802110B-5A5A-4973-A31E-5F01883244E1}" srcOrd="0" destOrd="0" presId="urn:microsoft.com/office/officeart/2018/2/layout/IconCircleList"/>
    <dgm:cxn modelId="{8EC70048-6ADE-4662-A6AF-27749FCC6A28}" type="presOf" srcId="{BA3AE89C-6AE6-4CB6-9412-7E290C7A3DFB}" destId="{33032815-2731-48CE-B32E-3C56E602B5F7}" srcOrd="0" destOrd="0" presId="urn:microsoft.com/office/officeart/2018/2/layout/IconCircleList"/>
    <dgm:cxn modelId="{1607994D-0CA0-4BE3-9A16-C2CC4B82E8A1}" type="presOf" srcId="{7FA5F673-77E4-488E-8802-F53BDA0362F9}" destId="{70ACB823-1B58-4133-BAB0-5F81E3924ED7}" srcOrd="0" destOrd="0" presId="urn:microsoft.com/office/officeart/2018/2/layout/IconCircleList"/>
    <dgm:cxn modelId="{E262D56F-316E-454B-A40A-6B254AEF1899}" type="presOf" srcId="{77A839BC-F9A2-4F9D-BF3F-65854428B162}" destId="{E6B93F40-E1C3-4941-AD9D-4831EAE7B93A}" srcOrd="0" destOrd="0" presId="urn:microsoft.com/office/officeart/2018/2/layout/IconCircleList"/>
    <dgm:cxn modelId="{AAEC7880-6A5A-4FF7-8C88-13244EDA6EEB}" type="presOf" srcId="{D8821950-1C2F-4229-8C30-6F763229F241}" destId="{B1A94CF8-E030-4179-9021-B0F30727F5BF}" srcOrd="0" destOrd="0" presId="urn:microsoft.com/office/officeart/2018/2/layout/IconCircleList"/>
    <dgm:cxn modelId="{44D02082-ADB5-4CA0-8DCC-6A3FE7FF06D5}" type="presOf" srcId="{55C8E79F-C64D-4126-96FF-5D3C06563A54}" destId="{A4465272-C567-47AB-9DBB-B5525BCB8342}" srcOrd="0" destOrd="0" presId="urn:microsoft.com/office/officeart/2018/2/layout/IconCircleList"/>
    <dgm:cxn modelId="{3D155186-F961-47E4-A080-4A55AC38FB9E}" srcId="{CB1530B9-C893-4CB5-8D80-22541EA7C147}" destId="{D8821950-1C2F-4229-8C30-6F763229F241}" srcOrd="1" destOrd="0" parTransId="{C3B1CFC8-05AD-4C0C-BB85-BB025BAC0395}" sibTransId="{BA3AE89C-6AE6-4CB6-9412-7E290C7A3DFB}"/>
    <dgm:cxn modelId="{083B70B1-FE89-4A64-B8D6-C4A0207C6BF3}" srcId="{CB1530B9-C893-4CB5-8D80-22541EA7C147}" destId="{77A839BC-F9A2-4F9D-BF3F-65854428B162}" srcOrd="0" destOrd="0" parTransId="{1D5E366F-7217-4FEB-B429-93E6B46F26FB}" sibTransId="{55C8E79F-C64D-4126-96FF-5D3C06563A54}"/>
    <dgm:cxn modelId="{6574BAB5-6988-4384-8FCC-2D4172CED89F}" srcId="{CB1530B9-C893-4CB5-8D80-22541EA7C147}" destId="{19171D45-414B-4374-A168-DD68791C6F36}" srcOrd="2" destOrd="0" parTransId="{886F4695-70E4-46A8-895B-FEB9B375AF37}" sibTransId="{5E9BF97E-B3C3-4322-8658-AF5FBD7581D5}"/>
    <dgm:cxn modelId="{F3FB0AE1-50B6-4BD3-B1E9-3680AB8DC4AA}" type="presOf" srcId="{CB1530B9-C893-4CB5-8D80-22541EA7C147}" destId="{0DAA5573-B9F9-4E6B-803F-096BFA13FC72}" srcOrd="0" destOrd="0" presId="urn:microsoft.com/office/officeart/2018/2/layout/IconCircleList"/>
    <dgm:cxn modelId="{012F8DE8-6F25-4CD1-9E6C-91F5C96D735B}" srcId="{CB1530B9-C893-4CB5-8D80-22541EA7C147}" destId="{7FA5F673-77E4-488E-8802-F53BDA0362F9}" srcOrd="3" destOrd="0" parTransId="{E46C0901-9797-47A7-B0FD-7F82CD1AE967}" sibTransId="{D4F4D236-44E9-4BD6-B914-5AE8E35B9E5B}"/>
    <dgm:cxn modelId="{88041891-6CD3-46CA-A40A-80A2EB0A49F5}" type="presParOf" srcId="{0DAA5573-B9F9-4E6B-803F-096BFA13FC72}" destId="{93CEB6AA-77D6-4325-8C3E-8AEAD65E9EAF}" srcOrd="0" destOrd="0" presId="urn:microsoft.com/office/officeart/2018/2/layout/IconCircleList"/>
    <dgm:cxn modelId="{AC627664-09F6-492F-B992-098A2B372A96}" type="presParOf" srcId="{93CEB6AA-77D6-4325-8C3E-8AEAD65E9EAF}" destId="{1BEA6B5C-931C-4E45-8D48-910E0C2D683D}" srcOrd="0" destOrd="0" presId="urn:microsoft.com/office/officeart/2018/2/layout/IconCircleList"/>
    <dgm:cxn modelId="{E966F57C-92C3-4B2D-812D-A741D0CA0C91}" type="presParOf" srcId="{1BEA6B5C-931C-4E45-8D48-910E0C2D683D}" destId="{1088B208-A73E-47E0-BB1F-C675B6639BEA}" srcOrd="0" destOrd="0" presId="urn:microsoft.com/office/officeart/2018/2/layout/IconCircleList"/>
    <dgm:cxn modelId="{E8B90CCC-AF49-49FF-8437-BB913FE184C0}" type="presParOf" srcId="{1BEA6B5C-931C-4E45-8D48-910E0C2D683D}" destId="{64CB0C96-C1B0-4249-888F-568651279585}" srcOrd="1" destOrd="0" presId="urn:microsoft.com/office/officeart/2018/2/layout/IconCircleList"/>
    <dgm:cxn modelId="{C0560702-3036-418D-A8E7-F39D609DC942}" type="presParOf" srcId="{1BEA6B5C-931C-4E45-8D48-910E0C2D683D}" destId="{AA19299E-3ADC-4BE7-92E0-600F70CCE1B4}" srcOrd="2" destOrd="0" presId="urn:microsoft.com/office/officeart/2018/2/layout/IconCircleList"/>
    <dgm:cxn modelId="{100E7808-B6CC-41C2-9A04-CFEA90F29689}" type="presParOf" srcId="{1BEA6B5C-931C-4E45-8D48-910E0C2D683D}" destId="{E6B93F40-E1C3-4941-AD9D-4831EAE7B93A}" srcOrd="3" destOrd="0" presId="urn:microsoft.com/office/officeart/2018/2/layout/IconCircleList"/>
    <dgm:cxn modelId="{2191C86B-D7ED-43E5-8E06-48AA8FE42D73}" type="presParOf" srcId="{93CEB6AA-77D6-4325-8C3E-8AEAD65E9EAF}" destId="{A4465272-C567-47AB-9DBB-B5525BCB8342}" srcOrd="1" destOrd="0" presId="urn:microsoft.com/office/officeart/2018/2/layout/IconCircleList"/>
    <dgm:cxn modelId="{32C9F6A3-1645-4171-8998-55CE4B651E85}" type="presParOf" srcId="{93CEB6AA-77D6-4325-8C3E-8AEAD65E9EAF}" destId="{C19C060A-3BDD-4F96-B2A6-CD60B543A610}" srcOrd="2" destOrd="0" presId="urn:microsoft.com/office/officeart/2018/2/layout/IconCircleList"/>
    <dgm:cxn modelId="{1398380E-E719-4982-95E8-B2E088F0BAF0}" type="presParOf" srcId="{C19C060A-3BDD-4F96-B2A6-CD60B543A610}" destId="{5CECA2EA-FAF9-4765-A1C6-51732867530E}" srcOrd="0" destOrd="0" presId="urn:microsoft.com/office/officeart/2018/2/layout/IconCircleList"/>
    <dgm:cxn modelId="{0CF91C7F-5C5C-495A-B9EB-3FC0CFF5A75D}" type="presParOf" srcId="{C19C060A-3BDD-4F96-B2A6-CD60B543A610}" destId="{212DBF48-9F34-477C-A914-70B8F5216BE6}" srcOrd="1" destOrd="0" presId="urn:microsoft.com/office/officeart/2018/2/layout/IconCircleList"/>
    <dgm:cxn modelId="{A771CC3B-0C06-48D4-89E9-BC6A9F54A6FE}" type="presParOf" srcId="{C19C060A-3BDD-4F96-B2A6-CD60B543A610}" destId="{E762AC81-29D5-456E-A533-CA448C2102F8}" srcOrd="2" destOrd="0" presId="urn:microsoft.com/office/officeart/2018/2/layout/IconCircleList"/>
    <dgm:cxn modelId="{B68BC6A1-BD37-44B4-88C0-91CDCF468428}" type="presParOf" srcId="{C19C060A-3BDD-4F96-B2A6-CD60B543A610}" destId="{B1A94CF8-E030-4179-9021-B0F30727F5BF}" srcOrd="3" destOrd="0" presId="urn:microsoft.com/office/officeart/2018/2/layout/IconCircleList"/>
    <dgm:cxn modelId="{695A0694-F5ED-4BAF-AAD2-0F21B9EDBCD6}" type="presParOf" srcId="{93CEB6AA-77D6-4325-8C3E-8AEAD65E9EAF}" destId="{33032815-2731-48CE-B32E-3C56E602B5F7}" srcOrd="3" destOrd="0" presId="urn:microsoft.com/office/officeart/2018/2/layout/IconCircleList"/>
    <dgm:cxn modelId="{FAF57A59-48FF-4B8A-9595-5C51DD126650}" type="presParOf" srcId="{93CEB6AA-77D6-4325-8C3E-8AEAD65E9EAF}" destId="{9DBC44DC-D822-4E7B-A79E-FD0A0456B1C1}" srcOrd="4" destOrd="0" presId="urn:microsoft.com/office/officeart/2018/2/layout/IconCircleList"/>
    <dgm:cxn modelId="{A080EBCA-EA2C-49A5-8403-48F9E7F04BFD}" type="presParOf" srcId="{9DBC44DC-D822-4E7B-A79E-FD0A0456B1C1}" destId="{94DAEE44-9E1E-4C52-B991-053718BC58F1}" srcOrd="0" destOrd="0" presId="urn:microsoft.com/office/officeart/2018/2/layout/IconCircleList"/>
    <dgm:cxn modelId="{352D4014-5D6F-4F62-809C-86CEF15E9D8B}" type="presParOf" srcId="{9DBC44DC-D822-4E7B-A79E-FD0A0456B1C1}" destId="{15FF95BB-1AD2-475C-A7D1-EF175A1AB9B7}" srcOrd="1" destOrd="0" presId="urn:microsoft.com/office/officeart/2018/2/layout/IconCircleList"/>
    <dgm:cxn modelId="{9F7BC7E9-7329-49B5-92F6-69DF47045D62}" type="presParOf" srcId="{9DBC44DC-D822-4E7B-A79E-FD0A0456B1C1}" destId="{1C6C40FA-E664-42E4-B976-7808B318BC66}" srcOrd="2" destOrd="0" presId="urn:microsoft.com/office/officeart/2018/2/layout/IconCircleList"/>
    <dgm:cxn modelId="{ABC5BA83-6AC5-48D2-8EFE-186F03432EFC}" type="presParOf" srcId="{9DBC44DC-D822-4E7B-A79E-FD0A0456B1C1}" destId="{E272F635-33AC-4E26-8077-6063B5564A8A}" srcOrd="3" destOrd="0" presId="urn:microsoft.com/office/officeart/2018/2/layout/IconCircleList"/>
    <dgm:cxn modelId="{186D1801-9BBC-40F0-B11A-194FE7BED9F2}" type="presParOf" srcId="{93CEB6AA-77D6-4325-8C3E-8AEAD65E9EAF}" destId="{7802110B-5A5A-4973-A31E-5F01883244E1}" srcOrd="5" destOrd="0" presId="urn:microsoft.com/office/officeart/2018/2/layout/IconCircleList"/>
    <dgm:cxn modelId="{CE336EDE-CDA8-4705-9320-6775E83B8669}" type="presParOf" srcId="{93CEB6AA-77D6-4325-8C3E-8AEAD65E9EAF}" destId="{7BC8F23A-8F59-49DA-8D40-5805F93B6078}" srcOrd="6" destOrd="0" presId="urn:microsoft.com/office/officeart/2018/2/layout/IconCircleList"/>
    <dgm:cxn modelId="{6CC7A448-3173-4887-9C81-BF05CB9C3D06}" type="presParOf" srcId="{7BC8F23A-8F59-49DA-8D40-5805F93B6078}" destId="{84808804-ABC0-41C3-A5E5-B89767F37FC9}" srcOrd="0" destOrd="0" presId="urn:microsoft.com/office/officeart/2018/2/layout/IconCircleList"/>
    <dgm:cxn modelId="{5185A6E1-408D-4DF4-9A84-136712EE1157}" type="presParOf" srcId="{7BC8F23A-8F59-49DA-8D40-5805F93B6078}" destId="{07D0782A-C377-41A5-AF3A-46FBA3497BF0}" srcOrd="1" destOrd="0" presId="urn:microsoft.com/office/officeart/2018/2/layout/IconCircleList"/>
    <dgm:cxn modelId="{25C9AEF7-7E52-4A4D-8D4D-6011E8A2608F}" type="presParOf" srcId="{7BC8F23A-8F59-49DA-8D40-5805F93B6078}" destId="{B56BB6EC-774C-4176-B35E-7308BC3011A1}" srcOrd="2" destOrd="0" presId="urn:microsoft.com/office/officeart/2018/2/layout/IconCircleList"/>
    <dgm:cxn modelId="{BB6093F6-19B9-4DFF-9E6E-97D037536174}" type="presParOf" srcId="{7BC8F23A-8F59-49DA-8D40-5805F93B6078}" destId="{70ACB823-1B58-4133-BAB0-5F81E3924ED7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4BAC52-92BE-4051-93A5-36573B6A5336}">
      <dsp:nvSpPr>
        <dsp:cNvPr id="0" name=""/>
        <dsp:cNvSpPr/>
      </dsp:nvSpPr>
      <dsp:spPr>
        <a:xfrm>
          <a:off x="0" y="558304"/>
          <a:ext cx="5753100" cy="67532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/>
            <a:t>Consideration of County Mission and Vision</a:t>
          </a:r>
        </a:p>
      </dsp:txBody>
      <dsp:txXfrm>
        <a:off x="32967" y="591271"/>
        <a:ext cx="5687166" cy="609393"/>
      </dsp:txXfrm>
    </dsp:sp>
    <dsp:sp modelId="{6CFB9F27-3069-469E-A3AF-DAADFCAC0906}">
      <dsp:nvSpPr>
        <dsp:cNvPr id="0" name=""/>
        <dsp:cNvSpPr/>
      </dsp:nvSpPr>
      <dsp:spPr>
        <a:xfrm>
          <a:off x="0" y="1282592"/>
          <a:ext cx="5753100" cy="675327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/>
            <a:t>Consideration of Department Mission and Vision</a:t>
          </a:r>
        </a:p>
      </dsp:txBody>
      <dsp:txXfrm>
        <a:off x="32967" y="1315559"/>
        <a:ext cx="5687166" cy="609393"/>
      </dsp:txXfrm>
    </dsp:sp>
    <dsp:sp modelId="{38C3B59F-177B-4CB3-A398-EF47FC597E92}">
      <dsp:nvSpPr>
        <dsp:cNvPr id="0" name=""/>
        <dsp:cNvSpPr/>
      </dsp:nvSpPr>
      <dsp:spPr>
        <a:xfrm>
          <a:off x="0" y="2006879"/>
          <a:ext cx="5753100" cy="675327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/>
            <a:t>Consideration of Department Programs and Priorities</a:t>
          </a:r>
        </a:p>
      </dsp:txBody>
      <dsp:txXfrm>
        <a:off x="32967" y="2039846"/>
        <a:ext cx="5687166" cy="609393"/>
      </dsp:txXfrm>
    </dsp:sp>
    <dsp:sp modelId="{16A510C6-B805-4096-B920-DC67AC05B2C8}">
      <dsp:nvSpPr>
        <dsp:cNvPr id="0" name=""/>
        <dsp:cNvSpPr/>
      </dsp:nvSpPr>
      <dsp:spPr>
        <a:xfrm>
          <a:off x="0" y="2731167"/>
          <a:ext cx="5753100" cy="675327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/>
            <a:t>Consideration of Outcome and Output Measures</a:t>
          </a:r>
        </a:p>
      </dsp:txBody>
      <dsp:txXfrm>
        <a:off x="32967" y="2764134"/>
        <a:ext cx="5687166" cy="609393"/>
      </dsp:txXfrm>
    </dsp:sp>
    <dsp:sp modelId="{8A013803-81D7-4DC2-8315-955C2019D228}">
      <dsp:nvSpPr>
        <dsp:cNvPr id="0" name=""/>
        <dsp:cNvSpPr/>
      </dsp:nvSpPr>
      <dsp:spPr>
        <a:xfrm>
          <a:off x="0" y="3455455"/>
          <a:ext cx="5753100" cy="675327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/>
            <a:t>Consideration of County Values</a:t>
          </a:r>
        </a:p>
      </dsp:txBody>
      <dsp:txXfrm>
        <a:off x="32967" y="3488422"/>
        <a:ext cx="5687166" cy="609393"/>
      </dsp:txXfrm>
    </dsp:sp>
    <dsp:sp modelId="{EE56D9F7-EC27-4381-A976-469C9215B49A}">
      <dsp:nvSpPr>
        <dsp:cNvPr id="0" name=""/>
        <dsp:cNvSpPr/>
      </dsp:nvSpPr>
      <dsp:spPr>
        <a:xfrm>
          <a:off x="0" y="4179742"/>
          <a:ext cx="5753100" cy="67532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/>
            <a:t>Administrator approves Departmental budgets, presents to Finance Committee, and County Board approves full budget</a:t>
          </a:r>
        </a:p>
      </dsp:txBody>
      <dsp:txXfrm>
        <a:off x="32967" y="4212709"/>
        <a:ext cx="5687166" cy="60939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CAC585-77B3-4FA6-8E7A-47B744288839}">
      <dsp:nvSpPr>
        <dsp:cNvPr id="0" name=""/>
        <dsp:cNvSpPr/>
      </dsp:nvSpPr>
      <dsp:spPr>
        <a:xfrm>
          <a:off x="0" y="40290"/>
          <a:ext cx="3286125" cy="197167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b="1" kern="1200" dirty="0"/>
            <a:t>Provide fiscally responsible/essential services</a:t>
          </a:r>
        </a:p>
      </dsp:txBody>
      <dsp:txXfrm>
        <a:off x="0" y="40290"/>
        <a:ext cx="3286125" cy="1971675"/>
      </dsp:txXfrm>
    </dsp:sp>
    <dsp:sp modelId="{E35283D0-716A-4421-BDDD-6CB80A65EA1A}">
      <dsp:nvSpPr>
        <dsp:cNvPr id="0" name=""/>
        <dsp:cNvSpPr/>
      </dsp:nvSpPr>
      <dsp:spPr>
        <a:xfrm>
          <a:off x="3614737" y="40290"/>
          <a:ext cx="3286125" cy="197167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b="1" kern="1200" dirty="0"/>
            <a:t>Promote a safe community</a:t>
          </a:r>
        </a:p>
      </dsp:txBody>
      <dsp:txXfrm>
        <a:off x="3614737" y="40290"/>
        <a:ext cx="3286125" cy="1971675"/>
      </dsp:txXfrm>
    </dsp:sp>
    <dsp:sp modelId="{6704B25D-1E21-4CA6-9D1A-B1BDDC949678}">
      <dsp:nvSpPr>
        <dsp:cNvPr id="0" name=""/>
        <dsp:cNvSpPr/>
      </dsp:nvSpPr>
      <dsp:spPr>
        <a:xfrm>
          <a:off x="7229475" y="40290"/>
          <a:ext cx="3286125" cy="197167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b="1" kern="1200" dirty="0"/>
            <a:t>Encourage economic development </a:t>
          </a:r>
        </a:p>
      </dsp:txBody>
      <dsp:txXfrm>
        <a:off x="7229475" y="40290"/>
        <a:ext cx="3286125" cy="1971675"/>
      </dsp:txXfrm>
    </dsp:sp>
    <dsp:sp modelId="{EA779E09-F245-4996-B98A-D6335EE7C9C5}">
      <dsp:nvSpPr>
        <dsp:cNvPr id="0" name=""/>
        <dsp:cNvSpPr/>
      </dsp:nvSpPr>
      <dsp:spPr>
        <a:xfrm>
          <a:off x="1807368" y="2340578"/>
          <a:ext cx="3286125" cy="197167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b="1" kern="1200" dirty="0"/>
            <a:t>Development of cultural, social, and community values</a:t>
          </a:r>
        </a:p>
      </dsp:txBody>
      <dsp:txXfrm>
        <a:off x="1807368" y="2340578"/>
        <a:ext cx="3286125" cy="1971675"/>
      </dsp:txXfrm>
    </dsp:sp>
    <dsp:sp modelId="{851EDCAC-371A-428B-918C-F01236533925}">
      <dsp:nvSpPr>
        <dsp:cNvPr id="0" name=""/>
        <dsp:cNvSpPr/>
      </dsp:nvSpPr>
      <dsp:spPr>
        <a:xfrm>
          <a:off x="5422106" y="2340578"/>
          <a:ext cx="3286125" cy="197167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b="1" kern="1200" dirty="0"/>
            <a:t>Stewardship of natural resources </a:t>
          </a:r>
        </a:p>
      </dsp:txBody>
      <dsp:txXfrm>
        <a:off x="5422106" y="2340578"/>
        <a:ext cx="3286125" cy="197167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CDC8FB-8ED0-4F4C-A1E5-E386DB932344}">
      <dsp:nvSpPr>
        <dsp:cNvPr id="0" name=""/>
        <dsp:cNvSpPr/>
      </dsp:nvSpPr>
      <dsp:spPr>
        <a:xfrm>
          <a:off x="0" y="74814"/>
          <a:ext cx="10515600" cy="79450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Integrity</a:t>
          </a:r>
          <a:r>
            <a:rPr lang="en-US" sz="2000" kern="1200" dirty="0"/>
            <a:t> is honesty, fairness, and transparency that engenders confidence and community trust </a:t>
          </a:r>
        </a:p>
      </dsp:txBody>
      <dsp:txXfrm>
        <a:off x="38784" y="113598"/>
        <a:ext cx="10438032" cy="716935"/>
      </dsp:txXfrm>
    </dsp:sp>
    <dsp:sp modelId="{2FD57710-F032-4D28-907C-A1E7268364DD}">
      <dsp:nvSpPr>
        <dsp:cNvPr id="0" name=""/>
        <dsp:cNvSpPr/>
      </dsp:nvSpPr>
      <dsp:spPr>
        <a:xfrm>
          <a:off x="0" y="926917"/>
          <a:ext cx="10515600" cy="794503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Respect</a:t>
          </a:r>
          <a:r>
            <a:rPr lang="en-US" sz="2000" kern="1200" dirty="0"/>
            <a:t> is tolerance, patience, and treating people fairly and with dignity</a:t>
          </a:r>
        </a:p>
      </dsp:txBody>
      <dsp:txXfrm>
        <a:off x="38784" y="965701"/>
        <a:ext cx="10438032" cy="716935"/>
      </dsp:txXfrm>
    </dsp:sp>
    <dsp:sp modelId="{7F8AB89F-5887-4279-8ECE-E80BF0EF1E0E}">
      <dsp:nvSpPr>
        <dsp:cNvPr id="0" name=""/>
        <dsp:cNvSpPr/>
      </dsp:nvSpPr>
      <dsp:spPr>
        <a:xfrm>
          <a:off x="0" y="1779020"/>
          <a:ext cx="10515600" cy="794503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Excellence</a:t>
          </a:r>
          <a:r>
            <a:rPr lang="en-US" sz="2000" kern="1200" dirty="0"/>
            <a:t> is providing service that is mission driven, competent, accountable, and reflective of best practices while being good stewards of resources </a:t>
          </a:r>
        </a:p>
      </dsp:txBody>
      <dsp:txXfrm>
        <a:off x="38784" y="1817804"/>
        <a:ext cx="10438032" cy="716935"/>
      </dsp:txXfrm>
    </dsp:sp>
    <dsp:sp modelId="{F2ABA025-302B-4496-899A-604129E658EA}">
      <dsp:nvSpPr>
        <dsp:cNvPr id="0" name=""/>
        <dsp:cNvSpPr/>
      </dsp:nvSpPr>
      <dsp:spPr>
        <a:xfrm>
          <a:off x="0" y="2631123"/>
          <a:ext cx="10515600" cy="794503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Collaboration</a:t>
          </a:r>
          <a:r>
            <a:rPr lang="en-US" sz="2000" kern="1200" dirty="0"/>
            <a:t> is partnering with our policy makers, departments, employees, and customers to attain our organizational goals</a:t>
          </a:r>
        </a:p>
      </dsp:txBody>
      <dsp:txXfrm>
        <a:off x="38784" y="2669907"/>
        <a:ext cx="10438032" cy="716935"/>
      </dsp:txXfrm>
    </dsp:sp>
    <dsp:sp modelId="{FA50FBA5-B60A-442C-97E4-6D25A0FC33EF}">
      <dsp:nvSpPr>
        <dsp:cNvPr id="0" name=""/>
        <dsp:cNvSpPr/>
      </dsp:nvSpPr>
      <dsp:spPr>
        <a:xfrm>
          <a:off x="0" y="3465471"/>
          <a:ext cx="10515600" cy="794503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Innovation</a:t>
          </a:r>
          <a:r>
            <a:rPr lang="en-US" sz="2000" kern="1200" dirty="0"/>
            <a:t> is proactively planning for the future and supporting a culture that fosters new ideas and ways of providing services</a:t>
          </a:r>
        </a:p>
      </dsp:txBody>
      <dsp:txXfrm>
        <a:off x="38784" y="3504255"/>
        <a:ext cx="10438032" cy="71693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72CA14-383E-4DB9-8849-56229DB00204}">
      <dsp:nvSpPr>
        <dsp:cNvPr id="0" name=""/>
        <dsp:cNvSpPr/>
      </dsp:nvSpPr>
      <dsp:spPr>
        <a:xfrm>
          <a:off x="0" y="480911"/>
          <a:ext cx="10626307" cy="43173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solidFill>
                <a:schemeClr val="bg1"/>
              </a:solidFill>
              <a:latin typeface="+mn-lt"/>
            </a:rPr>
            <a:t>Bond debt payment $4,247,275, decreased by $5,725</a:t>
          </a:r>
        </a:p>
      </dsp:txBody>
      <dsp:txXfrm>
        <a:off x="21075" y="501986"/>
        <a:ext cx="10584157" cy="389580"/>
      </dsp:txXfrm>
    </dsp:sp>
    <dsp:sp modelId="{016618B1-DAA8-4F42-9D72-0D6CD0DB6B1C}">
      <dsp:nvSpPr>
        <dsp:cNvPr id="0" name=""/>
        <dsp:cNvSpPr/>
      </dsp:nvSpPr>
      <dsp:spPr>
        <a:xfrm>
          <a:off x="0" y="964482"/>
          <a:ext cx="10626307" cy="43173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solidFill>
                <a:schemeClr val="bg1"/>
              </a:solidFill>
              <a:latin typeface="+mn-lt"/>
            </a:rPr>
            <a:t>Increase in sales tax revenue based on stronger trends and estimates, $444,511</a:t>
          </a:r>
        </a:p>
      </dsp:txBody>
      <dsp:txXfrm>
        <a:off x="21075" y="985557"/>
        <a:ext cx="10584157" cy="389580"/>
      </dsp:txXfrm>
    </dsp:sp>
    <dsp:sp modelId="{14853156-240D-46B1-9892-1A1D28B1C558}">
      <dsp:nvSpPr>
        <dsp:cNvPr id="0" name=""/>
        <dsp:cNvSpPr/>
      </dsp:nvSpPr>
      <dsp:spPr>
        <a:xfrm>
          <a:off x="0" y="1448052"/>
          <a:ext cx="10626307" cy="43173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solidFill>
                <a:schemeClr val="bg1"/>
              </a:solidFill>
              <a:latin typeface="+mn-lt"/>
            </a:rPr>
            <a:t>Allocated $491,414 for economic development initiatives and strategies to foster sales tax revenue growth</a:t>
          </a:r>
        </a:p>
      </dsp:txBody>
      <dsp:txXfrm>
        <a:off x="21075" y="1469127"/>
        <a:ext cx="10584157" cy="389580"/>
      </dsp:txXfrm>
    </dsp:sp>
    <dsp:sp modelId="{B5609629-877C-4A21-A208-C1B270825953}">
      <dsp:nvSpPr>
        <dsp:cNvPr id="0" name=""/>
        <dsp:cNvSpPr/>
      </dsp:nvSpPr>
      <dsp:spPr>
        <a:xfrm>
          <a:off x="0" y="1931622"/>
          <a:ext cx="10626307" cy="43173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solidFill>
                <a:schemeClr val="bg1"/>
              </a:solidFill>
              <a:latin typeface="+mn-lt"/>
            </a:rPr>
            <a:t>Increase interest earned on invested funds, $365,637</a:t>
          </a:r>
        </a:p>
      </dsp:txBody>
      <dsp:txXfrm>
        <a:off x="21075" y="1952697"/>
        <a:ext cx="10584157" cy="389580"/>
      </dsp:txXfrm>
    </dsp:sp>
    <dsp:sp modelId="{7317E7B5-DB4C-4FE7-89C4-47E25F17A073}">
      <dsp:nvSpPr>
        <dsp:cNvPr id="0" name=""/>
        <dsp:cNvSpPr/>
      </dsp:nvSpPr>
      <dsp:spPr>
        <a:xfrm>
          <a:off x="0" y="2438942"/>
          <a:ext cx="10626307" cy="43173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solidFill>
                <a:schemeClr val="bg1"/>
              </a:solidFill>
              <a:latin typeface="+mn-lt"/>
            </a:rPr>
            <a:t>Staff full time equivalents (FTE): 3.6 new positions *Note: .60 FTE approved 10/15/2024, Res</a:t>
          </a:r>
          <a:r>
            <a:rPr lang="en-US" sz="1800" b="1" kern="1200">
              <a:solidFill>
                <a:schemeClr val="bg1"/>
              </a:solidFill>
              <a:latin typeface="+mn-lt"/>
            </a:rPr>
            <a:t>. 81-2024</a:t>
          </a:r>
          <a:endParaRPr lang="en-US" sz="1800" b="1" kern="1200" dirty="0">
            <a:solidFill>
              <a:schemeClr val="bg1"/>
            </a:solidFill>
            <a:latin typeface="+mn-lt"/>
          </a:endParaRPr>
        </a:p>
      </dsp:txBody>
      <dsp:txXfrm>
        <a:off x="21075" y="2460017"/>
        <a:ext cx="10584157" cy="389580"/>
      </dsp:txXfrm>
    </dsp:sp>
    <dsp:sp modelId="{FB57598B-4D24-4370-9B88-F40D0E4CB270}">
      <dsp:nvSpPr>
        <dsp:cNvPr id="0" name=""/>
        <dsp:cNvSpPr/>
      </dsp:nvSpPr>
      <dsp:spPr>
        <a:xfrm>
          <a:off x="0" y="2898761"/>
          <a:ext cx="10626307" cy="43173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solidFill>
                <a:schemeClr val="bg1"/>
              </a:solidFill>
              <a:latin typeface="+mn-lt"/>
            </a:rPr>
            <a:t>Supplemental Shared Revenue increased from $860,607 to $879,956 an increase of $19,349 or + 2.2%</a:t>
          </a:r>
        </a:p>
      </dsp:txBody>
      <dsp:txXfrm>
        <a:off x="21075" y="2919836"/>
        <a:ext cx="10584157" cy="389580"/>
      </dsp:txXfrm>
    </dsp:sp>
    <dsp:sp modelId="{1F42F0D9-AA8C-4838-B52F-A55EF0EA4006}">
      <dsp:nvSpPr>
        <dsp:cNvPr id="0" name=""/>
        <dsp:cNvSpPr/>
      </dsp:nvSpPr>
      <dsp:spPr>
        <a:xfrm>
          <a:off x="0" y="3382332"/>
          <a:ext cx="10626307" cy="43173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solidFill>
                <a:schemeClr val="bg1"/>
              </a:solidFill>
              <a:latin typeface="+mn-lt"/>
            </a:rPr>
            <a:t>Personal property aid revenue increased by $348,221, decreases levy exemption</a:t>
          </a:r>
        </a:p>
      </dsp:txBody>
      <dsp:txXfrm>
        <a:off x="21075" y="3403407"/>
        <a:ext cx="10584157" cy="389580"/>
      </dsp:txXfrm>
    </dsp:sp>
    <dsp:sp modelId="{518AA14D-7753-4608-BADE-6F49C86D5264}">
      <dsp:nvSpPr>
        <dsp:cNvPr id="0" name=""/>
        <dsp:cNvSpPr/>
      </dsp:nvSpPr>
      <dsp:spPr>
        <a:xfrm>
          <a:off x="0" y="3865902"/>
          <a:ext cx="10626307" cy="43173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solidFill>
                <a:schemeClr val="bg1"/>
              </a:solidFill>
              <a:latin typeface="+mn-lt"/>
            </a:rPr>
            <a:t>Bridge aids decreased by $20,702</a:t>
          </a:r>
        </a:p>
      </dsp:txBody>
      <dsp:txXfrm>
        <a:off x="21075" y="3886977"/>
        <a:ext cx="10584157" cy="389580"/>
      </dsp:txXfrm>
    </dsp:sp>
    <dsp:sp modelId="{D706F183-5A3F-4D50-BE88-11DD424EA621}">
      <dsp:nvSpPr>
        <dsp:cNvPr id="0" name=""/>
        <dsp:cNvSpPr/>
      </dsp:nvSpPr>
      <dsp:spPr>
        <a:xfrm>
          <a:off x="0" y="4349472"/>
          <a:ext cx="10626307" cy="43173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u="none" strike="noStrike" kern="1200" dirty="0">
              <a:solidFill>
                <a:schemeClr val="bg1"/>
              </a:solidFill>
              <a:effectLst/>
              <a:latin typeface="+mn-lt"/>
            </a:rPr>
            <a:t>Health insurance</a:t>
          </a:r>
          <a:r>
            <a:rPr lang="en-US" sz="1800" b="1" u="none" strike="noStrike" kern="1200" baseline="0" dirty="0">
              <a:solidFill>
                <a:schemeClr val="bg1"/>
              </a:solidFill>
              <a:effectLst/>
              <a:latin typeface="+mn-lt"/>
            </a:rPr>
            <a:t> provider change-premium increase, </a:t>
          </a:r>
          <a:r>
            <a:rPr lang="en-US" sz="1800" b="1" u="none" strike="noStrike" kern="1200" dirty="0">
              <a:solidFill>
                <a:schemeClr val="bg1"/>
              </a:solidFill>
              <a:effectLst/>
              <a:latin typeface="+mn-lt"/>
            </a:rPr>
            <a:t>$546,917 or </a:t>
          </a:r>
          <a:r>
            <a:rPr lang="en-US" sz="1800" b="1" u="none" strike="noStrike" kern="1200" baseline="0" dirty="0">
              <a:solidFill>
                <a:schemeClr val="bg1"/>
              </a:solidFill>
              <a:effectLst/>
              <a:latin typeface="+mn-lt"/>
            </a:rPr>
            <a:t>+7.9% </a:t>
          </a:r>
          <a:endParaRPr lang="en-US" sz="1800" b="1" kern="1200" dirty="0">
            <a:solidFill>
              <a:schemeClr val="bg1"/>
            </a:solidFill>
            <a:latin typeface="+mn-lt"/>
          </a:endParaRPr>
        </a:p>
      </dsp:txBody>
      <dsp:txXfrm>
        <a:off x="21075" y="4370547"/>
        <a:ext cx="10584157" cy="38958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88B208-A73E-47E0-BB1F-C675B6639BEA}">
      <dsp:nvSpPr>
        <dsp:cNvPr id="0" name=""/>
        <dsp:cNvSpPr/>
      </dsp:nvSpPr>
      <dsp:spPr>
        <a:xfrm>
          <a:off x="282221" y="368029"/>
          <a:ext cx="1371985" cy="137198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CB0C96-C1B0-4249-888F-568651279585}">
      <dsp:nvSpPr>
        <dsp:cNvPr id="0" name=""/>
        <dsp:cNvSpPr/>
      </dsp:nvSpPr>
      <dsp:spPr>
        <a:xfrm>
          <a:off x="570337" y="656145"/>
          <a:ext cx="795751" cy="79575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B93F40-E1C3-4941-AD9D-4831EAE7B93A}">
      <dsp:nvSpPr>
        <dsp:cNvPr id="0" name=""/>
        <dsp:cNvSpPr/>
      </dsp:nvSpPr>
      <dsp:spPr>
        <a:xfrm>
          <a:off x="1948202" y="368029"/>
          <a:ext cx="3233964" cy="1371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solidFill>
                <a:schemeClr val="accent1"/>
              </a:solidFill>
            </a:rPr>
            <a:t>October 28, 2024 - Written amendments due to the Accounting office to  </a:t>
          </a:r>
          <a:r>
            <a:rPr lang="en-US" sz="1700" kern="1200" dirty="0">
              <a:solidFill>
                <a:srgbClr val="0070C0"/>
              </a:solidFill>
              <a:hlinkClick xmlns:r="http://schemas.openxmlformats.org/officeDocument/2006/relationships"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Lynn.Horkan@saukcountywi.gov</a:t>
          </a:r>
          <a:r>
            <a:rPr lang="en-US" sz="1700" kern="1200" dirty="0">
              <a:solidFill>
                <a:schemeClr val="accent1"/>
              </a:solidFill>
            </a:rPr>
            <a:t>.</a:t>
          </a:r>
        </a:p>
      </dsp:txBody>
      <dsp:txXfrm>
        <a:off x="1948202" y="368029"/>
        <a:ext cx="3233964" cy="1371985"/>
      </dsp:txXfrm>
    </dsp:sp>
    <dsp:sp modelId="{5CECA2EA-FAF9-4765-A1C6-51732867530E}">
      <dsp:nvSpPr>
        <dsp:cNvPr id="0" name=""/>
        <dsp:cNvSpPr/>
      </dsp:nvSpPr>
      <dsp:spPr>
        <a:xfrm>
          <a:off x="5745661" y="368029"/>
          <a:ext cx="1371985" cy="137198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2DBF48-9F34-477C-A914-70B8F5216BE6}">
      <dsp:nvSpPr>
        <dsp:cNvPr id="0" name=""/>
        <dsp:cNvSpPr/>
      </dsp:nvSpPr>
      <dsp:spPr>
        <a:xfrm>
          <a:off x="6033778" y="656145"/>
          <a:ext cx="795751" cy="795751"/>
        </a:xfrm>
        <a:prstGeom prst="rect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A94CF8-E030-4179-9021-B0F30727F5BF}">
      <dsp:nvSpPr>
        <dsp:cNvPr id="0" name=""/>
        <dsp:cNvSpPr/>
      </dsp:nvSpPr>
      <dsp:spPr>
        <a:xfrm>
          <a:off x="7411643" y="368029"/>
          <a:ext cx="3233964" cy="1371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solidFill>
                <a:schemeClr val="accent1"/>
              </a:solidFill>
            </a:rPr>
            <a:t>November 06, 2024 - Finance Committee review of submitted amendments.</a:t>
          </a:r>
        </a:p>
      </dsp:txBody>
      <dsp:txXfrm>
        <a:off x="7411643" y="368029"/>
        <a:ext cx="3233964" cy="1371985"/>
      </dsp:txXfrm>
    </dsp:sp>
    <dsp:sp modelId="{94DAEE44-9E1E-4C52-B991-053718BC58F1}">
      <dsp:nvSpPr>
        <dsp:cNvPr id="0" name=""/>
        <dsp:cNvSpPr/>
      </dsp:nvSpPr>
      <dsp:spPr>
        <a:xfrm>
          <a:off x="282221" y="2452790"/>
          <a:ext cx="1371985" cy="137198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FF95BB-1AD2-475C-A7D1-EF175A1AB9B7}">
      <dsp:nvSpPr>
        <dsp:cNvPr id="0" name=""/>
        <dsp:cNvSpPr/>
      </dsp:nvSpPr>
      <dsp:spPr>
        <a:xfrm>
          <a:off x="570337" y="2740907"/>
          <a:ext cx="795751" cy="795751"/>
        </a:xfrm>
        <a:prstGeom prst="rect">
          <a:avLst/>
        </a:prstGeom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72F635-33AC-4E26-8077-6063B5564A8A}">
      <dsp:nvSpPr>
        <dsp:cNvPr id="0" name=""/>
        <dsp:cNvSpPr/>
      </dsp:nvSpPr>
      <dsp:spPr>
        <a:xfrm>
          <a:off x="1948202" y="2452790"/>
          <a:ext cx="3233964" cy="1371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solidFill>
                <a:schemeClr val="accent1"/>
              </a:solidFill>
            </a:rPr>
            <a:t>All amendments will be included in the County Board packet for November 15</a:t>
          </a:r>
          <a:r>
            <a:rPr lang="en-US" sz="1700" kern="1200" baseline="30000" dirty="0">
              <a:solidFill>
                <a:schemeClr val="accent1"/>
              </a:solidFill>
            </a:rPr>
            <a:t>th</a:t>
          </a:r>
          <a:r>
            <a:rPr lang="en-US" sz="1700" kern="1200" dirty="0">
              <a:solidFill>
                <a:schemeClr val="accent1"/>
              </a:solidFill>
            </a:rPr>
            <a:t>, but no amendment is considered without a motion and second at that meeting.</a:t>
          </a:r>
        </a:p>
      </dsp:txBody>
      <dsp:txXfrm>
        <a:off x="1948202" y="2452790"/>
        <a:ext cx="3233964" cy="1371985"/>
      </dsp:txXfrm>
    </dsp:sp>
    <dsp:sp modelId="{84808804-ABC0-41C3-A5E5-B89767F37FC9}">
      <dsp:nvSpPr>
        <dsp:cNvPr id="0" name=""/>
        <dsp:cNvSpPr/>
      </dsp:nvSpPr>
      <dsp:spPr>
        <a:xfrm>
          <a:off x="5745661" y="2452790"/>
          <a:ext cx="1371985" cy="137198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D0782A-C377-41A5-AF3A-46FBA3497BF0}">
      <dsp:nvSpPr>
        <dsp:cNvPr id="0" name=""/>
        <dsp:cNvSpPr/>
      </dsp:nvSpPr>
      <dsp:spPr>
        <a:xfrm>
          <a:off x="6033778" y="2740907"/>
          <a:ext cx="795751" cy="795751"/>
        </a:xfrm>
        <a:prstGeom prst="rect">
          <a:avLst/>
        </a:prstGeom>
        <a:blipFill>
          <a:blip xmlns:r="http://schemas.openxmlformats.org/officeDocument/2006/relationships"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ACB823-1B58-4133-BAB0-5F81E3924ED7}">
      <dsp:nvSpPr>
        <dsp:cNvPr id="0" name=""/>
        <dsp:cNvSpPr/>
      </dsp:nvSpPr>
      <dsp:spPr>
        <a:xfrm>
          <a:off x="7411643" y="2452790"/>
          <a:ext cx="3233964" cy="1371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solidFill>
                <a:srgbClr val="4472C4"/>
              </a:solidFill>
              <a:latin typeface="Calibri" panose="020F0502020204030204"/>
              <a:ea typeface="+mn-ea"/>
              <a:cs typeface="+mn-cs"/>
            </a:rPr>
            <a:t>Online: </a:t>
          </a:r>
          <a:r>
            <a:rPr lang="en-US" sz="1700" kern="1200" dirty="0">
              <a:hlinkClick xmlns:r="http://schemas.openxmlformats.org/officeDocument/2006/relationships" r:id="rId10"/>
            </a:rPr>
            <a:t>www.co.sauk.wi.us/accounting</a:t>
          </a:r>
          <a:r>
            <a:rPr lang="en-US" sz="1700" kern="1200" dirty="0"/>
            <a:t> </a:t>
          </a:r>
          <a:r>
            <a:rPr lang="en-US" sz="1700" kern="1200" dirty="0">
              <a:solidFill>
                <a:srgbClr val="4472C4"/>
              </a:solidFill>
              <a:latin typeface="Calibri" panose="020F0502020204030204"/>
              <a:ea typeface="+mn-ea"/>
              <a:cs typeface="+mn-cs"/>
            </a:rPr>
            <a:t>under 2025 Supporting Documents</a:t>
          </a:r>
        </a:p>
      </dsp:txBody>
      <dsp:txXfrm>
        <a:off x="7411643" y="2452790"/>
        <a:ext cx="3233964" cy="13719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1"/>
            <a:ext cx="3038475" cy="466725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r">
              <a:defRPr sz="1200"/>
            </a:lvl1pPr>
          </a:lstStyle>
          <a:p>
            <a:fld id="{A6D5E78F-E38B-4ACC-9C19-54A8E0919B53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5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829676"/>
            <a:ext cx="3038475" cy="466725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r">
              <a:defRPr sz="1200"/>
            </a:lvl1pPr>
          </a:lstStyle>
          <a:p>
            <a:fld id="{57AB66F3-8184-4907-90D5-F5CB162A1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4946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45" tIns="46573" rIns="93145" bIns="46573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4"/>
          </a:xfrm>
          <a:prstGeom prst="rect">
            <a:avLst/>
          </a:prstGeom>
        </p:spPr>
        <p:txBody>
          <a:bodyPr vert="horz" lIns="93145" tIns="46573" rIns="93145" bIns="46573" rtlCol="0"/>
          <a:lstStyle>
            <a:lvl1pPr algn="r">
              <a:defRPr sz="1300"/>
            </a:lvl1pPr>
          </a:lstStyle>
          <a:p>
            <a:fld id="{7AAEABEF-AE5E-413E-8397-39848D8696CB}" type="datetimeFigureOut">
              <a:rPr lang="en-US" smtClean="0"/>
              <a:t>11/7/2024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45" tIns="46573" rIns="93145" bIns="4657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45" tIns="46573" rIns="93145" bIns="4657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9"/>
            <a:ext cx="3037840" cy="466433"/>
          </a:xfrm>
          <a:prstGeom prst="rect">
            <a:avLst/>
          </a:prstGeom>
        </p:spPr>
        <p:txBody>
          <a:bodyPr vert="horz" lIns="93145" tIns="46573" rIns="93145" bIns="46573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9"/>
            <a:ext cx="3037840" cy="466433"/>
          </a:xfrm>
          <a:prstGeom prst="rect">
            <a:avLst/>
          </a:prstGeom>
        </p:spPr>
        <p:txBody>
          <a:bodyPr vert="horz" lIns="93145" tIns="46573" rIns="93145" bIns="46573" rtlCol="0" anchor="b"/>
          <a:lstStyle>
            <a:lvl1pPr algn="r">
              <a:defRPr sz="1300"/>
            </a:lvl1pPr>
          </a:lstStyle>
          <a:p>
            <a:fld id="{354B03B4-D4A3-4831-8058-71E21CB9686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1876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B6F883-6C1B-4565-A111-8A8689DBCB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3FE2C8-C9F5-4D1D-A530-449EC398D4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C5B9D7-F060-4311-BDF4-0081048C6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C611D-2F5C-4C27-A33C-258733C0A41B}" type="datetime1">
              <a:rPr lang="en-US" smtClean="0"/>
              <a:t>11/7/2024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5BC6A4-B02B-4E66-A02A-ADBBBC343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281DAA-29C4-4D23-B1E4-1EFB578B1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525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1F6E8-D5E3-4CA5-A60F-FE4842103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6AC509-E99B-4022-9984-CAABCB6C8F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3D668A-54E9-48BC-BFE3-CB9E50C9B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2124A-EB51-4A1C-BC04-30C7078B79F6}" type="datetime1">
              <a:rPr lang="en-US" smtClean="0"/>
              <a:t>11/7/2024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0283FB-2A33-424F-92C2-2B55BC5D5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52457-0AB2-4B80-B3A8-8626EDB0B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8625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E2EB3E4-2B33-44B7-B0AF-92F62350E3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C776AF-98BE-4AEA-936D-37A3D3EA21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F4FA37-4645-450B-9E3E-846D76291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DD731-E8E9-4868-AF88-3C09193CA557}" type="datetime1">
              <a:rPr lang="en-US" smtClean="0"/>
              <a:t>11/7/2024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89EC46-400E-4200-9C28-65ADBB1D5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DC42A6-4769-4B87-9695-A6B067472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800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F0A3C2-AF20-4DFF-8EB9-8994F84CC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C2CE30-8640-492F-A324-3B7982DC60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72800F-9068-4E28-88A3-34958FF39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45F8-25C5-42A3-B6A0-162DF8234A37}" type="datetime1">
              <a:rPr lang="en-US" smtClean="0"/>
              <a:t>11/7/2024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42E717-5336-4539-A0E7-A3885E4B8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22AD14-E6E7-48E7-AEA8-A46EC9465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336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9B9D97-3168-4E5D-9EF3-14C565B2AD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D797D0-B77E-4CC9-BCE7-09FCAC66E4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49BDEE-39AB-499B-B850-AC8D99AB51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71393-1977-4A95-A029-512C4786DBDF}" type="datetime1">
              <a:rPr lang="en-US" smtClean="0"/>
              <a:t>11/7/2024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A37158-FD34-4949-B65B-1019DAB63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6A2365-8078-4A1E-9744-FA7849901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654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C4D6B4-D664-43E4-9E51-4709A17DC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F32F2E-D259-4EAD-8F20-16FE9BF4B5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9E9BA4-42D2-480B-9CFF-3699F723EB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CFA18B-EC1A-4770-B9A4-A5197AE78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EB10F-CE3A-4F3F-B156-3BF2D2741702}" type="datetime1">
              <a:rPr lang="en-US" smtClean="0"/>
              <a:t>11/7/2024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4A829B-8DE5-4749-B855-D40497F71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D3CA5A-61AB-4810-B0A1-6DED05510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877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AD75F-6046-4887-BE51-D47A6B071D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07A1DF-BB41-4E70-BCE7-3CCAE26A45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26D447-87AD-4358-A06C-E2A5F17FA6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40FD79-F7DC-4993-B529-A22C532533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E332A1-1F84-40CD-B1F5-67255265D3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8A07BC1-E76B-45F6-8D60-4B526A65D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185B2-E1D9-47C9-9F01-759FB6385D4D}" type="datetime1">
              <a:rPr lang="en-US" smtClean="0"/>
              <a:t>11/7/2024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BF338E6-B392-41DF-B932-4C4C7C612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934F76-B8D3-476A-A900-FD4D1D386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557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60235-0A38-43E5-9C56-0C3894E977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8F3E29-690E-4DA9-B9ED-CBF87FEFA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1B792-C67E-4539-98DA-0F14D1AAE265}" type="datetime1">
              <a:rPr lang="en-US" smtClean="0"/>
              <a:t>11/7/2024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D0E483-BF07-44F8-800A-8DF3684F9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E8DC7D-745B-4B46-9895-900AEA01E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0339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32A6E5B-B82B-4EB8-9481-439604798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F3282-849E-41AE-8315-4C10D1208FB2}" type="datetime1">
              <a:rPr lang="en-US" smtClean="0"/>
              <a:t>11/7/2024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4C7EF9F-B45E-4384-A253-95F9B8538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BD9A14-11C5-49F5-ABFC-C65A005ED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43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5F99F6-0474-4466-84D5-5AC0C16720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E6E701-F9D6-4CB1-9B5F-B1E0C9BB4F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9C68C6-772C-4474-9BA4-3331AB604E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5C4EA2-641B-429E-8C0F-347A43B9A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EC8B7-5244-4042-B971-98C40D2A6776}" type="datetime1">
              <a:rPr lang="en-US" smtClean="0"/>
              <a:t>11/7/2024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32276B-B58A-435C-AA7E-11F9F1376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AD1FF1-4C61-48F5-B287-65655CF09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138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CB708-83E5-4570-B89A-B45CD4E92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77AC3AA-C432-44BF-ACA3-F0AA9DC088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D69D68-C25F-4CFE-AA74-98CEF6D93C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00B90D-0A8E-4BAD-B9BE-0090E03F3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B7BBE-65C6-4E42-B115-E31CE54EA7E8}" type="datetime1">
              <a:rPr lang="en-US" smtClean="0"/>
              <a:t>11/7/2024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D6A4BB-446A-446B-96A1-5A3A15BC4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6A896C-77F8-488E-9058-DF6A8DE96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038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A3CF770-8568-4106-BAC5-0F97BF2A8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C3F54C-5B6C-491B-94DD-4E4882EC60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A91E62-DBDF-4300-BA13-2130B639B2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306F56-8905-4FA9-975D-F4D35956CB90}" type="datetime1">
              <a:rPr lang="en-US" smtClean="0"/>
              <a:t>11/7/2024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FE6E0B-0B79-4CFC-8579-2D0EFBFA52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10EC50-B585-49FC-826D-5FEE213BC6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298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" name="Rectangle 30">
            <a:extLst>
              <a:ext uri="{FF2B5EF4-FFF2-40B4-BE49-F238E27FC236}">
                <a16:creationId xmlns:a16="http://schemas.microsoft.com/office/drawing/2014/main" id="{275D6C10-B5A7-4715-803E-0501C9C2CC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4FD21F-7507-46DF-AC94-F161DFE883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2129883"/>
            <a:ext cx="3976496" cy="1865532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Sauk County</a:t>
            </a:r>
            <a:r>
              <a:rPr lang="en-US" sz="5200" dirty="0"/>
              <a:t> </a:t>
            </a:r>
            <a:r>
              <a:rPr lang="en-US" sz="3200" dirty="0"/>
              <a:t>2025 Proposed Budget </a:t>
            </a:r>
            <a:endParaRPr lang="en-US" sz="5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29D3C5-648C-433D-8DE5-A99D9C77DF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624330"/>
            <a:ext cx="3976496" cy="1521620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Sauk County Board Review October 15, 2024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F0698BE-67B3-4877-B371-8225CC86829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6557" y="1195829"/>
            <a:ext cx="6164194" cy="4299528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1070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8CF425-AF8E-4C69-BBCE-08C0459DCE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4000" dirty="0">
                <a:solidFill>
                  <a:srgbClr val="FFFFFF"/>
                </a:solidFill>
              </a:rPr>
              <a:t>EQUALIZED VALUE</a:t>
            </a:r>
            <a:endParaRPr lang="en-US" sz="400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B77497-34F0-4082-8CC2-84754DD3DA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81727" y="649480"/>
            <a:ext cx="3025303" cy="5546047"/>
          </a:xfrm>
        </p:spPr>
        <p:txBody>
          <a:bodyPr anchor="ctr">
            <a:normAutofit/>
          </a:bodyPr>
          <a:lstStyle/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704320" y="6455664"/>
            <a:ext cx="448056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73B850FF-6169-4056-8077-06FFA93A5366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10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18" name="Chart 17">
            <a:extLst>
              <a:ext uri="{FF2B5EF4-FFF2-40B4-BE49-F238E27FC236}">
                <a16:creationId xmlns:a16="http://schemas.microsoft.com/office/drawing/2014/main" id="{208E0AB3-618A-4C62-B5A4-5B7CE28B6A6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917522"/>
              </p:ext>
            </p:extLst>
          </p:nvPr>
        </p:nvGraphicFramePr>
        <p:xfrm>
          <a:off x="4134811" y="473654"/>
          <a:ext cx="7590468" cy="59225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621180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C14CB-53DD-4461-93B6-9D3AB5AB3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04" y="346379"/>
            <a:ext cx="10750570" cy="79579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4000" dirty="0"/>
              <a:t>EXPENSE PERCENTAGES BY FUNCTIONAL CATEGORY 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7A58AAB1-320B-4047-99A2-7F7C468BD49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1613163"/>
              </p:ext>
            </p:extLst>
          </p:nvPr>
        </p:nvGraphicFramePr>
        <p:xfrm>
          <a:off x="6405583" y="2012646"/>
          <a:ext cx="5183188" cy="4498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Content Placeholder 5">
            <a:extLst>
              <a:ext uri="{FF2B5EF4-FFF2-40B4-BE49-F238E27FC236}">
                <a16:creationId xmlns:a16="http://schemas.microsoft.com/office/drawing/2014/main" id="{1126FC94-A772-49C2-BFB3-2C2810D0D98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1637873"/>
              </p:ext>
            </p:extLst>
          </p:nvPr>
        </p:nvGraphicFramePr>
        <p:xfrm>
          <a:off x="539609" y="2113676"/>
          <a:ext cx="5326366" cy="4574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96198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49359E-E152-4D48-B51C-09F4EE9CD2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EXPENSES BY CATEGORY</a:t>
            </a:r>
          </a:p>
        </p:txBody>
      </p:sp>
      <p:graphicFrame>
        <p:nvGraphicFramePr>
          <p:cNvPr id="4" name="Content Placeholder 6">
            <a:extLst>
              <a:ext uri="{FF2B5EF4-FFF2-40B4-BE49-F238E27FC236}">
                <a16:creationId xmlns:a16="http://schemas.microsoft.com/office/drawing/2014/main" id="{3D7563AC-19AB-4F5B-9051-443882E3A7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7902180"/>
              </p:ext>
            </p:extLst>
          </p:nvPr>
        </p:nvGraphicFramePr>
        <p:xfrm>
          <a:off x="644056" y="2615979"/>
          <a:ext cx="10927829" cy="41305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4698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A8EFF-727D-4C79-9F2F-245AFD104D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169452"/>
            <a:ext cx="10750570" cy="128684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dirty="0"/>
              <a:t>STAFFING </a:t>
            </a:r>
          </a:p>
        </p:txBody>
      </p:sp>
      <p:graphicFrame>
        <p:nvGraphicFramePr>
          <p:cNvPr id="12" name="Content Placeholder 5">
            <a:extLst>
              <a:ext uri="{FF2B5EF4-FFF2-40B4-BE49-F238E27FC236}">
                <a16:creationId xmlns:a16="http://schemas.microsoft.com/office/drawing/2014/main" id="{B25B1D19-BF50-48F3-9CA9-505BBCC5ED0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5151858"/>
              </p:ext>
            </p:extLst>
          </p:nvPr>
        </p:nvGraphicFramePr>
        <p:xfrm>
          <a:off x="363851" y="1838036"/>
          <a:ext cx="4240998" cy="47411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ontent Placeholder 7">
            <a:extLst>
              <a:ext uri="{FF2B5EF4-FFF2-40B4-BE49-F238E27FC236}">
                <a16:creationId xmlns:a16="http://schemas.microsoft.com/office/drawing/2014/main" id="{5EA19D8A-0E08-49C2-B630-26172FECE49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12187508"/>
              </p:ext>
            </p:extLst>
          </p:nvPr>
        </p:nvGraphicFramePr>
        <p:xfrm>
          <a:off x="5186557" y="1683557"/>
          <a:ext cx="6402214" cy="44455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7443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29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1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Freeform: Shape 33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F4DE1F9-9D67-448E-96EE-209227411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4000">
                <a:solidFill>
                  <a:srgbClr val="FFFFFF"/>
                </a:solidFill>
              </a:rPr>
              <a:t>GENERAL FUND BALANCE USES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DED3BF-A2CF-4649-A45B-4335D85EC9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30255" y="649480"/>
            <a:ext cx="7135351" cy="554604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000" dirty="0"/>
              <a:t>Total Use of General Fund Balance:  $12,630,508</a:t>
            </a:r>
          </a:p>
          <a:p>
            <a:r>
              <a:rPr lang="en-US" sz="2000" dirty="0"/>
              <a:t>White Mound Park maintenance/storage building: $1,000,000</a:t>
            </a:r>
          </a:p>
          <a:p>
            <a:r>
              <a:rPr lang="en-US" sz="2000" dirty="0"/>
              <a:t>Energy cost saving measures: $692,719</a:t>
            </a:r>
          </a:p>
          <a:p>
            <a:r>
              <a:rPr lang="en-US" sz="2000" dirty="0"/>
              <a:t>Communications upgrades: $1,128,021</a:t>
            </a:r>
          </a:p>
          <a:p>
            <a:r>
              <a:rPr lang="en-US" sz="2000" dirty="0"/>
              <a:t>White Mound County Park Improvements: $446,150</a:t>
            </a:r>
          </a:p>
          <a:p>
            <a:r>
              <a:rPr lang="en-US" sz="2000" dirty="0"/>
              <a:t>Facility renovations/maintenance/upgrade building controls: $4,832,539</a:t>
            </a:r>
          </a:p>
          <a:p>
            <a:r>
              <a:rPr lang="en-US" sz="2000" dirty="0"/>
              <a:t>Merrimac Bridge Project: $173,049</a:t>
            </a:r>
          </a:p>
          <a:p>
            <a:r>
              <a:rPr lang="en-US" sz="2000" dirty="0"/>
              <a:t>UW Platteville Baraboo Sauk County campus projects: $390,000</a:t>
            </a:r>
          </a:p>
          <a:p>
            <a:r>
              <a:rPr lang="en-US" sz="2000" dirty="0"/>
              <a:t>Vacancy factor: $2,000,000</a:t>
            </a:r>
          </a:p>
          <a:p>
            <a:r>
              <a:rPr lang="en-US" sz="2000" dirty="0"/>
              <a:t>Contingency fund: $350,000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704320" y="6455664"/>
            <a:ext cx="448056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73B850FF-6169-4056-8077-06FFA93A5366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14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20753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979E27D9-03C7-44E2-9FF8-15D0C8506A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7A2735-809D-4EF0-9214-58DB57192F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79803" y="163749"/>
            <a:ext cx="5632393" cy="1045456"/>
          </a:xfrm>
        </p:spPr>
        <p:txBody>
          <a:bodyPr anchor="b">
            <a:normAutofit/>
          </a:bodyPr>
          <a:lstStyle/>
          <a:p>
            <a:r>
              <a:rPr lang="en-US" sz="4000" dirty="0"/>
              <a:t>2025 PROPOSED BUDGET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EA1678-406A-43A0-8BC7-5C3818E563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3332" y="1651199"/>
            <a:ext cx="10613047" cy="4470379"/>
          </a:xfrm>
        </p:spPr>
        <p:txBody>
          <a:bodyPr anchor="t">
            <a:noAutofit/>
          </a:bodyPr>
          <a:lstStyle/>
          <a:p>
            <a:pPr>
              <a:spcAft>
                <a:spcPct val="15000"/>
              </a:spcAft>
              <a:buClr>
                <a:srgbClr val="808080"/>
              </a:buClr>
              <a:buSzPct val="100000"/>
            </a:pPr>
            <a:r>
              <a:rPr lang="en-US" sz="3000" dirty="0">
                <a:cs typeface="Times New Roman" panose="02020603050405020304" pitchFamily="18" charset="0"/>
              </a:rPr>
              <a:t>Increase in levy dollars from the prior year is $273,412 including exemptions for debt service, for a total levy of $35,397,692</a:t>
            </a:r>
          </a:p>
          <a:p>
            <a:pPr>
              <a:spcAft>
                <a:spcPct val="15000"/>
              </a:spcAft>
              <a:buClr>
                <a:srgbClr val="808080"/>
              </a:buClr>
              <a:buSzPct val="100000"/>
            </a:pPr>
            <a:r>
              <a:rPr lang="en-US" sz="3000" dirty="0">
                <a:cs typeface="Times New Roman" panose="02020603050405020304" pitchFamily="18" charset="0"/>
              </a:rPr>
              <a:t>Unused levy capacity: $0.00</a:t>
            </a:r>
          </a:p>
          <a:p>
            <a:pPr>
              <a:spcAft>
                <a:spcPct val="15000"/>
              </a:spcAft>
              <a:buClr>
                <a:srgbClr val="808080"/>
              </a:buClr>
              <a:buSzPct val="100000"/>
            </a:pPr>
            <a:r>
              <a:rPr lang="en-US" sz="3000" dirty="0">
                <a:cs typeface="Times New Roman" panose="02020603050405020304" pitchFamily="18" charset="0"/>
              </a:rPr>
              <a:t>Percent change in total dollars levied:   +0.78%</a:t>
            </a:r>
            <a:r>
              <a:rPr lang="en-US" sz="3000" dirty="0">
                <a:highlight>
                  <a:srgbClr val="FFFF00"/>
                </a:highlight>
                <a:cs typeface="Times New Roman" panose="02020603050405020304" pitchFamily="18" charset="0"/>
              </a:rPr>
              <a:t>      </a:t>
            </a:r>
          </a:p>
          <a:p>
            <a:pPr>
              <a:spcAft>
                <a:spcPct val="15000"/>
              </a:spcAft>
              <a:buClr>
                <a:srgbClr val="808080"/>
              </a:buClr>
              <a:buSzPct val="100000"/>
            </a:pPr>
            <a:r>
              <a:rPr lang="en-US" sz="3000">
                <a:cs typeface="Times New Roman" panose="02020603050405020304" pitchFamily="18" charset="0"/>
              </a:rPr>
              <a:t>Total uses: $146,068,778 as approved by Finance Committee, (less addition to fund balance)</a:t>
            </a:r>
            <a:endParaRPr lang="en-US" sz="3000" dirty="0">
              <a:cs typeface="Times New Roman" panose="02020603050405020304" pitchFamily="18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EBF1590-3B36-48EE-A89D-3B6F3CB256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C8F6C8C-AB5A-4548-942D-E3FD40ACBC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4729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956187-E6CC-4904-8D5D-E6A3907EB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2025 BUDGET AMENDMENTS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704320" y="6455664"/>
            <a:ext cx="448056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73B850FF-6169-4056-8077-06FFA93A5366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16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B4DA06DA-E14E-5BEC-626F-74A97433C22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0809201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20514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DC8C3900-B8A1-4965-88E6-CBCBFE067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04825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B81BEB-2F11-43C9-8142-FCEEB9B2E5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4568"/>
            <a:ext cx="3766457" cy="5412920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FFFFFF"/>
                </a:solidFill>
              </a:rPr>
              <a:t>BUDGET PROCESS </a:t>
            </a:r>
          </a:p>
        </p:txBody>
      </p:sp>
      <p:graphicFrame>
        <p:nvGraphicFramePr>
          <p:cNvPr id="8" name="Content Placeholder 5">
            <a:extLst>
              <a:ext uri="{FF2B5EF4-FFF2-40B4-BE49-F238E27FC236}">
                <a16:creationId xmlns:a16="http://schemas.microsoft.com/office/drawing/2014/main" id="{0E4F8993-121C-45B9-8212-1E3C904677C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0281815"/>
              </p:ext>
            </p:extLst>
          </p:nvPr>
        </p:nvGraphicFramePr>
        <p:xfrm>
          <a:off x="5600700" y="623888"/>
          <a:ext cx="5753100" cy="5413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128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55A2079-FA98-4876-80F0-72364A7D2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DF0D3F-5BF9-49F7-AD20-9B3E9AD7AE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8"/>
            <a:ext cx="10515600" cy="1133499"/>
          </a:xfrm>
        </p:spPr>
        <p:txBody>
          <a:bodyPr>
            <a:normAutofit/>
          </a:bodyPr>
          <a:lstStyle/>
          <a:p>
            <a:pPr algn="ctr"/>
            <a:r>
              <a:rPr lang="en-US" sz="5200" dirty="0"/>
              <a:t>ELEMENTS OF THE COUNTY MISSION 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E00E9BF-5F32-45BA-A544-34EDF92BF9D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5019574"/>
              </p:ext>
            </p:extLst>
          </p:nvPr>
        </p:nvGraphicFramePr>
        <p:xfrm>
          <a:off x="838200" y="1828800"/>
          <a:ext cx="105156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376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7" name="Rectangle 32">
            <a:extLst>
              <a:ext uri="{FF2B5EF4-FFF2-40B4-BE49-F238E27FC236}">
                <a16:creationId xmlns:a16="http://schemas.microsoft.com/office/drawing/2014/main" id="{955A2079-FA98-4876-80F0-72364A7D2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AB0343E-55AD-419B-B471-3C8C88B53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8"/>
            <a:ext cx="10515600" cy="1133499"/>
          </a:xfrm>
        </p:spPr>
        <p:txBody>
          <a:bodyPr>
            <a:normAutofit/>
          </a:bodyPr>
          <a:lstStyle/>
          <a:p>
            <a:pPr algn="ctr"/>
            <a:r>
              <a:rPr lang="en-US" sz="5200" dirty="0"/>
              <a:t>VALUES </a:t>
            </a:r>
          </a:p>
        </p:txBody>
      </p:sp>
      <p:graphicFrame>
        <p:nvGraphicFramePr>
          <p:cNvPr id="21" name="Content Placeholder 2">
            <a:extLst>
              <a:ext uri="{FF2B5EF4-FFF2-40B4-BE49-F238E27FC236}">
                <a16:creationId xmlns:a16="http://schemas.microsoft.com/office/drawing/2014/main" id="{D95C7425-9F92-4BBF-9AC1-A6D9DBF86AF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3003386"/>
              </p:ext>
            </p:extLst>
          </p:nvPr>
        </p:nvGraphicFramePr>
        <p:xfrm>
          <a:off x="838200" y="1828800"/>
          <a:ext cx="105156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741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22B9FF-2A2B-4F9B-A47E-C6E292EEBC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099" y="174033"/>
            <a:ext cx="5638800" cy="1573786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Strategic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E3CBA6-2555-4DF2-AE78-CBA61D20B7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83756" y="178950"/>
            <a:ext cx="4633486" cy="1573786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1800" b="1" dirty="0"/>
              <a:t>Strategic issues are those fundamental policy choices or critical challenges that must be addressed in order for a community to achieve its vision and mission.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B45E69A-BA9A-4323-A760-F3E1FD3B8C8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7196588"/>
              </p:ext>
            </p:extLst>
          </p:nvPr>
        </p:nvGraphicFramePr>
        <p:xfrm>
          <a:off x="536732" y="1334410"/>
          <a:ext cx="10639142" cy="5076626"/>
        </p:xfrm>
        <a:graphic>
          <a:graphicData uri="http://schemas.openxmlformats.org/drawingml/2006/table">
            <a:tbl>
              <a:tblPr firstRow="1" firstCol="1" bandRow="1">
                <a:tableStyleId>{22838BEF-8BB2-4498-84A7-C5851F593DF1}</a:tableStyleId>
              </a:tblPr>
              <a:tblGrid>
                <a:gridCol w="385008">
                  <a:extLst>
                    <a:ext uri="{9D8B030D-6E8A-4147-A177-3AD203B41FA5}">
                      <a16:colId xmlns:a16="http://schemas.microsoft.com/office/drawing/2014/main" val="3695642917"/>
                    </a:ext>
                  </a:extLst>
                </a:gridCol>
                <a:gridCol w="450758">
                  <a:extLst>
                    <a:ext uri="{9D8B030D-6E8A-4147-A177-3AD203B41FA5}">
                      <a16:colId xmlns:a16="http://schemas.microsoft.com/office/drawing/2014/main" val="418591185"/>
                    </a:ext>
                  </a:extLst>
                </a:gridCol>
                <a:gridCol w="4605101">
                  <a:extLst>
                    <a:ext uri="{9D8B030D-6E8A-4147-A177-3AD203B41FA5}">
                      <a16:colId xmlns:a16="http://schemas.microsoft.com/office/drawing/2014/main" val="1802477437"/>
                    </a:ext>
                  </a:extLst>
                </a:gridCol>
                <a:gridCol w="312269">
                  <a:extLst>
                    <a:ext uri="{9D8B030D-6E8A-4147-A177-3AD203B41FA5}">
                      <a16:colId xmlns:a16="http://schemas.microsoft.com/office/drawing/2014/main" val="1170985126"/>
                    </a:ext>
                  </a:extLst>
                </a:gridCol>
                <a:gridCol w="693673">
                  <a:extLst>
                    <a:ext uri="{9D8B030D-6E8A-4147-A177-3AD203B41FA5}">
                      <a16:colId xmlns:a16="http://schemas.microsoft.com/office/drawing/2014/main" val="729282918"/>
                    </a:ext>
                  </a:extLst>
                </a:gridCol>
                <a:gridCol w="4192333">
                  <a:extLst>
                    <a:ext uri="{9D8B030D-6E8A-4147-A177-3AD203B41FA5}">
                      <a16:colId xmlns:a16="http://schemas.microsoft.com/office/drawing/2014/main" val="1671133226"/>
                    </a:ext>
                  </a:extLst>
                </a:gridCol>
              </a:tblGrid>
              <a:tr h="419745">
                <a:tc gridSpan="6"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</a:rPr>
                        <a:t>STRATEGIC ISSUE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870" marR="21870" marT="0" marB="0" anchor="ctr"/>
                </a:tc>
                <a:tc hMerge="1"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endParaRPr lang="en-US" sz="7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559" marR="42559" marT="0" marB="0" anchor="ctr"/>
                </a:tc>
                <a:tc hMerge="1"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endParaRPr lang="en-US" sz="21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559" marR="42559" marT="0" marB="0" anchor="ctr"/>
                </a:tc>
                <a:tc hMerge="1"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endParaRPr lang="en-US" sz="21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559" marR="42559" marT="0" marB="0" anchor="ctr"/>
                </a:tc>
                <a:tc hMerge="1"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endParaRPr lang="en-US" sz="21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559" marR="42559" marT="0" marB="0" anchor="ctr"/>
                </a:tc>
                <a:tc hMerge="1"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endParaRPr lang="en-US" sz="21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559" marR="42559" marT="0" marB="0" anchor="ctr"/>
                </a:tc>
                <a:extLst>
                  <a:ext uri="{0D108BD9-81ED-4DB2-BD59-A6C34878D82A}">
                    <a16:rowId xmlns:a16="http://schemas.microsoft.com/office/drawing/2014/main" val="1071232468"/>
                  </a:ext>
                </a:extLst>
              </a:tr>
              <a:tr h="208451"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450" b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45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870" marR="21870" marT="0" marB="0" anchor="ctr"/>
                </a:tc>
                <a:tc rowSpan="6"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450" b="0" dirty="0">
                          <a:solidFill>
                            <a:schemeClr val="tx1"/>
                          </a:solidFill>
                          <a:effectLst/>
                        </a:rPr>
                        <a:t>General Government</a:t>
                      </a:r>
                      <a:endParaRPr lang="en-US" sz="145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870" marR="21870" marT="0" marB="0" vert="vert270" anchor="ctr"/>
                </a:tc>
                <a:tc>
                  <a:txBody>
                    <a:bodyPr/>
                    <a:lstStyle/>
                    <a:p>
                      <a:pPr marL="0" marR="0" lvl="0" indent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450" b="0" dirty="0">
                          <a:solidFill>
                            <a:srgbClr val="000000"/>
                          </a:solidFill>
                          <a:effectLst/>
                        </a:rPr>
                        <a:t>Economic Development</a:t>
                      </a:r>
                      <a:endParaRPr lang="en-US" sz="1450" b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527" marR="37527" marT="0" marB="0" anchor="ctr"/>
                </a:tc>
                <a:tc>
                  <a:txBody>
                    <a:bodyPr/>
                    <a:lstStyle/>
                    <a:p>
                      <a:pPr marL="0" marR="0" lvl="0" indent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450" b="0" dirty="0">
                          <a:solidFill>
                            <a:srgbClr val="000000"/>
                          </a:solidFill>
                          <a:effectLst/>
                        </a:rPr>
                        <a:t>17</a:t>
                      </a:r>
                      <a:endParaRPr lang="en-US" sz="1450" b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527" marR="37527" marT="0" marB="0" anchor="ctr"/>
                </a:tc>
                <a:tc rowSpan="5"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effectLst/>
                        </a:rPr>
                        <a:t>Public Works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870" marR="21870" marT="0" marB="0" vert="vert270" anchor="ctr"/>
                </a:tc>
                <a:tc>
                  <a:txBody>
                    <a:bodyPr/>
                    <a:lstStyle/>
                    <a:p>
                      <a:pPr marL="0" marR="0" lvl="0" indent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450" b="0" dirty="0">
                          <a:solidFill>
                            <a:srgbClr val="000000"/>
                          </a:solidFill>
                          <a:effectLst/>
                        </a:rPr>
                        <a:t>Highway building (In Progress) 	</a:t>
                      </a:r>
                      <a:endParaRPr lang="en-US" sz="1450" b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527" marR="37527" marT="0" marB="0" anchor="ctr"/>
                </a:tc>
                <a:extLst>
                  <a:ext uri="{0D108BD9-81ED-4DB2-BD59-A6C34878D82A}">
                    <a16:rowId xmlns:a16="http://schemas.microsoft.com/office/drawing/2014/main" val="32214756"/>
                  </a:ext>
                </a:extLst>
              </a:tr>
              <a:tr h="110490"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450" b="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145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870" marR="21870" marT="0" marB="0" anchor="ctr"/>
                </a:tc>
                <a:tc vMerge="1"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endParaRPr lang="en-US" sz="13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59" marR="42559" marT="0" marB="0" anchor="ctr"/>
                </a:tc>
                <a:tc>
                  <a:txBody>
                    <a:bodyPr/>
                    <a:lstStyle/>
                    <a:p>
                      <a:pPr marL="0" marR="0" lvl="0" indent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450" b="0" dirty="0">
                          <a:solidFill>
                            <a:srgbClr val="000000"/>
                          </a:solidFill>
                          <a:effectLst/>
                        </a:rPr>
                        <a:t>Broadband</a:t>
                      </a:r>
                      <a:endParaRPr lang="en-US" sz="1450" b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527" marR="37527" marT="0" marB="0" anchor="ctr"/>
                </a:tc>
                <a:tc>
                  <a:txBody>
                    <a:bodyPr/>
                    <a:lstStyle/>
                    <a:p>
                      <a:pPr marL="0" marR="0" lvl="0" indent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450" b="0" dirty="0">
                          <a:solidFill>
                            <a:srgbClr val="000000"/>
                          </a:solidFill>
                          <a:effectLst/>
                        </a:rPr>
                        <a:t>18</a:t>
                      </a:r>
                      <a:endParaRPr lang="en-US" sz="1450" b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527" marR="37527" marT="0" marB="0" anchor="ctr"/>
                </a:tc>
                <a:tc vMerge="1"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endParaRPr lang="en-US" sz="13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59" marR="42559" marT="0" marB="0" anchor="ctr"/>
                </a:tc>
                <a:tc rowSpan="2">
                  <a:txBody>
                    <a:bodyPr/>
                    <a:lstStyle/>
                    <a:p>
                      <a:pPr marL="0" marR="0" lvl="0" indent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450" b="0" dirty="0">
                          <a:solidFill>
                            <a:srgbClr val="000000"/>
                          </a:solidFill>
                          <a:effectLst/>
                        </a:rPr>
                        <a:t>Tri County Airport (Complete) </a:t>
                      </a:r>
                      <a:endParaRPr lang="en-US" sz="1450" b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527" marR="37527" marT="0" marB="0" anchor="ctr"/>
                </a:tc>
                <a:extLst>
                  <a:ext uri="{0D108BD9-81ED-4DB2-BD59-A6C34878D82A}">
                    <a16:rowId xmlns:a16="http://schemas.microsoft.com/office/drawing/2014/main" val="708231638"/>
                  </a:ext>
                </a:extLst>
              </a:tr>
              <a:tr h="208451"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450" b="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145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870" marR="21870" marT="0" marB="0" anchor="ctr"/>
                </a:tc>
                <a:tc vMerge="1"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endParaRPr lang="en-US" sz="13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59" marR="42559" marT="0" marB="0" anchor="ctr"/>
                </a:tc>
                <a:tc>
                  <a:txBody>
                    <a:bodyPr/>
                    <a:lstStyle/>
                    <a:p>
                      <a:pPr marL="0" marR="0" lvl="0" indent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450" b="0" dirty="0">
                          <a:solidFill>
                            <a:srgbClr val="000000"/>
                          </a:solidFill>
                          <a:effectLst/>
                        </a:rPr>
                        <a:t>MADREP</a:t>
                      </a:r>
                      <a:endParaRPr lang="en-US" sz="1450" b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527" marR="37527" marT="0" marB="0" anchor="ctr"/>
                </a:tc>
                <a:tc>
                  <a:txBody>
                    <a:bodyPr/>
                    <a:lstStyle/>
                    <a:p>
                      <a:pPr marL="0" marR="0" lvl="0" indent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450" b="0" dirty="0">
                          <a:solidFill>
                            <a:srgbClr val="000000"/>
                          </a:solidFill>
                          <a:effectLst/>
                        </a:rPr>
                        <a:t>19</a:t>
                      </a:r>
                      <a:endParaRPr lang="en-US" sz="1450" b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527" marR="37527" marT="0" marB="0" anchor="ctr"/>
                </a:tc>
                <a:tc vMerge="1"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endParaRPr lang="en-US" sz="13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59" marR="42559" marT="0" marB="0" anchor="ctr"/>
                </a:tc>
                <a:tc vMerge="1">
                  <a:txBody>
                    <a:bodyPr/>
                    <a:lstStyle/>
                    <a:p>
                      <a:pPr marL="0" marR="0" lvl="0" indent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450" b="0" dirty="0">
                          <a:solidFill>
                            <a:srgbClr val="000000"/>
                          </a:solidFill>
                          <a:effectLst/>
                        </a:rPr>
                        <a:t>Improve highways/road maintenance</a:t>
                      </a:r>
                      <a:endParaRPr lang="en-US" sz="1450" b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527" marR="37527" marT="0" marB="0" anchor="ctr"/>
                </a:tc>
                <a:extLst>
                  <a:ext uri="{0D108BD9-81ED-4DB2-BD59-A6C34878D82A}">
                    <a16:rowId xmlns:a16="http://schemas.microsoft.com/office/drawing/2014/main" val="1677930641"/>
                  </a:ext>
                </a:extLst>
              </a:tr>
              <a:tr h="208451"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450" b="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US" sz="145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870" marR="21870" marT="0" marB="0" anchor="ctr"/>
                </a:tc>
                <a:tc vMerge="1"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endParaRPr lang="en-US" sz="13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59" marR="42559" marT="0" marB="0" anchor="ctr"/>
                </a:tc>
                <a:tc>
                  <a:txBody>
                    <a:bodyPr/>
                    <a:lstStyle/>
                    <a:p>
                      <a:pPr marL="0" marR="0" lvl="0" indent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450" b="0" dirty="0">
                          <a:solidFill>
                            <a:srgbClr val="000000"/>
                          </a:solidFill>
                          <a:effectLst/>
                        </a:rPr>
                        <a:t>Workforce Development </a:t>
                      </a:r>
                      <a:endParaRPr lang="en-US" sz="1450" b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527" marR="37527" marT="0" marB="0" anchor="ctr"/>
                </a:tc>
                <a:tc>
                  <a:txBody>
                    <a:bodyPr/>
                    <a:lstStyle/>
                    <a:p>
                      <a:pPr marL="0" marR="0" lvl="0" indent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450" b="0" dirty="0">
                          <a:solidFill>
                            <a:srgbClr val="000000"/>
                          </a:solidFill>
                          <a:effectLst/>
                        </a:rPr>
                        <a:t>20</a:t>
                      </a:r>
                      <a:endParaRPr lang="en-US" sz="1450" b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527" marR="37527" marT="0" marB="0" anchor="ctr"/>
                </a:tc>
                <a:tc vMerge="1"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870" marR="21870" marT="0" marB="0" vert="vert270" anchor="ctr"/>
                </a:tc>
                <a:tc rowSpan="2">
                  <a:txBody>
                    <a:bodyPr/>
                    <a:lstStyle/>
                    <a:p>
                      <a:pPr marL="0" marR="0" lvl="0" indent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450" b="0" dirty="0">
                          <a:solidFill>
                            <a:srgbClr val="000000"/>
                          </a:solidFill>
                          <a:effectLst/>
                        </a:rPr>
                        <a:t>Improve highways/road maintenance</a:t>
                      </a:r>
                      <a:endParaRPr lang="en-US" sz="1450" b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527" marR="37527" marT="0" marB="0" anchor="ctr"/>
                </a:tc>
                <a:extLst>
                  <a:ext uri="{0D108BD9-81ED-4DB2-BD59-A6C34878D82A}">
                    <a16:rowId xmlns:a16="http://schemas.microsoft.com/office/drawing/2014/main" val="4219764985"/>
                  </a:ext>
                </a:extLst>
              </a:tr>
              <a:tr h="220980"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450" b="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US" sz="145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870" marR="2187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450" b="0" dirty="0">
                          <a:solidFill>
                            <a:srgbClr val="000000"/>
                          </a:solidFill>
                          <a:effectLst/>
                        </a:rPr>
                        <a:t>Branding &amp; Marketing </a:t>
                      </a:r>
                      <a:endParaRPr lang="en-US" sz="1450" b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527" marR="37527" marT="0" marB="0" anchor="ctr"/>
                </a:tc>
                <a:tc>
                  <a:txBody>
                    <a:bodyPr/>
                    <a:lstStyle/>
                    <a:p>
                      <a:pPr marL="0" marR="0" lvl="0" indent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45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21</a:t>
                      </a:r>
                    </a:p>
                  </a:txBody>
                  <a:tcPr marL="37527" marR="37527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0" algn="l"/>
                          <a:tab pos="457200" algn="l"/>
                        </a:tabLst>
                      </a:pPr>
                      <a:endParaRPr lang="en-US" sz="1450" b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527" marR="37527" marT="0" marB="0" anchor="ctr"/>
                </a:tc>
                <a:extLst>
                  <a:ext uri="{0D108BD9-81ED-4DB2-BD59-A6C34878D82A}">
                    <a16:rowId xmlns:a16="http://schemas.microsoft.com/office/drawing/2014/main" val="1026249306"/>
                  </a:ext>
                </a:extLst>
              </a:tr>
              <a:tr h="158928"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450" b="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n-US" sz="145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870" marR="21870" marT="0" marB="0" anchor="ctr"/>
                </a:tc>
                <a:tc vMerge="1"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endParaRPr lang="en-US" sz="13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59" marR="42559" marT="0" marB="0" anchor="ctr"/>
                </a:tc>
                <a:tc>
                  <a:txBody>
                    <a:bodyPr/>
                    <a:lstStyle/>
                    <a:p>
                      <a:pPr marL="0" marR="0" lvl="0" indent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450" b="0" dirty="0">
                          <a:solidFill>
                            <a:srgbClr val="000000"/>
                          </a:solidFill>
                          <a:effectLst/>
                        </a:rPr>
                        <a:t>Updates </a:t>
                      </a:r>
                      <a:endParaRPr lang="en-US" sz="1450" b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527" marR="37527" marT="0" marB="0" anchor="ctr"/>
                </a:tc>
                <a:tc>
                  <a:txBody>
                    <a:bodyPr/>
                    <a:lstStyle/>
                    <a:p>
                      <a:pPr marL="0" marR="0" lvl="0" indent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45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22</a:t>
                      </a:r>
                    </a:p>
                  </a:txBody>
                  <a:tcPr marL="37527" marR="37527" marT="0" marB="0" anchor="ctr"/>
                </a:tc>
                <a:tc rowSpan="4">
                  <a:txBody>
                    <a:bodyPr/>
                    <a:lstStyle/>
                    <a:p>
                      <a:pPr marL="0" marR="0" lvl="0" indent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effectLst/>
                        </a:rPr>
                        <a:t>Justice &amp; Public Safety</a:t>
                      </a:r>
                      <a:endParaRPr lang="en-US" sz="1200" b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1870" marR="21870" marT="0" marB="0" vert="vert270" anchor="ctr"/>
                </a:tc>
                <a:tc>
                  <a:txBody>
                    <a:bodyPr/>
                    <a:lstStyle/>
                    <a:p>
                      <a:pPr marL="0" marR="0" lvl="0" indent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450" b="0" kern="1200" dirty="0">
                          <a:solidFill>
                            <a:schemeClr val="dk1"/>
                          </a:solidFill>
                          <a:effectLst/>
                        </a:rPr>
                        <a:t>Regular Training with Staff</a:t>
                      </a:r>
                      <a:endParaRPr lang="en-US" sz="1450" b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527" marR="37527" marT="0" marB="0" anchor="ctr"/>
                </a:tc>
                <a:extLst>
                  <a:ext uri="{0D108BD9-81ED-4DB2-BD59-A6C34878D82A}">
                    <a16:rowId xmlns:a16="http://schemas.microsoft.com/office/drawing/2014/main" val="1343037682"/>
                  </a:ext>
                </a:extLst>
              </a:tr>
              <a:tr h="345628"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450" b="0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n-US" sz="145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870" marR="21870" marT="0" marB="0" anchor="ctr"/>
                </a:tc>
                <a:tc rowSpan="7"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effectLst/>
                        </a:rPr>
                        <a:t>Conservation, Development, Recreation, Culture, and </a:t>
                      </a:r>
                      <a:r>
                        <a:rPr lang="en-US" sz="1200" b="0" dirty="0">
                          <a:solidFill>
                            <a:srgbClr val="000000"/>
                          </a:solidFill>
                          <a:effectLst/>
                        </a:rPr>
                        <a:t>Education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870" marR="21870" marT="0" marB="0" vert="vert270" anchor="ctr"/>
                </a:tc>
                <a:tc>
                  <a:txBody>
                    <a:bodyPr/>
                    <a:lstStyle/>
                    <a:p>
                      <a:pPr marL="0" marR="0" lvl="0" indent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450" b="0" dirty="0">
                          <a:solidFill>
                            <a:srgbClr val="000000"/>
                          </a:solidFill>
                          <a:effectLst/>
                        </a:rPr>
                        <a:t>Groundwater study </a:t>
                      </a:r>
                      <a:endParaRPr lang="en-US" sz="1450" b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527" marR="37527" marT="0" marB="0" anchor="ctr"/>
                </a:tc>
                <a:tc>
                  <a:txBody>
                    <a:bodyPr/>
                    <a:lstStyle/>
                    <a:p>
                      <a:pPr marL="0" marR="0" lvl="0" indent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45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23</a:t>
                      </a:r>
                    </a:p>
                  </a:txBody>
                  <a:tcPr marL="37527" marR="37527" marT="0" marB="0" anchor="ctr"/>
                </a:tc>
                <a:tc vMerge="1">
                  <a:txBody>
                    <a:bodyPr/>
                    <a:lstStyle/>
                    <a:p>
                      <a:pPr marL="0" marR="0" lvl="0" indent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effectLst/>
                        </a:rPr>
                        <a:t>Justice &amp; Public Safety</a:t>
                      </a:r>
                      <a:endParaRPr lang="en-US" sz="1200" b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527" marR="37527" marT="0" marB="0" vert="vert270" anchor="ctr"/>
                </a:tc>
                <a:tc>
                  <a:txBody>
                    <a:bodyPr/>
                    <a:lstStyle/>
                    <a:p>
                      <a:pPr marL="0" marR="0" lvl="0" indent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450" b="0" kern="1200">
                          <a:solidFill>
                            <a:schemeClr val="dk1"/>
                          </a:solidFill>
                          <a:effectLst/>
                        </a:rPr>
                        <a:t>Court House Entrance (Complete) </a:t>
                      </a:r>
                      <a:endParaRPr lang="en-US" sz="1450" b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527" marR="37527" marT="0" marB="0" anchor="ctr"/>
                </a:tc>
                <a:extLst>
                  <a:ext uri="{0D108BD9-81ED-4DB2-BD59-A6C34878D82A}">
                    <a16:rowId xmlns:a16="http://schemas.microsoft.com/office/drawing/2014/main" val="1132712865"/>
                  </a:ext>
                </a:extLst>
              </a:tr>
              <a:tr h="338635"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450" b="0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n-US" sz="145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870" marR="21870" marT="0" marB="0" anchor="ctr"/>
                </a:tc>
                <a:tc vMerge="1"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endParaRPr lang="en-US" sz="13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59" marR="42559" marT="0" marB="0" anchor="ctr"/>
                </a:tc>
                <a:tc>
                  <a:txBody>
                    <a:bodyPr/>
                    <a:lstStyle/>
                    <a:p>
                      <a:pPr marL="0" marR="0" lvl="0" indent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450" b="0" dirty="0">
                          <a:solidFill>
                            <a:srgbClr val="000000"/>
                          </a:solidFill>
                          <a:effectLst/>
                        </a:rPr>
                        <a:t>Comprehensive Plan Update (Complete) </a:t>
                      </a:r>
                      <a:endParaRPr lang="en-US" sz="1450" b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527" marR="37527" marT="0" marB="0" anchor="ctr"/>
                </a:tc>
                <a:tc>
                  <a:txBody>
                    <a:bodyPr/>
                    <a:lstStyle/>
                    <a:p>
                      <a:pPr marL="0" marR="0" lvl="0" indent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450" b="0" dirty="0">
                          <a:solidFill>
                            <a:srgbClr val="000000"/>
                          </a:solidFill>
                          <a:effectLst/>
                        </a:rPr>
                        <a:t>24</a:t>
                      </a:r>
                      <a:endParaRPr lang="en-US" sz="1450" b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527" marR="37527" marT="0" marB="0" anchor="ctr"/>
                </a:tc>
                <a:tc vMerge="1">
                  <a:txBody>
                    <a:bodyPr/>
                    <a:lstStyle/>
                    <a:p>
                      <a:pPr marL="0" marR="0" lvl="0" indent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0" algn="l"/>
                          <a:tab pos="457200" algn="l"/>
                        </a:tabLst>
                      </a:pP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527" marR="37527" marT="0" marB="0" vert="vert270" anchor="ctr"/>
                </a:tc>
                <a:tc>
                  <a:txBody>
                    <a:bodyPr/>
                    <a:lstStyle/>
                    <a:p>
                      <a:pPr marL="0" marR="0" lvl="0" indent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450" b="0" kern="1200">
                          <a:solidFill>
                            <a:schemeClr val="dk1"/>
                          </a:solidFill>
                          <a:effectLst/>
                        </a:rPr>
                        <a:t>Security for County buildings/employees</a:t>
                      </a:r>
                      <a:endParaRPr lang="en-US" sz="1450" b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527" marR="37527" marT="0" marB="0" anchor="ctr"/>
                </a:tc>
                <a:extLst>
                  <a:ext uri="{0D108BD9-81ED-4DB2-BD59-A6C34878D82A}">
                    <a16:rowId xmlns:a16="http://schemas.microsoft.com/office/drawing/2014/main" val="3289234647"/>
                  </a:ext>
                </a:extLst>
              </a:tr>
              <a:tr h="331641"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450" b="0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n-US" sz="145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870" marR="21870" marT="0" marB="0" anchor="ctr"/>
                </a:tc>
                <a:tc vMerge="1"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endParaRPr lang="en-US" sz="13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59" marR="42559" marT="0" marB="0" anchor="ctr"/>
                </a:tc>
                <a:tc>
                  <a:txBody>
                    <a:bodyPr/>
                    <a:lstStyle/>
                    <a:p>
                      <a:pPr marL="0" marR="0" lvl="0" indent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450" b="0" dirty="0">
                          <a:solidFill>
                            <a:srgbClr val="000000"/>
                          </a:solidFill>
                          <a:effectLst/>
                        </a:rPr>
                        <a:t>Great Sauk State Trail completion	</a:t>
                      </a:r>
                      <a:endParaRPr lang="en-US" sz="1450" b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527" marR="37527" marT="0" marB="0" anchor="ctr"/>
                </a:tc>
                <a:tc>
                  <a:txBody>
                    <a:bodyPr/>
                    <a:lstStyle/>
                    <a:p>
                      <a:pPr marL="0" marR="0" lvl="0" indent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450" b="0" dirty="0">
                          <a:solidFill>
                            <a:srgbClr val="000000"/>
                          </a:solidFill>
                          <a:effectLst/>
                        </a:rPr>
                        <a:t>25</a:t>
                      </a:r>
                      <a:endParaRPr lang="en-US" sz="1450" b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527" marR="37527" marT="0" marB="0" anchor="ctr"/>
                </a:tc>
                <a:tc vMerge="1">
                  <a:txBody>
                    <a:bodyPr/>
                    <a:lstStyle/>
                    <a:p>
                      <a:pPr marL="0" marR="0" lvl="0" indent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0" algn="l"/>
                          <a:tab pos="457200" algn="l"/>
                        </a:tabLst>
                      </a:pP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527" marR="37527" marT="0" marB="0" vert="vert27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>
                          <a:tab pos="0" algn="l"/>
                          <a:tab pos="457200" algn="l"/>
                        </a:tabLst>
                        <a:defRPr/>
                      </a:pPr>
                      <a:r>
                        <a:rPr lang="en-US" sz="1450" b="0" kern="1200" dirty="0">
                          <a:solidFill>
                            <a:schemeClr val="dk1"/>
                          </a:solidFill>
                          <a:effectLst/>
                        </a:rPr>
                        <a:t>PHP Training Center for Huber Inmates </a:t>
                      </a:r>
                      <a:endParaRPr lang="en-US" sz="1450" b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7527" marR="37527" marT="0" marB="0" anchor="ctr"/>
                </a:tc>
                <a:extLst>
                  <a:ext uri="{0D108BD9-81ED-4DB2-BD59-A6C34878D82A}">
                    <a16:rowId xmlns:a16="http://schemas.microsoft.com/office/drawing/2014/main" val="268901264"/>
                  </a:ext>
                </a:extLst>
              </a:tr>
              <a:tr h="416902"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450" b="0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45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870" marR="21870" marT="0" marB="0" anchor="ctr"/>
                </a:tc>
                <a:tc vMerge="1"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endParaRPr lang="en-US" sz="13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59" marR="42559" marT="0" marB="0" anchor="ctr"/>
                </a:tc>
                <a:tc>
                  <a:txBody>
                    <a:bodyPr/>
                    <a:lstStyle/>
                    <a:p>
                      <a:pPr marL="0" marR="0" lvl="0" indent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450" b="0" dirty="0">
                          <a:solidFill>
                            <a:srgbClr val="000000"/>
                          </a:solidFill>
                          <a:effectLst/>
                        </a:rPr>
                        <a:t>Great Sauk Trail Bridge (In Progress) </a:t>
                      </a:r>
                      <a:endParaRPr lang="en-US" sz="1450" b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527" marR="37527" marT="0" marB="0" anchor="ctr"/>
                </a:tc>
                <a:tc>
                  <a:txBody>
                    <a:bodyPr/>
                    <a:lstStyle/>
                    <a:p>
                      <a:pPr marL="0" marR="0" lvl="0" indent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450" b="0" dirty="0">
                          <a:solidFill>
                            <a:srgbClr val="000000"/>
                          </a:solidFill>
                          <a:effectLst/>
                        </a:rPr>
                        <a:t>26</a:t>
                      </a:r>
                      <a:endParaRPr lang="en-US" sz="1450" b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527" marR="37527" marT="0" marB="0" anchor="ctr"/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>
                          <a:tab pos="0" algn="l"/>
                          <a:tab pos="457200" algn="l"/>
                        </a:tabLst>
                        <a:defRPr/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</a:rPr>
                        <a:t>Other Issues</a:t>
                      </a:r>
                      <a:endParaRPr lang="en-US" sz="1400" b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527" marR="37527" marT="0" marB="0" vert="vert27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>
                          <a:tab pos="0" algn="l"/>
                          <a:tab pos="457200" algn="l"/>
                        </a:tabLst>
                        <a:defRPr/>
                      </a:pPr>
                      <a:r>
                        <a:rPr lang="en-US" sz="1450" b="0" dirty="0">
                          <a:solidFill>
                            <a:srgbClr val="000000"/>
                          </a:solidFill>
                          <a:effectLst/>
                        </a:rPr>
                        <a:t>Transportation-ADRC</a:t>
                      </a:r>
                    </a:p>
                  </a:txBody>
                  <a:tcPr marL="37527" marR="37527" marT="0" marB="0" anchor="ctr"/>
                </a:tc>
                <a:extLst>
                  <a:ext uri="{0D108BD9-81ED-4DB2-BD59-A6C34878D82A}">
                    <a16:rowId xmlns:a16="http://schemas.microsoft.com/office/drawing/2014/main" val="2222721997"/>
                  </a:ext>
                </a:extLst>
              </a:tr>
              <a:tr h="227974">
                <a:tc rowSpan="2"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450" b="0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45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870" marR="21870" marT="0" marB="0" anchor="ctr"/>
                </a:tc>
                <a:tc vMerge="1"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endParaRPr lang="en-US" sz="13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59" marR="42559" marT="0" marB="0" anchor="ctr"/>
                </a:tc>
                <a:tc rowSpan="3">
                  <a:txBody>
                    <a:bodyPr/>
                    <a:lstStyle/>
                    <a:p>
                      <a:pPr marL="0" marR="0" lvl="0" indent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450" b="0" dirty="0">
                          <a:solidFill>
                            <a:srgbClr val="000000"/>
                          </a:solidFill>
                          <a:effectLst/>
                        </a:rPr>
                        <a:t>Comprehensive Outdoor Recreation Plan</a:t>
                      </a:r>
                      <a:endParaRPr lang="en-US" sz="1450" b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527" marR="37527" marT="0" marB="0" anchor="ctr"/>
                </a:tc>
                <a:tc rowSpan="3">
                  <a:txBody>
                    <a:bodyPr/>
                    <a:lstStyle/>
                    <a:p>
                      <a:pPr marL="0" marR="0" lvl="0" indent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450" b="0" dirty="0">
                          <a:solidFill>
                            <a:srgbClr val="000000"/>
                          </a:solidFill>
                          <a:effectLst/>
                        </a:rPr>
                        <a:t>27</a:t>
                      </a:r>
                      <a:endParaRPr lang="en-US" sz="1450" b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527" marR="37527" marT="0" marB="0" anchor="ctr"/>
                </a:tc>
                <a:tc vMerge="1">
                  <a:txBody>
                    <a:bodyPr/>
                    <a:lstStyle/>
                    <a:p>
                      <a:pPr marL="0" marR="0" lvl="0" indent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0" algn="l"/>
                          <a:tab pos="457200" algn="l"/>
                        </a:tabLst>
                      </a:pP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527" marR="37527" marT="0" marB="0" vert="vert270" anchor="ctr"/>
                </a:tc>
                <a:tc>
                  <a:txBody>
                    <a:bodyPr/>
                    <a:lstStyle/>
                    <a:p>
                      <a:pPr marL="0" marR="0" lvl="0" indent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0" algn="l"/>
                          <a:tab pos="457200" algn="l"/>
                        </a:tabLst>
                      </a:pPr>
                      <a:endParaRPr lang="en-US" sz="1450" b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527" marR="37527" marT="0" marB="0" anchor="ctr"/>
                </a:tc>
                <a:extLst>
                  <a:ext uri="{0D108BD9-81ED-4DB2-BD59-A6C34878D82A}">
                    <a16:rowId xmlns:a16="http://schemas.microsoft.com/office/drawing/2014/main" val="2055469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endParaRPr lang="en-US" sz="145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870" marR="2187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0" algn="l"/>
                          <a:tab pos="457200" algn="l"/>
                        </a:tabLst>
                      </a:pPr>
                      <a:endParaRPr lang="en-US" sz="1450" b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527" marR="37527" marT="0" marB="0" anchor="ctr"/>
                </a:tc>
                <a:tc vMerge="1">
                  <a:txBody>
                    <a:bodyPr/>
                    <a:lstStyle/>
                    <a:p>
                      <a:pPr marL="0" marR="0" lvl="0" indent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0" algn="l"/>
                          <a:tab pos="457200" algn="l"/>
                        </a:tabLst>
                      </a:pPr>
                      <a:endParaRPr lang="en-US" sz="1450" b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527" marR="37527" marT="0" marB="0" anchor="ctr"/>
                </a:tc>
                <a:tc vMerge="1">
                  <a:txBody>
                    <a:bodyPr/>
                    <a:lstStyle/>
                    <a:p>
                      <a:pPr marL="0" marR="0" lvl="0" indent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0" algn="l"/>
                          <a:tab pos="457200" algn="l"/>
                        </a:tabLst>
                      </a:pPr>
                      <a:endParaRPr lang="en-US" sz="1200" b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527" marR="37527" marT="0" marB="0" vert="vert270" anchor="ctr"/>
                </a:tc>
                <a:tc rowSpan="2">
                  <a:txBody>
                    <a:bodyPr/>
                    <a:lstStyle/>
                    <a:p>
                      <a:pPr marL="0" marR="0" lvl="0" indent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0" algn="l"/>
                          <a:tab pos="457200" algn="l"/>
                        </a:tabLst>
                      </a:pPr>
                      <a:endParaRPr lang="en-US" sz="1450" b="0" dirty="0">
                        <a:solidFill>
                          <a:srgbClr val="000000"/>
                        </a:solidFill>
                        <a:effectLst/>
                        <a:highlight>
                          <a:srgbClr val="80808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527" marR="37527" marT="0" marB="0" anchor="ctr"/>
                </a:tc>
                <a:extLst>
                  <a:ext uri="{0D108BD9-81ED-4DB2-BD59-A6C34878D82A}">
                    <a16:rowId xmlns:a16="http://schemas.microsoft.com/office/drawing/2014/main" val="1396044472"/>
                  </a:ext>
                </a:extLst>
              </a:tr>
              <a:tr h="318941"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450" b="0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US" sz="145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870" marR="21870" marT="0" marB="0" anchor="ctr"/>
                </a:tc>
                <a:tc vMerge="1"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endParaRPr lang="en-US" sz="13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59" marR="42559" marT="0" marB="0" anchor="ctr"/>
                </a:tc>
                <a:tc vMerge="1">
                  <a:txBody>
                    <a:bodyPr/>
                    <a:lstStyle/>
                    <a:p>
                      <a:pPr marL="0" marR="0" lvl="0" indent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450" b="0" dirty="0">
                          <a:solidFill>
                            <a:srgbClr val="000000"/>
                          </a:solidFill>
                          <a:effectLst/>
                        </a:rPr>
                        <a:t>Health Care Center Staffing </a:t>
                      </a:r>
                    </a:p>
                    <a:p>
                      <a:pPr marL="0" marR="0" lvl="0" indent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45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Health Care Center Staffing </a:t>
                      </a:r>
                    </a:p>
                  </a:txBody>
                  <a:tcPr marL="37527" marR="37527" marT="0" marB="0" anchor="ctr"/>
                </a:tc>
                <a:tc vMerge="1">
                  <a:txBody>
                    <a:bodyPr/>
                    <a:lstStyle/>
                    <a:p>
                      <a:pPr marL="0" marR="0" lvl="0" indent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0" algn="l"/>
                          <a:tab pos="457200" algn="l"/>
                        </a:tabLst>
                      </a:pPr>
                      <a:endParaRPr lang="en-US" sz="1450" b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527" marR="37527" marT="0" marB="0" anchor="ctr">
                    <a:lnR w="12700" cmpd="sng">
                      <a:noFill/>
                    </a:lnR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0" algn="l"/>
                          <a:tab pos="457200" algn="l"/>
                        </a:tabLst>
                      </a:pPr>
                      <a:endParaRPr lang="en-US" sz="1200" b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527" marR="37527" marT="0" marB="0" vert="vert270" anchor="ctr"/>
                </a:tc>
                <a:tc vMerge="1">
                  <a:txBody>
                    <a:bodyPr/>
                    <a:lstStyle/>
                    <a:p>
                      <a:pPr marL="0" marR="0" lvl="0" indent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0" algn="l"/>
                          <a:tab pos="457200" algn="l"/>
                        </a:tabLst>
                      </a:pPr>
                      <a:endParaRPr lang="en-US" sz="1450" b="0" dirty="0">
                        <a:solidFill>
                          <a:srgbClr val="000000"/>
                        </a:solidFill>
                        <a:effectLst/>
                        <a:highlight>
                          <a:srgbClr val="80808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527" marR="37527" marT="0" marB="0" anchor="ctr"/>
                </a:tc>
                <a:extLst>
                  <a:ext uri="{0D108BD9-81ED-4DB2-BD59-A6C34878D82A}">
                    <a16:rowId xmlns:a16="http://schemas.microsoft.com/office/drawing/2014/main" val="2419078345"/>
                  </a:ext>
                </a:extLst>
              </a:tr>
              <a:tr h="208451"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450" b="0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US" sz="145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870" marR="21870" marT="0" marB="0" anchor="ctr"/>
                </a:tc>
                <a:tc rowSpan="4"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effectLst/>
                        </a:rPr>
                        <a:t>Health and Human </a:t>
                      </a:r>
                      <a:r>
                        <a:rPr lang="en-US" sz="1200" b="0" dirty="0">
                          <a:solidFill>
                            <a:srgbClr val="000000"/>
                          </a:solidFill>
                          <a:effectLst/>
                        </a:rPr>
                        <a:t>Services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870" marR="21870" marT="0" marB="0" vert="vert270" anchor="ctr"/>
                </a:tc>
                <a:tc>
                  <a:txBody>
                    <a:bodyPr/>
                    <a:lstStyle/>
                    <a:p>
                      <a:pPr marL="0" marR="0" lvl="0" indent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45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Health Care Center Staffing </a:t>
                      </a:r>
                      <a:endParaRPr lang="en-US" sz="1450" b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527" marR="37527" marT="0" marB="0" anchor="ctr"/>
                </a:tc>
                <a:tc rowSpan="4" gridSpan="3">
                  <a:txBody>
                    <a:bodyPr/>
                    <a:lstStyle/>
                    <a:p>
                      <a:pPr marL="0" marR="0" lvl="0" indent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0" algn="l"/>
                          <a:tab pos="457200" algn="l"/>
                        </a:tabLst>
                      </a:pPr>
                      <a:endParaRPr lang="en-US" sz="1450" b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527" marR="37527" marT="0" marB="0" anchor="ctr">
                    <a:lnR w="12700" cmpd="sng">
                      <a:noFill/>
                    </a:lnR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pPr marL="0" marR="0" lvl="0" indent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0" algn="l"/>
                          <a:tab pos="457200" algn="l"/>
                        </a:tabLst>
                      </a:pP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3025" marR="73025" marT="0" marB="0" anchor="ctr"/>
                </a:tc>
                <a:tc rowSpan="4" hMerge="1">
                  <a:txBody>
                    <a:bodyPr/>
                    <a:lstStyle/>
                    <a:p>
                      <a:pPr marL="0" marR="0" lvl="0" indent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0" algn="l"/>
                          <a:tab pos="457200" algn="l"/>
                        </a:tabLst>
                      </a:pPr>
                      <a:endParaRPr lang="en-US" sz="1450" b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527" marR="37527" marT="0" marB="0" anchor="ctr"/>
                </a:tc>
                <a:extLst>
                  <a:ext uri="{0D108BD9-81ED-4DB2-BD59-A6C34878D82A}">
                    <a16:rowId xmlns:a16="http://schemas.microsoft.com/office/drawing/2014/main" val="3765759669"/>
                  </a:ext>
                </a:extLst>
              </a:tr>
              <a:tr h="208451"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450" b="0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US" sz="145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870" marR="21870" marT="0" marB="0" anchor="ctr"/>
                </a:tc>
                <a:tc vMerge="1"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endParaRPr lang="en-US" sz="13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59" marR="42559" marT="0" marB="0" anchor="ctr"/>
                </a:tc>
                <a:tc>
                  <a:txBody>
                    <a:bodyPr/>
                    <a:lstStyle/>
                    <a:p>
                      <a:pPr marL="0" marR="0" lvl="0" indent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450" b="0" dirty="0">
                          <a:solidFill>
                            <a:srgbClr val="000000"/>
                          </a:solidFill>
                          <a:effectLst/>
                        </a:rPr>
                        <a:t>Opioid Assistance /Training  </a:t>
                      </a:r>
                      <a:endParaRPr lang="en-US" sz="1450" b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527" marR="37527" marT="0" marB="0" anchor="ctr"/>
                </a:tc>
                <a:tc gridSpan="3" vMerge="1">
                  <a:txBody>
                    <a:bodyPr/>
                    <a:lstStyle/>
                    <a:p>
                      <a:pPr marL="0" marR="0" lvl="0" indent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450" b="0" dirty="0">
                          <a:solidFill>
                            <a:srgbClr val="000000"/>
                          </a:solidFill>
                          <a:effectLst/>
                        </a:rPr>
                        <a:t>28</a:t>
                      </a:r>
                      <a:endParaRPr lang="en-US" sz="1450" b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527" marR="37527" marT="0" marB="0" anchor="ctr">
                    <a:lnT w="12700" cmpd="sng">
                      <a:noFill/>
                    </a:lnT>
                  </a:tcPr>
                </a:tc>
                <a:tc hMerge="1" vMerge="1">
                  <a:txBody>
                    <a:bodyPr/>
                    <a:lstStyle/>
                    <a:p>
                      <a:pPr marL="0" marR="0" lvl="0" indent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0" algn="l"/>
                          <a:tab pos="457200" algn="l"/>
                        </a:tabLst>
                      </a:pP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3025" marR="73025" marT="0" marB="0" anchor="ctr"/>
                </a:tc>
                <a:tc hMerge="1" vMerge="1">
                  <a:txBody>
                    <a:bodyPr/>
                    <a:lstStyle/>
                    <a:p>
                      <a:pPr marL="0" marR="0" lvl="0" indent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0" algn="l"/>
                          <a:tab pos="457200" algn="l"/>
                        </a:tabLst>
                      </a:pPr>
                      <a:endParaRPr lang="en-US" sz="1450" b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527" marR="37527" marT="0" marB="0" anchor="ctr"/>
                </a:tc>
                <a:extLst>
                  <a:ext uri="{0D108BD9-81ED-4DB2-BD59-A6C34878D82A}">
                    <a16:rowId xmlns:a16="http://schemas.microsoft.com/office/drawing/2014/main" val="3483149695"/>
                  </a:ext>
                </a:extLst>
              </a:tr>
              <a:tr h="416902"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450" b="0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n-US" sz="145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870" marR="21870" marT="0" marB="0" anchor="ctr"/>
                </a:tc>
                <a:tc vMerge="1"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endParaRPr lang="en-US" sz="13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59" marR="42559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>
                          <a:tab pos="0" algn="l"/>
                          <a:tab pos="457200" algn="l"/>
                        </a:tabLst>
                        <a:defRPr/>
                      </a:pPr>
                      <a:r>
                        <a:rPr lang="en-US" sz="1450" b="0" dirty="0">
                          <a:solidFill>
                            <a:srgbClr val="000000"/>
                          </a:solidFill>
                          <a:effectLst/>
                        </a:rPr>
                        <a:t>Medical assisted treatment program-MAT</a:t>
                      </a:r>
                    </a:p>
                    <a:p>
                      <a:pPr marL="0" marR="0" lvl="0" indent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0" algn="l"/>
                          <a:tab pos="457200" algn="l"/>
                        </a:tabLst>
                      </a:pPr>
                      <a:endParaRPr lang="en-US" sz="1450" b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527" marR="37527" marT="0" marB="0" anchor="ctr"/>
                </a:tc>
                <a:tc gridSpan="3" vMerge="1">
                  <a:txBody>
                    <a:bodyPr/>
                    <a:lstStyle/>
                    <a:p>
                      <a:pPr marL="0" marR="0" lvl="0" indent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450" b="0" dirty="0">
                          <a:solidFill>
                            <a:srgbClr val="000000"/>
                          </a:solidFill>
                          <a:effectLst/>
                        </a:rPr>
                        <a:t>29</a:t>
                      </a:r>
                      <a:endParaRPr lang="en-US" sz="1450" b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527" marR="37527" marT="0" marB="0" anchor="ctr"/>
                </a:tc>
                <a:tc hMerge="1" vMerge="1">
                  <a:txBody>
                    <a:bodyPr/>
                    <a:lstStyle/>
                    <a:p>
                      <a:pPr marL="0" marR="0" lvl="0" indent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0" algn="l"/>
                          <a:tab pos="457200" algn="l"/>
                        </a:tabLst>
                      </a:pP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3025" marR="73025" marT="0" marB="0" anchor="ctr"/>
                </a:tc>
                <a:tc hMerge="1" vMerge="1">
                  <a:txBody>
                    <a:bodyPr/>
                    <a:lstStyle/>
                    <a:p>
                      <a:pPr marL="0" marR="0" lvl="0" indent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0" algn="l"/>
                          <a:tab pos="457200" algn="l"/>
                        </a:tabLst>
                      </a:pPr>
                      <a:endParaRPr lang="en-US" sz="1450" b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527" marR="37527" marT="0" marB="0" anchor="ctr"/>
                </a:tc>
                <a:extLst>
                  <a:ext uri="{0D108BD9-81ED-4DB2-BD59-A6C34878D82A}">
                    <a16:rowId xmlns:a16="http://schemas.microsoft.com/office/drawing/2014/main" val="2927630482"/>
                  </a:ext>
                </a:extLst>
              </a:tr>
              <a:tr h="416902"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450" b="0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US" sz="145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870" marR="21870" marT="0" marB="0" anchor="ctr"/>
                </a:tc>
                <a:tc vMerge="1"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endParaRPr lang="en-US" sz="13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59" marR="42559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>
                          <a:tab pos="0" algn="l"/>
                          <a:tab pos="457200" algn="l"/>
                        </a:tabLst>
                        <a:defRPr/>
                      </a:pPr>
                      <a:r>
                        <a:rPr lang="en-US" sz="1450" b="0" dirty="0">
                          <a:solidFill>
                            <a:srgbClr val="000000"/>
                          </a:solidFill>
                          <a:effectLst/>
                        </a:rPr>
                        <a:t>Comprehensive community services-CCS </a:t>
                      </a:r>
                    </a:p>
                    <a:p>
                      <a:pPr marL="0" marR="0" lvl="0" indent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0" algn="l"/>
                          <a:tab pos="457200" algn="l"/>
                        </a:tabLst>
                      </a:pPr>
                      <a:endParaRPr lang="en-US" sz="1450" b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527" marR="37527" marT="0" marB="0" anchor="ctr"/>
                </a:tc>
                <a:tc gridSpan="3" vMerge="1">
                  <a:txBody>
                    <a:bodyPr/>
                    <a:lstStyle/>
                    <a:p>
                      <a:pPr marL="0" marR="0" lvl="0" indent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0" algn="l"/>
                          <a:tab pos="457200" algn="l"/>
                        </a:tabLst>
                      </a:pPr>
                      <a:endParaRPr lang="en-US" sz="1450" b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527" marR="37527" marT="0" marB="0" anchor="ctr"/>
                </a:tc>
                <a:tc hMerge="1" vMerge="1">
                  <a:txBody>
                    <a:bodyPr/>
                    <a:lstStyle/>
                    <a:p>
                      <a:pPr marL="0" marR="0" lvl="0" indent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0" algn="l"/>
                          <a:tab pos="457200" algn="l"/>
                        </a:tabLst>
                      </a:pP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3025" marR="73025" marT="0" marB="0" anchor="ctr"/>
                </a:tc>
                <a:tc hMerge="1" vMerge="1">
                  <a:txBody>
                    <a:bodyPr/>
                    <a:lstStyle/>
                    <a:p>
                      <a:pPr marL="0" marR="0" lvl="0" indent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0" algn="l"/>
                          <a:tab pos="457200" algn="l"/>
                        </a:tabLst>
                      </a:pPr>
                      <a:endParaRPr lang="en-US" sz="1450" b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527" marR="37527" marT="0" marB="0" anchor="ctr"/>
                </a:tc>
                <a:extLst>
                  <a:ext uri="{0D108BD9-81ED-4DB2-BD59-A6C34878D82A}">
                    <a16:rowId xmlns:a16="http://schemas.microsoft.com/office/drawing/2014/main" val="974524509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161016" y="6452646"/>
            <a:ext cx="2743200" cy="365125"/>
          </a:xfrm>
        </p:spPr>
        <p:txBody>
          <a:bodyPr/>
          <a:lstStyle/>
          <a:p>
            <a:fld id="{73B850FF-6169-4056-8077-06FFA93A5366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2445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AA9F65B-BF5B-4EB2-A31E-52F7BE081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6944" y="296792"/>
            <a:ext cx="9718111" cy="1576446"/>
          </a:xfrm>
        </p:spPr>
        <p:txBody>
          <a:bodyPr anchor="ctr"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2025 BUDGET HIGHLIGHTS </a:t>
            </a:r>
          </a:p>
        </p:txBody>
      </p:sp>
      <p:graphicFrame>
        <p:nvGraphicFramePr>
          <p:cNvPr id="28" name="Content Placeholder 2">
            <a:extLst>
              <a:ext uri="{FF2B5EF4-FFF2-40B4-BE49-F238E27FC236}">
                <a16:creationId xmlns:a16="http://schemas.microsoft.com/office/drawing/2014/main" id="{24C0BCD4-3728-44C8-8800-B38B6ADA9D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7324304"/>
              </p:ext>
            </p:extLst>
          </p:nvPr>
        </p:nvGraphicFramePr>
        <p:xfrm>
          <a:off x="838199" y="1958196"/>
          <a:ext cx="10626307" cy="52621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3886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F6371B-00E8-46F5-8C98-74FE7471CE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4314" y="207554"/>
            <a:ext cx="4640227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LEVY LIMIT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89D7686-8D8F-4640-9068-7FB3E123DF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198923"/>
              </p:ext>
            </p:extLst>
          </p:nvPr>
        </p:nvGraphicFramePr>
        <p:xfrm>
          <a:off x="432225" y="2011873"/>
          <a:ext cx="11327552" cy="4361003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4315250">
                  <a:extLst>
                    <a:ext uri="{9D8B030D-6E8A-4147-A177-3AD203B41FA5}">
                      <a16:colId xmlns:a16="http://schemas.microsoft.com/office/drawing/2014/main" val="4170536703"/>
                    </a:ext>
                  </a:extLst>
                </a:gridCol>
                <a:gridCol w="2124509">
                  <a:extLst>
                    <a:ext uri="{9D8B030D-6E8A-4147-A177-3AD203B41FA5}">
                      <a16:colId xmlns:a16="http://schemas.microsoft.com/office/drawing/2014/main" val="3159731961"/>
                    </a:ext>
                  </a:extLst>
                </a:gridCol>
                <a:gridCol w="1875999">
                  <a:extLst>
                    <a:ext uri="{9D8B030D-6E8A-4147-A177-3AD203B41FA5}">
                      <a16:colId xmlns:a16="http://schemas.microsoft.com/office/drawing/2014/main" val="97066124"/>
                    </a:ext>
                  </a:extLst>
                </a:gridCol>
                <a:gridCol w="1663654">
                  <a:extLst>
                    <a:ext uri="{9D8B030D-6E8A-4147-A177-3AD203B41FA5}">
                      <a16:colId xmlns:a16="http://schemas.microsoft.com/office/drawing/2014/main" val="1368659663"/>
                    </a:ext>
                  </a:extLst>
                </a:gridCol>
                <a:gridCol w="1348140">
                  <a:extLst>
                    <a:ext uri="{9D8B030D-6E8A-4147-A177-3AD203B41FA5}">
                      <a16:colId xmlns:a16="http://schemas.microsoft.com/office/drawing/2014/main" val="3314727732"/>
                    </a:ext>
                  </a:extLst>
                </a:gridCol>
              </a:tblGrid>
              <a:tr h="583693">
                <a:tc>
                  <a:txBody>
                    <a:bodyPr/>
                    <a:lstStyle/>
                    <a:p>
                      <a:pPr algn="r"/>
                      <a:endParaRPr lang="en-US" sz="1500" dirty="0"/>
                    </a:p>
                  </a:txBody>
                  <a:tcPr marL="78907" marR="78907" marT="39453" marB="39453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2024 Amended Budget</a:t>
                      </a:r>
                    </a:p>
                  </a:txBody>
                  <a:tcPr marL="78907" marR="78907" marT="39453" marB="39453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2025 Administrator </a:t>
                      </a:r>
                    </a:p>
                  </a:txBody>
                  <a:tcPr marL="78907" marR="78907" marT="39453" marB="39453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$ Change</a:t>
                      </a:r>
                    </a:p>
                  </a:txBody>
                  <a:tcPr marL="78907" marR="78907" marT="39453" marB="39453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% Change</a:t>
                      </a:r>
                    </a:p>
                  </a:txBody>
                  <a:tcPr marL="78907" marR="78907" marT="39453" marB="39453" anchor="b"/>
                </a:tc>
                <a:extLst>
                  <a:ext uri="{0D108BD9-81ED-4DB2-BD59-A6C34878D82A}">
                    <a16:rowId xmlns:a16="http://schemas.microsoft.com/office/drawing/2014/main" val="1943312101"/>
                  </a:ext>
                </a:extLst>
              </a:tr>
              <a:tr h="583693">
                <a:tc>
                  <a:txBody>
                    <a:bodyPr/>
                    <a:lstStyle/>
                    <a:p>
                      <a:r>
                        <a:rPr lang="en-US" sz="1500" b="1" dirty="0"/>
                        <a:t>Equalized Value (without tax incremental districts)</a:t>
                      </a:r>
                    </a:p>
                  </a:txBody>
                  <a:tcPr marL="78907" marR="78907" marT="39453" marB="3945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/>
                        <a:t>$10,296,679,400</a:t>
                      </a:r>
                    </a:p>
                  </a:txBody>
                  <a:tcPr marL="78907" marR="78907" marT="39453" marB="3945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/>
                        <a:t>$11,122,722,800</a:t>
                      </a:r>
                    </a:p>
                  </a:txBody>
                  <a:tcPr marL="78907" marR="78907" marT="39453" marB="3945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/>
                        <a:t>$826,043,400</a:t>
                      </a:r>
                    </a:p>
                  </a:txBody>
                  <a:tcPr marL="78907" marR="78907" marT="39453" marB="3945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/>
                        <a:t>+8.02%</a:t>
                      </a:r>
                    </a:p>
                  </a:txBody>
                  <a:tcPr marL="78907" marR="78907" marT="39453" marB="39453" anchor="ctr"/>
                </a:tc>
                <a:extLst>
                  <a:ext uri="{0D108BD9-81ED-4DB2-BD59-A6C34878D82A}">
                    <a16:rowId xmlns:a16="http://schemas.microsoft.com/office/drawing/2014/main" val="2806048093"/>
                  </a:ext>
                </a:extLst>
              </a:tr>
              <a:tr h="351225">
                <a:tc>
                  <a:txBody>
                    <a:bodyPr/>
                    <a:lstStyle/>
                    <a:p>
                      <a:r>
                        <a:rPr lang="en-US" sz="1500" b="1" dirty="0"/>
                        <a:t>Total Levy Rate</a:t>
                      </a:r>
                    </a:p>
                  </a:txBody>
                  <a:tcPr marL="78907" marR="78907" marT="39453" marB="3945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/>
                        <a:t>$3.41</a:t>
                      </a:r>
                    </a:p>
                  </a:txBody>
                  <a:tcPr marL="78907" marR="78907" marT="39453" marB="3945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/>
                        <a:t>$3.18</a:t>
                      </a:r>
                    </a:p>
                  </a:txBody>
                  <a:tcPr marL="78907" marR="78907" marT="39453" marB="3945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/>
                        <a:t>(.23)</a:t>
                      </a:r>
                    </a:p>
                  </a:txBody>
                  <a:tcPr marL="78907" marR="78907" marT="39453" marB="3945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/>
                        <a:t>-6.71%</a:t>
                      </a:r>
                    </a:p>
                  </a:txBody>
                  <a:tcPr marL="78907" marR="78907" marT="39453" marB="39453" anchor="ctr"/>
                </a:tc>
                <a:extLst>
                  <a:ext uri="{0D108BD9-81ED-4DB2-BD59-A6C34878D82A}">
                    <a16:rowId xmlns:a16="http://schemas.microsoft.com/office/drawing/2014/main" val="1539571822"/>
                  </a:ext>
                </a:extLst>
              </a:tr>
              <a:tr h="351225">
                <a:tc>
                  <a:txBody>
                    <a:bodyPr/>
                    <a:lstStyle/>
                    <a:p>
                      <a:r>
                        <a:rPr lang="en-US" sz="1500" b="1" dirty="0"/>
                        <a:t>Total Levy Amount</a:t>
                      </a:r>
                    </a:p>
                  </a:txBody>
                  <a:tcPr marL="78907" marR="78907" marT="39453" marB="3945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/>
                        <a:t>$35,124,280</a:t>
                      </a:r>
                    </a:p>
                  </a:txBody>
                  <a:tcPr marL="78907" marR="78907" marT="39453" marB="3945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/>
                        <a:t>$35,397,692</a:t>
                      </a:r>
                    </a:p>
                  </a:txBody>
                  <a:tcPr marL="78907" marR="78907" marT="39453" marB="3945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/>
                        <a:t>$273,412</a:t>
                      </a:r>
                    </a:p>
                  </a:txBody>
                  <a:tcPr marL="78907" marR="78907" marT="39453" marB="3945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/>
                        <a:t>+0.78%</a:t>
                      </a:r>
                    </a:p>
                  </a:txBody>
                  <a:tcPr marL="78907" marR="78907" marT="39453" marB="39453" anchor="ctr"/>
                </a:tc>
                <a:extLst>
                  <a:ext uri="{0D108BD9-81ED-4DB2-BD59-A6C34878D82A}">
                    <a16:rowId xmlns:a16="http://schemas.microsoft.com/office/drawing/2014/main" val="3025227384"/>
                  </a:ext>
                </a:extLst>
              </a:tr>
              <a:tr h="388863">
                <a:tc>
                  <a:txBody>
                    <a:bodyPr/>
                    <a:lstStyle/>
                    <a:p>
                      <a:endParaRPr lang="en-US" sz="1500" b="1" dirty="0"/>
                    </a:p>
                  </a:txBody>
                  <a:tcPr marL="78907" marR="78907" marT="39453" marB="3945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500" b="1" dirty="0"/>
                    </a:p>
                  </a:txBody>
                  <a:tcPr marL="78907" marR="78907" marT="39453" marB="3945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500" b="1" dirty="0"/>
                    </a:p>
                  </a:txBody>
                  <a:tcPr marL="78907" marR="78907" marT="39453" marB="3945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500" b="1" dirty="0"/>
                    </a:p>
                  </a:txBody>
                  <a:tcPr marL="78907" marR="78907" marT="39453" marB="3945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500" b="1" dirty="0"/>
                    </a:p>
                  </a:txBody>
                  <a:tcPr marL="78907" marR="78907" marT="39453" marB="39453" anchor="ctr"/>
                </a:tc>
                <a:extLst>
                  <a:ext uri="{0D108BD9-81ED-4DB2-BD59-A6C34878D82A}">
                    <a16:rowId xmlns:a16="http://schemas.microsoft.com/office/drawing/2014/main" val="3114677474"/>
                  </a:ext>
                </a:extLst>
              </a:tr>
              <a:tr h="583693">
                <a:tc>
                  <a:txBody>
                    <a:bodyPr/>
                    <a:lstStyle/>
                    <a:p>
                      <a:r>
                        <a:rPr lang="en-US" sz="1500" b="1" dirty="0"/>
                        <a:t>Impact of a one penny increase to the mil rate</a:t>
                      </a:r>
                    </a:p>
                  </a:txBody>
                  <a:tcPr marL="78907" marR="78907" marT="39453" marB="3945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/>
                        <a:t>$102,967</a:t>
                      </a:r>
                    </a:p>
                  </a:txBody>
                  <a:tcPr marL="78907" marR="78907" marT="39453" marB="3945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/>
                        <a:t>$111,227</a:t>
                      </a:r>
                    </a:p>
                  </a:txBody>
                  <a:tcPr marL="78907" marR="78907" marT="39453" marB="3945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/>
                        <a:t>$8,260</a:t>
                      </a:r>
                    </a:p>
                  </a:txBody>
                  <a:tcPr marL="78907" marR="78907" marT="39453" marB="3945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/>
                        <a:t>+8.02% </a:t>
                      </a:r>
                    </a:p>
                  </a:txBody>
                  <a:tcPr marL="78907" marR="78907" marT="39453" marB="39453" anchor="ctr"/>
                </a:tc>
                <a:extLst>
                  <a:ext uri="{0D108BD9-81ED-4DB2-BD59-A6C34878D82A}">
                    <a16:rowId xmlns:a16="http://schemas.microsoft.com/office/drawing/2014/main" val="4012000646"/>
                  </a:ext>
                </a:extLst>
              </a:tr>
              <a:tr h="5836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/>
                        <a:t>Impact of a one penny increase to the mil rate</a:t>
                      </a:r>
                      <a:r>
                        <a:rPr lang="en-US" sz="1500" b="1" baseline="0" dirty="0"/>
                        <a:t> on an average residential property</a:t>
                      </a:r>
                      <a:endParaRPr lang="en-US" sz="1500" b="1" dirty="0"/>
                    </a:p>
                  </a:txBody>
                  <a:tcPr marL="78907" marR="78907" marT="39453" marB="3945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/>
                        <a:t>$2.56</a:t>
                      </a:r>
                    </a:p>
                  </a:txBody>
                  <a:tcPr marL="78907" marR="78907" marT="39453" marB="3945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/>
                        <a:t>$2.83</a:t>
                      </a:r>
                    </a:p>
                  </a:txBody>
                  <a:tcPr marL="78907" marR="78907" marT="39453" marB="3945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500" b="1" dirty="0"/>
                    </a:p>
                  </a:txBody>
                  <a:tcPr marL="78907" marR="78907" marT="39453" marB="3945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500" b="1" dirty="0"/>
                    </a:p>
                  </a:txBody>
                  <a:tcPr marL="78907" marR="78907" marT="39453" marB="39453" anchor="ctr"/>
                </a:tc>
                <a:extLst>
                  <a:ext uri="{0D108BD9-81ED-4DB2-BD59-A6C34878D82A}">
                    <a16:rowId xmlns:a16="http://schemas.microsoft.com/office/drawing/2014/main" val="1513010105"/>
                  </a:ext>
                </a:extLst>
              </a:tr>
              <a:tr h="351225">
                <a:tc>
                  <a:txBody>
                    <a:bodyPr/>
                    <a:lstStyle/>
                    <a:p>
                      <a:r>
                        <a:rPr lang="en-US" sz="1500" b="1" dirty="0"/>
                        <a:t>Average residential</a:t>
                      </a:r>
                      <a:r>
                        <a:rPr lang="en-US" sz="1500" b="1" baseline="0" dirty="0"/>
                        <a:t> property value</a:t>
                      </a:r>
                      <a:endParaRPr lang="en-US" sz="1500" b="1" dirty="0"/>
                    </a:p>
                  </a:txBody>
                  <a:tcPr marL="78907" marR="78907" marT="39453" marB="3945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/>
                        <a:t>$255,800</a:t>
                      </a:r>
                    </a:p>
                  </a:txBody>
                  <a:tcPr marL="78907" marR="78907" marT="39453" marB="3945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/>
                        <a:t>$282,800</a:t>
                      </a:r>
                    </a:p>
                  </a:txBody>
                  <a:tcPr marL="78907" marR="78907" marT="39453" marB="3945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/>
                        <a:t>$27,000</a:t>
                      </a:r>
                    </a:p>
                  </a:txBody>
                  <a:tcPr marL="78907" marR="78907" marT="39453" marB="3945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/>
                        <a:t>+10.56%</a:t>
                      </a:r>
                    </a:p>
                  </a:txBody>
                  <a:tcPr marL="78907" marR="78907" marT="39453" marB="39453" anchor="ctr"/>
                </a:tc>
                <a:extLst>
                  <a:ext uri="{0D108BD9-81ED-4DB2-BD59-A6C34878D82A}">
                    <a16:rowId xmlns:a16="http://schemas.microsoft.com/office/drawing/2014/main" val="2314498159"/>
                  </a:ext>
                </a:extLst>
              </a:tr>
              <a:tr h="583693">
                <a:tc>
                  <a:txBody>
                    <a:bodyPr/>
                    <a:lstStyle/>
                    <a:p>
                      <a:r>
                        <a:rPr lang="en-US" sz="1500" b="1" dirty="0"/>
                        <a:t>Average County tax on an average residential property</a:t>
                      </a:r>
                    </a:p>
                  </a:txBody>
                  <a:tcPr marL="78907" marR="78907" marT="39453" marB="3945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/>
                        <a:t>$872.59</a:t>
                      </a:r>
                    </a:p>
                  </a:txBody>
                  <a:tcPr marL="78907" marR="78907" marT="39453" marB="3945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/>
                        <a:t>$900.00</a:t>
                      </a:r>
                    </a:p>
                  </a:txBody>
                  <a:tcPr marL="78907" marR="78907" marT="39453" marB="3945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/>
                        <a:t>$27.41</a:t>
                      </a:r>
                    </a:p>
                  </a:txBody>
                  <a:tcPr marL="78907" marR="78907" marT="39453" marB="3945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/>
                        <a:t>+3.14</a:t>
                      </a:r>
                    </a:p>
                  </a:txBody>
                  <a:tcPr marL="78907" marR="78907" marT="39453" marB="39453" anchor="ctr"/>
                </a:tc>
                <a:extLst>
                  <a:ext uri="{0D108BD9-81ED-4DB2-BD59-A6C34878D82A}">
                    <a16:rowId xmlns:a16="http://schemas.microsoft.com/office/drawing/2014/main" val="2983927543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34345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97494C5-E1D0-4CDB-BD85-AE49A86C1C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5235" y="207554"/>
            <a:ext cx="4338385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PROPERTY TAX LEVY </a:t>
            </a:r>
            <a:endParaRPr lang="en-US" sz="40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E44906BD-5F26-42A4-A926-59F9626E883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66176041"/>
              </p:ext>
            </p:extLst>
          </p:nvPr>
        </p:nvGraphicFramePr>
        <p:xfrm>
          <a:off x="432225" y="1966293"/>
          <a:ext cx="11327549" cy="4452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8255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F6BC21-42C3-407C-A2A7-37FC4176A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8913" y="296792"/>
            <a:ext cx="9718111" cy="1576446"/>
          </a:xfrm>
        </p:spPr>
        <p:txBody>
          <a:bodyPr anchor="ctr"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MAJOR REVENUE SOURCES 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37ACA018-5738-4F68-B4AF-E91DE25DB77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4610570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6879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11143</TotalTime>
  <Words>929</Words>
  <Application>Microsoft Office PowerPoint</Application>
  <PresentationFormat>Widescreen</PresentationFormat>
  <Paragraphs>198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Office Theme</vt:lpstr>
      <vt:lpstr>Sauk County 2025 Proposed Budget </vt:lpstr>
      <vt:lpstr>BUDGET PROCESS </vt:lpstr>
      <vt:lpstr>ELEMENTS OF THE COUNTY MISSION </vt:lpstr>
      <vt:lpstr>VALUES </vt:lpstr>
      <vt:lpstr>Strategic Issues</vt:lpstr>
      <vt:lpstr>2025 BUDGET HIGHLIGHTS </vt:lpstr>
      <vt:lpstr>LEVY LIMIT</vt:lpstr>
      <vt:lpstr>PROPERTY TAX LEVY </vt:lpstr>
      <vt:lpstr>MAJOR REVENUE SOURCES </vt:lpstr>
      <vt:lpstr>EQUALIZED VALUE</vt:lpstr>
      <vt:lpstr>EXPENSE PERCENTAGES BY FUNCTIONAL CATEGORY </vt:lpstr>
      <vt:lpstr>EXPENSES BY CATEGORY</vt:lpstr>
      <vt:lpstr>STAFFING </vt:lpstr>
      <vt:lpstr>GENERAL FUND BALANCE USES </vt:lpstr>
      <vt:lpstr>2025 PROPOSED BUDGET </vt:lpstr>
      <vt:lpstr>2025 BUDGET AMENDMENTS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Sauk County 2022 Proposed Budget</dc:title>
  <dc:creator>Janelle Mueller</dc:creator>
  <cp:lastModifiedBy>Lynn Horkan</cp:lastModifiedBy>
  <cp:revision>190</cp:revision>
  <cp:lastPrinted>2024-10-08T15:51:37Z</cp:lastPrinted>
  <dcterms:created xsi:type="dcterms:W3CDTF">2021-10-05T14:50:07Z</dcterms:created>
  <dcterms:modified xsi:type="dcterms:W3CDTF">2024-11-07T17:35:35Z</dcterms:modified>
</cp:coreProperties>
</file>