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9" r:id="rId4"/>
    <p:sldId id="260" r:id="rId5"/>
    <p:sldId id="261" r:id="rId6"/>
    <p:sldId id="263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987275542969467"/>
          <c:y val="4.9024429464397341E-2"/>
          <c:w val="0.81975586424523816"/>
          <c:h val="0.883649674444527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Levy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Sheet1!$B$2:$B$11</c:f>
              <c:numCache>
                <c:formatCode>"$"#,##0</c:formatCode>
                <c:ptCount val="10"/>
                <c:pt idx="0">
                  <c:v>29962311</c:v>
                </c:pt>
                <c:pt idx="1">
                  <c:v>30227641</c:v>
                </c:pt>
                <c:pt idx="2">
                  <c:v>30351664</c:v>
                </c:pt>
                <c:pt idx="3">
                  <c:v>30969018</c:v>
                </c:pt>
                <c:pt idx="4">
                  <c:v>31162356</c:v>
                </c:pt>
                <c:pt idx="5">
                  <c:v>31730876</c:v>
                </c:pt>
                <c:pt idx="6">
                  <c:v>32260337</c:v>
                </c:pt>
                <c:pt idx="7">
                  <c:v>30894764</c:v>
                </c:pt>
                <c:pt idx="8">
                  <c:v>34513109</c:v>
                </c:pt>
                <c:pt idx="9">
                  <c:v>35124280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7B-4BF8-97F7-BA1DE7E7B1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3529808"/>
        <c:axId val="423530640"/>
      </c:barChart>
      <c:catAx>
        <c:axId val="42352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3530640"/>
        <c:crosses val="autoZero"/>
        <c:auto val="1"/>
        <c:lblAlgn val="ctr"/>
        <c:lblOffset val="100"/>
        <c:noMultiLvlLbl val="0"/>
      </c:catAx>
      <c:valAx>
        <c:axId val="423530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3529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Property Tax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9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Sheet1!$B$2:$B$6</c:f>
              <c:numCache>
                <c:formatCode>_("$"* #,##0_);_("$"* \(#,##0\);_("$"* "-"??_);_(@_)</c:formatCode>
                <c:ptCount val="5"/>
                <c:pt idx="0">
                  <c:v>31789540</c:v>
                </c:pt>
                <c:pt idx="1">
                  <c:v>32260337</c:v>
                </c:pt>
                <c:pt idx="2">
                  <c:v>30894764</c:v>
                </c:pt>
                <c:pt idx="3">
                  <c:v>34513109</c:v>
                </c:pt>
                <c:pt idx="4">
                  <c:v>35124280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81-4B30-A81B-645A8478167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Grants and Aids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8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Sheet1!$C$2:$C$6</c:f>
              <c:numCache>
                <c:formatCode>_("$"* #,##0_);_("$"* \(#,##0\);_("$"* "-"??_);_(@_)</c:formatCode>
                <c:ptCount val="5"/>
                <c:pt idx="0">
                  <c:v>30738261</c:v>
                </c:pt>
                <c:pt idx="1">
                  <c:v>26847663</c:v>
                </c:pt>
                <c:pt idx="2">
                  <c:v>37272101</c:v>
                </c:pt>
                <c:pt idx="3">
                  <c:v>37094054</c:v>
                </c:pt>
                <c:pt idx="4">
                  <c:v>45542698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181-4B30-A81B-645A8478167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Grants and Aids Without ARPA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square"/>
            <c:size val="7"/>
            <c:spPr>
              <a:solidFill>
                <a:schemeClr val="accent3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3"/>
            <c:marker>
              <c:symbol val="square"/>
              <c:size val="7"/>
              <c:spPr>
                <a:solidFill>
                  <a:schemeClr val="accent3"/>
                </a:solidFill>
                <a:ln w="9525">
                  <a:solidFill>
                    <a:schemeClr val="accent2"/>
                  </a:solidFill>
                </a:ln>
                <a:effectLst/>
              </c:spPr>
            </c:marker>
            <c:bubble3D val="0"/>
            <c:spPr>
              <a:ln w="28575" cap="rnd">
                <a:solidFill>
                  <a:schemeClr val="accent2"/>
                </a:solidFill>
                <a:prstDash val="sysDash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F7F0-489D-840A-124035151AE9}"/>
              </c:ext>
            </c:extLst>
          </c:dPt>
          <c:cat>
            <c:numRef>
              <c:f>Sheet1!$A$2:$A$6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Sheet1!$D$2:$D$6</c:f>
              <c:numCache>
                <c:formatCode>_("$"* #,##0_);_("$"* \(#,##0\);_("$"* "-"??_);_(@_)</c:formatCode>
                <c:ptCount val="5"/>
                <c:pt idx="1">
                  <c:v>26847663</c:v>
                </c:pt>
                <c:pt idx="2">
                  <c:v>29661606</c:v>
                </c:pt>
                <c:pt idx="3">
                  <c:v>31659514</c:v>
                </c:pt>
                <c:pt idx="4">
                  <c:v>41692824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181-4B30-A81B-645A8478167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Sales Tax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triangle"/>
            <c:size val="7"/>
            <c:spPr>
              <a:solidFill>
                <a:schemeClr val="accent4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Sheet1!$E$2:$E$6</c:f>
              <c:numCache>
                <c:formatCode>_("$"* #,##0_);_("$"* \(#,##0\);_("$"* "-"??_);_(@_)</c:formatCode>
                <c:ptCount val="5"/>
                <c:pt idx="0">
                  <c:v>8890889</c:v>
                </c:pt>
                <c:pt idx="1">
                  <c:v>9157074</c:v>
                </c:pt>
                <c:pt idx="2">
                  <c:v>9482726</c:v>
                </c:pt>
                <c:pt idx="3">
                  <c:v>10600000</c:v>
                </c:pt>
                <c:pt idx="4">
                  <c:v>11035489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181-4B30-A81B-645A8478167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User Fee 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star"/>
            <c:size val="7"/>
            <c:spPr>
              <a:noFill/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Sheet1!$F$2:$F$6</c:f>
              <c:numCache>
                <c:formatCode>_("$"* #,##0_);_("$"* \(#,##0\);_("$"* "-"??_);_(@_)</c:formatCode>
                <c:ptCount val="5"/>
                <c:pt idx="0">
                  <c:v>7962716</c:v>
                </c:pt>
                <c:pt idx="1">
                  <c:v>9820051</c:v>
                </c:pt>
                <c:pt idx="2">
                  <c:v>9768017</c:v>
                </c:pt>
                <c:pt idx="3">
                  <c:v>9493717</c:v>
                </c:pt>
                <c:pt idx="4">
                  <c:v>11125312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3D-4FB9-9D0D-9715F2FC62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5396527"/>
        <c:axId val="835399439"/>
      </c:lineChart>
      <c:catAx>
        <c:axId val="835396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5399439"/>
        <c:crosses val="autoZero"/>
        <c:auto val="1"/>
        <c:lblAlgn val="ctr"/>
        <c:lblOffset val="100"/>
        <c:noMultiLvlLbl val="0"/>
      </c:catAx>
      <c:valAx>
        <c:axId val="835399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353965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987275542969467"/>
          <c:y val="4.9024429464397341E-2"/>
          <c:w val="0.78888629649180619"/>
          <c:h val="0.883649674444527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Levy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numCache>
            </c:numRef>
          </c:cat>
          <c:val>
            <c:numRef>
              <c:f>Sheet1!$B$2:$B$11</c:f>
              <c:numCache>
                <c:formatCode>"$"#,##0</c:formatCode>
                <c:ptCount val="10"/>
                <c:pt idx="0">
                  <c:v>6014446300</c:v>
                </c:pt>
                <c:pt idx="1">
                  <c:v>6343846500</c:v>
                </c:pt>
                <c:pt idx="2">
                  <c:v>6428803300</c:v>
                </c:pt>
                <c:pt idx="3">
                  <c:v>6620495500</c:v>
                </c:pt>
                <c:pt idx="4">
                  <c:v>6878879600</c:v>
                </c:pt>
                <c:pt idx="5">
                  <c:v>7141653900</c:v>
                </c:pt>
                <c:pt idx="6">
                  <c:v>7457984600</c:v>
                </c:pt>
                <c:pt idx="7">
                  <c:v>8017348500</c:v>
                </c:pt>
                <c:pt idx="8">
                  <c:v>9167018000</c:v>
                </c:pt>
                <c:pt idx="9">
                  <c:v>10296679400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6B-4BBA-95E5-9BF719A68C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23529808"/>
        <c:axId val="423530640"/>
      </c:barChart>
      <c:catAx>
        <c:axId val="423529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3530640"/>
        <c:crosses val="autoZero"/>
        <c:auto val="1"/>
        <c:lblAlgn val="ctr"/>
        <c:lblOffset val="100"/>
        <c:noMultiLvlLbl val="0"/>
      </c:catAx>
      <c:valAx>
        <c:axId val="423530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3529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>
        <c:manualLayout>
          <c:xMode val="edge"/>
          <c:yMode val="edge"/>
          <c:x val="0.23309032973529031"/>
          <c:y val="2.822865208186309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567450765822115"/>
          <c:y val="0.16786779210820241"/>
          <c:w val="0.63394960784752552"/>
          <c:h val="0.7303619157697031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PROPERTY TAX LEVY 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shade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620-422E-8718-8489971E8005}"/>
              </c:ext>
            </c:extLst>
          </c:dPt>
          <c:dPt>
            <c:idx val="1"/>
            <c:bubble3D val="0"/>
            <c:spPr>
              <a:solidFill>
                <a:schemeClr val="accent5">
                  <a:shade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620-422E-8718-8489971E8005}"/>
              </c:ext>
            </c:extLst>
          </c:dPt>
          <c:dPt>
            <c:idx val="2"/>
            <c:bubble3D val="0"/>
            <c:spPr>
              <a:solidFill>
                <a:schemeClr val="accent5">
                  <a:shade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620-422E-8718-8489971E8005}"/>
              </c:ext>
            </c:extLst>
          </c:dPt>
          <c:dPt>
            <c:idx val="3"/>
            <c:bubble3D val="0"/>
            <c:spPr>
              <a:solidFill>
                <a:schemeClr val="accent5">
                  <a:tint val="9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620-422E-8718-8489971E8005}"/>
              </c:ext>
            </c:extLst>
          </c:dPt>
          <c:dPt>
            <c:idx val="4"/>
            <c:bubble3D val="0"/>
            <c:spPr>
              <a:solidFill>
                <a:schemeClr val="accent5">
                  <a:tint val="7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620-422E-8718-8489971E8005}"/>
              </c:ext>
            </c:extLst>
          </c:dPt>
          <c:dPt>
            <c:idx val="5"/>
            <c:bubble3D val="0"/>
            <c:spPr>
              <a:solidFill>
                <a:schemeClr val="accent5">
                  <a:tint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620-422E-8718-8489971E8005}"/>
              </c:ext>
            </c:extLst>
          </c:dPt>
          <c:dLbls>
            <c:dLbl>
              <c:idx val="0"/>
              <c:layout>
                <c:manualLayout>
                  <c:x val="4.7798818181101335E-2"/>
                  <c:y val="4.311814625633242E-3"/>
                </c:manualLayout>
              </c:layout>
              <c:tx>
                <c:rich>
                  <a:bodyPr/>
                  <a:lstStyle/>
                  <a:p>
                    <a:fld id="{3D6A20B4-2A08-47AC-8BE5-3F0DB65871C5}" type="CELLRANGE">
                      <a:rPr lang="en-US" sz="1200" baseline="0" dirty="0"/>
                      <a:pPr/>
                      <a:t>[CELLRANGE]</a:t>
                    </a:fld>
                    <a:r>
                      <a:rPr lang="en-US" sz="1200" baseline="0" dirty="0"/>
                      <a:t> </a:t>
                    </a:r>
                    <a:fld id="{13AA7A21-777A-4174-BA49-D0878D744169}" type="PERCENTAGE">
                      <a:rPr lang="en-US" sz="1200" baseline="0" dirty="0"/>
                      <a:pPr/>
                      <a:t>[PERCENTAGE]</a:t>
                    </a:fld>
                    <a:endParaRPr lang="en-US" sz="1200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6620-422E-8718-8489971E8005}"/>
                </c:ext>
              </c:extLst>
            </c:dLbl>
            <c:dLbl>
              <c:idx val="1"/>
              <c:layout>
                <c:manualLayout>
                  <c:x val="0"/>
                  <c:y val="-0.12521763290527288"/>
                </c:manualLayout>
              </c:layout>
              <c:tx>
                <c:rich>
                  <a:bodyPr/>
                  <a:lstStyle/>
                  <a:p>
                    <a:fld id="{506C8F2E-2523-44BA-9E5C-7B205E6723B3}" type="CELLRANGE">
                      <a:rPr lang="en-US" sz="1200" baseline="0" dirty="0"/>
                      <a:pPr/>
                      <a:t>[CELLRANGE]</a:t>
                    </a:fld>
                    <a:r>
                      <a:rPr lang="en-US" sz="1200" baseline="0" dirty="0"/>
                      <a:t> </a:t>
                    </a:r>
                    <a:fld id="{C6352955-80B4-4D8D-8B22-CE6DB904F27A}" type="PERCENTAGE">
                      <a:rPr lang="en-US" sz="1200" baseline="0" dirty="0"/>
                      <a:pPr/>
                      <a:t>[PERCENTAGE]</a:t>
                    </a:fld>
                    <a:endParaRPr lang="en-US" sz="1200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6620-422E-8718-8489971E8005}"/>
                </c:ext>
              </c:extLst>
            </c:dLbl>
            <c:dLbl>
              <c:idx val="2"/>
              <c:layout>
                <c:manualLayout>
                  <c:x val="0.29035798045527195"/>
                  <c:y val="-1.129146083274523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B83200B-5079-4398-9426-92D59D615B6B}" type="CELLRANGE">
                      <a:rPr lang="en-US" sz="1200" baseline="0" dirty="0">
                        <a:solidFill>
                          <a:schemeClr val="tx1"/>
                        </a:solidFill>
                      </a:rPr>
                      <a:pPr>
                        <a:defRPr sz="1200" b="1">
                          <a:solidFill>
                            <a:schemeClr val="tx1"/>
                          </a:solidFill>
                        </a:defRPr>
                      </a:pPr>
                      <a:t>[CELLRANGE]</a:t>
                    </a:fld>
                    <a:r>
                      <a:rPr lang="en-US" sz="1200" baseline="0" dirty="0">
                        <a:solidFill>
                          <a:schemeClr val="tx1"/>
                        </a:solidFill>
                      </a:rPr>
                      <a:t> </a:t>
                    </a:r>
                    <a:fld id="{86B1E276-EDFC-4BF4-AA3F-05F0D00C8F44}" type="PERCENTAGE">
                      <a:rPr lang="en-US" sz="1200" baseline="0" dirty="0">
                        <a:solidFill>
                          <a:schemeClr val="tx1"/>
                        </a:solidFill>
                      </a:rPr>
                      <a:pPr>
                        <a:defRPr sz="1200" b="1">
                          <a:solidFill>
                            <a:schemeClr val="tx1"/>
                          </a:solidFill>
                        </a:defRPr>
                      </a:pPr>
                      <a:t>[PERCENTAGE]</a:t>
                    </a:fld>
                    <a:endParaRPr lang="en-US" sz="1200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714546337119163"/>
                      <c:h val="0.18964008468595628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6620-422E-8718-8489971E8005}"/>
                </c:ext>
              </c:extLst>
            </c:dLbl>
            <c:dLbl>
              <c:idx val="3"/>
              <c:layout>
                <c:manualLayout>
                  <c:x val="6.2463487722228079E-3"/>
                  <c:y val="0.10880322740179703"/>
                </c:manualLayout>
              </c:layout>
              <c:tx>
                <c:rich>
                  <a:bodyPr/>
                  <a:lstStyle/>
                  <a:p>
                    <a:fld id="{BBDF134A-04DF-4C11-8677-F8CB8853C793}" type="CELLRANGE">
                      <a:rPr lang="en-US" sz="1200" baseline="0" dirty="0"/>
                      <a:pPr/>
                      <a:t>[CELLRANGE]</a:t>
                    </a:fld>
                    <a:r>
                      <a:rPr lang="en-US" sz="1200" baseline="0" dirty="0"/>
                      <a:t> </a:t>
                    </a:r>
                    <a:fld id="{1BBA8D70-AD35-4B3D-A661-2E8E25BA57E8}" type="PERCENTAGE">
                      <a:rPr lang="en-US" sz="1200" baseline="0" dirty="0"/>
                      <a:pPr/>
                      <a:t>[PERCENTAGE]</a:t>
                    </a:fld>
                    <a:endParaRPr lang="en-US" sz="1200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6620-422E-8718-8489971E8005}"/>
                </c:ext>
              </c:extLst>
            </c:dLbl>
            <c:dLbl>
              <c:idx val="4"/>
              <c:layout>
                <c:manualLayout>
                  <c:x val="-0.13621462312383806"/>
                  <c:y val="6.3581593585205515E-2"/>
                </c:manualLayout>
              </c:layout>
              <c:tx>
                <c:rich>
                  <a:bodyPr/>
                  <a:lstStyle/>
                  <a:p>
                    <a:fld id="{A7FB52E2-86BF-4E34-A508-B35D6E07D78E}" type="CELLRANGE">
                      <a:rPr lang="en-US" baseline="0" dirty="0"/>
                      <a:pPr/>
                      <a:t>[CELLRANGE]</a:t>
                    </a:fld>
                    <a:r>
                      <a:rPr lang="en-US" baseline="0" dirty="0"/>
                      <a:t> </a:t>
                    </a:r>
                    <a:fld id="{25D396AC-0F48-4D99-B1BB-4FF477AD7BD6}" type="PERCENTAGE">
                      <a:rPr lang="en-US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6620-422E-8718-8489971E8005}"/>
                </c:ext>
              </c:extLst>
            </c:dLbl>
            <c:dLbl>
              <c:idx val="5"/>
              <c:layout>
                <c:manualLayout>
                  <c:x val="2.8417452733722953E-2"/>
                  <c:y val="9.9118132463505582E-3"/>
                </c:manualLayout>
              </c:layout>
              <c:tx>
                <c:rich>
                  <a:bodyPr/>
                  <a:lstStyle/>
                  <a:p>
                    <a:fld id="{D70B1EAD-1B79-4C6F-B87F-495B807E8527}" type="CELLRANGE">
                      <a:rPr lang="en-US" sz="1200" baseline="0" dirty="0"/>
                      <a:pPr/>
                      <a:t>[CELLRANGE]</a:t>
                    </a:fld>
                    <a:r>
                      <a:rPr lang="en-US" sz="1200" baseline="0" dirty="0"/>
                      <a:t> </a:t>
                    </a:r>
                    <a:fld id="{8124FE73-AE2B-4D93-A9E7-C45873BF492A}" type="PERCENTAGE">
                      <a:rPr lang="en-US" sz="1200" baseline="0" dirty="0"/>
                      <a:pPr/>
                      <a:t>[PERCENTAGE]</a:t>
                    </a:fld>
                    <a:endParaRPr lang="en-US" sz="1200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6620-422E-8718-8489971E80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Sheet1!$A$2:$A$7</c:f>
              <c:strCache>
                <c:ptCount val="6"/>
                <c:pt idx="0">
                  <c:v>General Government</c:v>
                </c:pt>
                <c:pt idx="1">
                  <c:v>Public Works</c:v>
                </c:pt>
                <c:pt idx="2">
                  <c:v>Justice &amp; Public Safety</c:v>
                </c:pt>
                <c:pt idx="3">
                  <c:v>Health &amp; Human Services</c:v>
                </c:pt>
                <c:pt idx="4">
                  <c:v>Cons, Rec, Educ, Econ Devel, Culture</c:v>
                </c:pt>
                <c:pt idx="5">
                  <c:v>Capital Outlay</c:v>
                </c:pt>
              </c:strCache>
            </c:strRef>
          </c:cat>
          <c:val>
            <c:numRef>
              <c:f>Sheet1!$B$2:$B$7</c:f>
              <c:numCache>
                <c:formatCode>_(* #,##0_);_(* \(#,##0\);_(* "-"??_);_(@_)</c:formatCode>
                <c:ptCount val="6"/>
                <c:pt idx="0">
                  <c:v>15289532</c:v>
                </c:pt>
                <c:pt idx="1">
                  <c:v>4410262</c:v>
                </c:pt>
                <c:pt idx="2">
                  <c:v>16832317</c:v>
                </c:pt>
                <c:pt idx="3">
                  <c:v>13084745</c:v>
                </c:pt>
                <c:pt idx="4">
                  <c:v>3681848</c:v>
                </c:pt>
                <c:pt idx="5">
                  <c:v>598500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Sheet1!$A$2:$A$8</c15:f>
                <c15:dlblRangeCache>
                  <c:ptCount val="6"/>
                  <c:pt idx="0">
                    <c:v>General Government</c:v>
                  </c:pt>
                  <c:pt idx="1">
                    <c:v>Public Works</c:v>
                  </c:pt>
                  <c:pt idx="2">
                    <c:v>Justice &amp; Public Safety</c:v>
                  </c:pt>
                  <c:pt idx="3">
                    <c:v>Health &amp; Human Services</c:v>
                  </c:pt>
                  <c:pt idx="4">
                    <c:v>Cons, Rec, Educ, Econ Devel, Culture</c:v>
                  </c:pt>
                  <c:pt idx="5">
                    <c:v>Capital Outlay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C-6620-422E-8718-8489971E80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EXPENSES</a:t>
            </a:r>
          </a:p>
        </c:rich>
      </c:tx>
      <c:layout>
        <c:manualLayout>
          <c:xMode val="edge"/>
          <c:yMode val="edge"/>
          <c:x val="0.3644250132266539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EXPENSES 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tint val="4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3A5-4282-BE38-657DAB3FB88F}"/>
              </c:ext>
            </c:extLst>
          </c:dPt>
          <c:dPt>
            <c:idx val="1"/>
            <c:bubble3D val="0"/>
            <c:spPr>
              <a:solidFill>
                <a:schemeClr val="accent5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3A5-4282-BE38-657DAB3FB88F}"/>
              </c:ext>
            </c:extLst>
          </c:dPt>
          <c:dPt>
            <c:idx val="2"/>
            <c:bubble3D val="0"/>
            <c:spPr>
              <a:solidFill>
                <a:schemeClr val="accent5">
                  <a:tint val="8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3A5-4282-BE38-657DAB3FB88F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3A5-4282-BE38-657DAB3FB88F}"/>
              </c:ext>
            </c:extLst>
          </c:dPt>
          <c:dPt>
            <c:idx val="4"/>
            <c:bubble3D val="0"/>
            <c:spPr>
              <a:solidFill>
                <a:schemeClr val="accent5">
                  <a:shade val="8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3A5-4282-BE38-657DAB3FB88F}"/>
              </c:ext>
            </c:extLst>
          </c:dPt>
          <c:dPt>
            <c:idx val="5"/>
            <c:bubble3D val="0"/>
            <c:spPr>
              <a:solidFill>
                <a:schemeClr val="accent5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3A5-4282-BE38-657DAB3FB88F}"/>
              </c:ext>
            </c:extLst>
          </c:dPt>
          <c:dPt>
            <c:idx val="6"/>
            <c:bubble3D val="0"/>
            <c:spPr>
              <a:solidFill>
                <a:schemeClr val="accent5">
                  <a:shade val="4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8C0-4C3D-81AF-0A15C296A055}"/>
              </c:ext>
            </c:extLst>
          </c:dPt>
          <c:dLbls>
            <c:dLbl>
              <c:idx val="0"/>
              <c:layout>
                <c:manualLayout>
                  <c:x val="4.7798818181101335E-2"/>
                  <c:y val="4.311814625633242E-3"/>
                </c:manualLayout>
              </c:layout>
              <c:tx>
                <c:rich>
                  <a:bodyPr/>
                  <a:lstStyle/>
                  <a:p>
                    <a:fld id="{C7853DD2-7061-4B49-80BB-9B6C17C8C7FB}" type="CELLRANGE">
                      <a:rPr lang="en-US" baseline="0" dirty="0"/>
                      <a:pPr/>
                      <a:t>[CELLRANGE]</a:t>
                    </a:fld>
                    <a:r>
                      <a:rPr lang="en-US" baseline="0" dirty="0"/>
                      <a:t> </a:t>
                    </a:r>
                    <a:fld id="{63ED9993-1095-430C-9BB1-5BFD3D5A8584}" type="PERCENTAGE">
                      <a:rPr lang="en-US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93A5-4282-BE38-657DAB3FB88F}"/>
                </c:ext>
              </c:extLst>
            </c:dLbl>
            <c:dLbl>
              <c:idx val="1"/>
              <c:layout>
                <c:manualLayout>
                  <c:x val="5.9773406695545976E-2"/>
                  <c:y val="-2.3594496860978725E-2"/>
                </c:manualLayout>
              </c:layout>
              <c:tx>
                <c:rich>
                  <a:bodyPr/>
                  <a:lstStyle/>
                  <a:p>
                    <a:fld id="{A967074E-E6D1-49CA-BEBD-7EEA79926BFE}" type="CELLRANGE">
                      <a:rPr lang="en-US" baseline="0" dirty="0"/>
                      <a:pPr/>
                      <a:t>[CELLRANGE]</a:t>
                    </a:fld>
                    <a:r>
                      <a:rPr lang="en-US" baseline="0" dirty="0"/>
                      <a:t> </a:t>
                    </a:r>
                    <a:fld id="{54DD5CA7-9F14-47F3-A990-F37A5360A120}" type="PERCENTAGE">
                      <a:rPr lang="en-US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93A5-4282-BE38-657DAB3FB88F}"/>
                </c:ext>
              </c:extLst>
            </c:dLbl>
            <c:dLbl>
              <c:idx val="2"/>
              <c:layout>
                <c:manualLayout>
                  <c:x val="3.3083859414900225E-2"/>
                  <c:y val="3.0948100574609699E-2"/>
                </c:manualLayout>
              </c:layout>
              <c:tx>
                <c:rich>
                  <a:bodyPr/>
                  <a:lstStyle/>
                  <a:p>
                    <a:fld id="{DE3733D5-4458-412F-843F-A8E7F1935B35}" type="CELLRANGE">
                      <a:rPr lang="en-US" baseline="0" dirty="0"/>
                      <a:pPr/>
                      <a:t>[CELLRANGE]</a:t>
                    </a:fld>
                    <a:r>
                      <a:rPr lang="en-US" baseline="0" dirty="0"/>
                      <a:t> </a:t>
                    </a:r>
                    <a:fld id="{9F62602B-E4D6-4A68-936D-A09EC45F329E}" type="PERCENTAGE">
                      <a:rPr lang="en-US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93A5-4282-BE38-657DAB3FB88F}"/>
                </c:ext>
              </c:extLst>
            </c:dLbl>
            <c:dLbl>
              <c:idx val="3"/>
              <c:layout>
                <c:manualLayout>
                  <c:x val="1.3273590286508792E-3"/>
                  <c:y val="-1.1864375659034832E-2"/>
                </c:manualLayout>
              </c:layout>
              <c:tx>
                <c:rich>
                  <a:bodyPr/>
                  <a:lstStyle/>
                  <a:p>
                    <a:fld id="{195FF3D5-B239-42FA-94F0-B0C703FC6CCF}" type="CELLRANGE">
                      <a:rPr lang="en-US" baseline="0" dirty="0"/>
                      <a:pPr/>
                      <a:t>[CELLRANGE]</a:t>
                    </a:fld>
                    <a:r>
                      <a:rPr lang="en-US" baseline="0" dirty="0"/>
                      <a:t> </a:t>
                    </a:r>
                    <a:fld id="{639D9EA3-CC20-431C-B736-9DD6FBA70DD7}" type="PERCENTAGE">
                      <a:rPr lang="en-US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93A5-4282-BE38-657DAB3FB88F}"/>
                </c:ext>
              </c:extLst>
            </c:dLbl>
            <c:dLbl>
              <c:idx val="4"/>
              <c:layout>
                <c:manualLayout>
                  <c:x val="-5.0456523311257329E-2"/>
                  <c:y val="6.358159989665059E-2"/>
                </c:manualLayout>
              </c:layout>
              <c:tx>
                <c:rich>
                  <a:bodyPr/>
                  <a:lstStyle/>
                  <a:p>
                    <a:fld id="{0EE20947-88D9-41F6-9DA6-5A1B27CEC33E}" type="CELLRANGE">
                      <a:rPr lang="en-US" baseline="0" dirty="0"/>
                      <a:pPr/>
                      <a:t>[CELLRANGE]</a:t>
                    </a:fld>
                    <a:r>
                      <a:rPr lang="en-US" baseline="0" dirty="0"/>
                      <a:t> </a:t>
                    </a:r>
                    <a:fld id="{E76C913E-BD24-4C64-A396-84F56EFA544E}" type="PERCENTAGE">
                      <a:rPr lang="en-US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93A5-4282-BE38-657DAB3FB88F}"/>
                </c:ext>
              </c:extLst>
            </c:dLbl>
            <c:dLbl>
              <c:idx val="5"/>
              <c:layout>
                <c:manualLayout>
                  <c:x val="2.0510607044277467E-2"/>
                  <c:y val="-3.7684988782199808E-2"/>
                </c:manualLayout>
              </c:layout>
              <c:tx>
                <c:rich>
                  <a:bodyPr/>
                  <a:lstStyle/>
                  <a:p>
                    <a:fld id="{631F6204-2974-439D-8AF9-CD206B4DA194}" type="CELLRANGE">
                      <a:rPr lang="en-US" baseline="0" dirty="0"/>
                      <a:pPr/>
                      <a:t>[CELLRANGE]</a:t>
                    </a:fld>
                    <a:r>
                      <a:rPr lang="en-US" baseline="0" dirty="0"/>
                      <a:t> </a:t>
                    </a:r>
                    <a:fld id="{E292A307-53C3-4F8B-BAB0-2616F8168AC3}" type="PERCENTAGE">
                      <a:rPr lang="en-US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93A5-4282-BE38-657DAB3FB88F}"/>
                </c:ext>
              </c:extLst>
            </c:dLbl>
            <c:dLbl>
              <c:idx val="6"/>
              <c:layout>
                <c:manualLayout>
                  <c:x val="-3.7738675862680107E-2"/>
                  <c:y val="-1.8316796622943769E-2"/>
                </c:manualLayout>
              </c:layout>
              <c:tx>
                <c:rich>
                  <a:bodyPr/>
                  <a:lstStyle/>
                  <a:p>
                    <a:fld id="{CF8B3CF5-7644-47C0-8539-70A13F751F87}" type="CELLRANGE">
                      <a:rPr lang="en-US" baseline="0" dirty="0"/>
                      <a:pPr/>
                      <a:t>[CELLRANGE]</a:t>
                    </a:fld>
                    <a:r>
                      <a:rPr lang="en-US" baseline="0" dirty="0"/>
                      <a:t> </a:t>
                    </a:r>
                    <a:fld id="{7556D199-3851-4FF0-9258-8BC2C3D35F4D}" type="PERCENTAGE">
                      <a:rPr lang="en-US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E8C0-4C3D-81AF-0A15C296A0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Sheet1!$A$2:$A$8</c:f>
              <c:strCache>
                <c:ptCount val="7"/>
                <c:pt idx="0">
                  <c:v>General Government</c:v>
                </c:pt>
                <c:pt idx="1">
                  <c:v>Public Works</c:v>
                </c:pt>
                <c:pt idx="2">
                  <c:v>Justice &amp; Public Safety</c:v>
                </c:pt>
                <c:pt idx="3">
                  <c:v>Health &amp; Human Services</c:v>
                </c:pt>
                <c:pt idx="4">
                  <c:v>Cons, Rec, Educ, Econ Devel, Culture</c:v>
                </c:pt>
                <c:pt idx="5">
                  <c:v>Capital Outlay</c:v>
                </c:pt>
                <c:pt idx="6">
                  <c:v>Debt Service</c:v>
                </c:pt>
              </c:strCache>
            </c:strRef>
          </c:cat>
          <c:val>
            <c:numRef>
              <c:f>Sheet1!$B$2:$B$8</c:f>
              <c:numCache>
                <c:formatCode>_(* #,##0_);_(* \(#,##0\);_(* "-"??_);_(@_)</c:formatCode>
                <c:ptCount val="7"/>
                <c:pt idx="0">
                  <c:v>10597293</c:v>
                </c:pt>
                <c:pt idx="1">
                  <c:v>11281655</c:v>
                </c:pt>
                <c:pt idx="2">
                  <c:v>22152406</c:v>
                </c:pt>
                <c:pt idx="3">
                  <c:v>53845433</c:v>
                </c:pt>
                <c:pt idx="4">
                  <c:v>6870954</c:v>
                </c:pt>
                <c:pt idx="5">
                  <c:v>30487977</c:v>
                </c:pt>
                <c:pt idx="6">
                  <c:v>4197343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Sheet1!$A$2:$A$8</c15:f>
                <c15:dlblRangeCache>
                  <c:ptCount val="7"/>
                  <c:pt idx="0">
                    <c:v>General Government</c:v>
                  </c:pt>
                  <c:pt idx="1">
                    <c:v>Public Works</c:v>
                  </c:pt>
                  <c:pt idx="2">
                    <c:v>Justice &amp; Public Safety</c:v>
                  </c:pt>
                  <c:pt idx="3">
                    <c:v>Health &amp; Human Services</c:v>
                  </c:pt>
                  <c:pt idx="4">
                    <c:v>Cons, Rec, Educ, Econ Devel, Culture</c:v>
                  </c:pt>
                  <c:pt idx="5">
                    <c:v>Capital Outlay</c:v>
                  </c:pt>
                  <c:pt idx="6">
                    <c:v>Debt Service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C-93A5-4282-BE38-657DAB3FB8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tint val="4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0F1-434A-817C-662AFE7FC230}"/>
              </c:ext>
            </c:extLst>
          </c:dPt>
          <c:dPt>
            <c:idx val="1"/>
            <c:bubble3D val="0"/>
            <c:spPr>
              <a:solidFill>
                <a:schemeClr val="accent5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30F1-434A-817C-662AFE7FC230}"/>
              </c:ext>
            </c:extLst>
          </c:dPt>
          <c:dPt>
            <c:idx val="2"/>
            <c:bubble3D val="0"/>
            <c:spPr>
              <a:solidFill>
                <a:schemeClr val="accent5">
                  <a:tint val="8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30F1-434A-817C-662AFE7FC230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30F1-434A-817C-662AFE7FC230}"/>
              </c:ext>
            </c:extLst>
          </c:dPt>
          <c:dPt>
            <c:idx val="4"/>
            <c:bubble3D val="0"/>
            <c:spPr>
              <a:solidFill>
                <a:schemeClr val="accent5">
                  <a:shade val="8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30F1-434A-817C-662AFE7FC230}"/>
              </c:ext>
            </c:extLst>
          </c:dPt>
          <c:dPt>
            <c:idx val="5"/>
            <c:bubble3D val="0"/>
            <c:spPr>
              <a:solidFill>
                <a:schemeClr val="accent5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30F1-434A-817C-662AFE7FC230}"/>
              </c:ext>
            </c:extLst>
          </c:dPt>
          <c:dPt>
            <c:idx val="6"/>
            <c:bubble3D val="0"/>
            <c:spPr>
              <a:solidFill>
                <a:schemeClr val="accent5">
                  <a:shade val="4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30F1-434A-817C-662AFE7FC230}"/>
              </c:ext>
            </c:extLst>
          </c:dPt>
          <c:cat>
            <c:strRef>
              <c:f>Sheet1!$A$2:$A$8</c:f>
              <c:strCache>
                <c:ptCount val="7"/>
                <c:pt idx="0">
                  <c:v>General Government</c:v>
                </c:pt>
                <c:pt idx="1">
                  <c:v>Public Works</c:v>
                </c:pt>
                <c:pt idx="2">
                  <c:v>Justice &amp; Public Safety</c:v>
                </c:pt>
                <c:pt idx="3">
                  <c:v>Health &amp; Human Services</c:v>
                </c:pt>
                <c:pt idx="4">
                  <c:v>Cons, Rec, Educ, Econ Devel, Culture</c:v>
                </c:pt>
                <c:pt idx="5">
                  <c:v>Capital Outlay</c:v>
                </c:pt>
                <c:pt idx="6">
                  <c:v>Debt Service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E-1539-49AE-9837-B656A60E701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tint val="4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30F1-434A-817C-662AFE7FC230}"/>
              </c:ext>
            </c:extLst>
          </c:dPt>
          <c:dPt>
            <c:idx val="1"/>
            <c:bubble3D val="0"/>
            <c:spPr>
              <a:solidFill>
                <a:schemeClr val="accent5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30F1-434A-817C-662AFE7FC230}"/>
              </c:ext>
            </c:extLst>
          </c:dPt>
          <c:dPt>
            <c:idx val="2"/>
            <c:bubble3D val="0"/>
            <c:spPr>
              <a:solidFill>
                <a:schemeClr val="accent5">
                  <a:tint val="8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30F1-434A-817C-662AFE7FC230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30F1-434A-817C-662AFE7FC230}"/>
              </c:ext>
            </c:extLst>
          </c:dPt>
          <c:dPt>
            <c:idx val="4"/>
            <c:bubble3D val="0"/>
            <c:spPr>
              <a:solidFill>
                <a:schemeClr val="accent5">
                  <a:shade val="8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30F1-434A-817C-662AFE7FC230}"/>
              </c:ext>
            </c:extLst>
          </c:dPt>
          <c:dPt>
            <c:idx val="5"/>
            <c:bubble3D val="0"/>
            <c:spPr>
              <a:solidFill>
                <a:schemeClr val="accent5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30F1-434A-817C-662AFE7FC230}"/>
              </c:ext>
            </c:extLst>
          </c:dPt>
          <c:dPt>
            <c:idx val="6"/>
            <c:bubble3D val="0"/>
            <c:spPr>
              <a:solidFill>
                <a:schemeClr val="accent5">
                  <a:shade val="4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30F1-434A-817C-662AFE7FC230}"/>
              </c:ext>
            </c:extLst>
          </c:dPt>
          <c:cat>
            <c:strRef>
              <c:f>Sheet1!$A$2:$A$8</c:f>
              <c:strCache>
                <c:ptCount val="7"/>
                <c:pt idx="0">
                  <c:v>General Government</c:v>
                </c:pt>
                <c:pt idx="1">
                  <c:v>Public Works</c:v>
                </c:pt>
                <c:pt idx="2">
                  <c:v>Justice &amp; Public Safety</c:v>
                </c:pt>
                <c:pt idx="3">
                  <c:v>Health &amp; Human Services</c:v>
                </c:pt>
                <c:pt idx="4">
                  <c:v>Cons, Rec, Educ, Econ Devel, Culture</c:v>
                </c:pt>
                <c:pt idx="5">
                  <c:v>Capital Outlay</c:v>
                </c:pt>
                <c:pt idx="6">
                  <c:v>Debt Service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F-1539-49AE-9837-B656A60E701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Column3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tint val="4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30F1-434A-817C-662AFE7FC230}"/>
              </c:ext>
            </c:extLst>
          </c:dPt>
          <c:dPt>
            <c:idx val="1"/>
            <c:bubble3D val="0"/>
            <c:spPr>
              <a:solidFill>
                <a:schemeClr val="accent5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D-30F1-434A-817C-662AFE7FC230}"/>
              </c:ext>
            </c:extLst>
          </c:dPt>
          <c:dPt>
            <c:idx val="2"/>
            <c:bubble3D val="0"/>
            <c:spPr>
              <a:solidFill>
                <a:schemeClr val="accent5">
                  <a:tint val="8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30F1-434A-817C-662AFE7FC230}"/>
              </c:ext>
            </c:extLst>
          </c:dPt>
          <c:dPt>
            <c:idx val="3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1-30F1-434A-817C-662AFE7FC230}"/>
              </c:ext>
            </c:extLst>
          </c:dPt>
          <c:dPt>
            <c:idx val="4"/>
            <c:bubble3D val="0"/>
            <c:spPr>
              <a:solidFill>
                <a:schemeClr val="accent5">
                  <a:shade val="8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3-30F1-434A-817C-662AFE7FC230}"/>
              </c:ext>
            </c:extLst>
          </c:dPt>
          <c:dPt>
            <c:idx val="5"/>
            <c:bubble3D val="0"/>
            <c:spPr>
              <a:solidFill>
                <a:schemeClr val="accent5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5-30F1-434A-817C-662AFE7FC230}"/>
              </c:ext>
            </c:extLst>
          </c:dPt>
          <c:dPt>
            <c:idx val="6"/>
            <c:bubble3D val="0"/>
            <c:spPr>
              <a:solidFill>
                <a:schemeClr val="accent5">
                  <a:shade val="4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7-30F1-434A-817C-662AFE7FC230}"/>
              </c:ext>
            </c:extLst>
          </c:dPt>
          <c:cat>
            <c:strRef>
              <c:f>Sheet1!$A$2:$A$8</c:f>
              <c:strCache>
                <c:ptCount val="7"/>
                <c:pt idx="0">
                  <c:v>General Government</c:v>
                </c:pt>
                <c:pt idx="1">
                  <c:v>Public Works</c:v>
                </c:pt>
                <c:pt idx="2">
                  <c:v>Justice &amp; Public Safety</c:v>
                </c:pt>
                <c:pt idx="3">
                  <c:v>Health &amp; Human Services</c:v>
                </c:pt>
                <c:pt idx="4">
                  <c:v>Cons, Rec, Educ, Econ Devel, Culture</c:v>
                </c:pt>
                <c:pt idx="5">
                  <c:v>Capital Outlay</c:v>
                </c:pt>
                <c:pt idx="6">
                  <c:v>Debt Service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10-1539-49AE-9837-B656A60E70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EXPENSES BY CATEGORY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292-440D-85F4-77D4AE114BA2}"/>
              </c:ext>
            </c:extLst>
          </c:dPt>
          <c:dPt>
            <c:idx val="1"/>
            <c:bubble3D val="0"/>
            <c:spPr>
              <a:solidFill>
                <a:schemeClr val="accent5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292-440D-85F4-77D4AE114BA2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292-440D-85F4-77D4AE114BA2}"/>
              </c:ext>
            </c:extLst>
          </c:dPt>
          <c:dPt>
            <c:idx val="3"/>
            <c:bubble3D val="0"/>
            <c:spPr>
              <a:solidFill>
                <a:schemeClr val="accent5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292-440D-85F4-77D4AE114BA2}"/>
              </c:ext>
            </c:extLst>
          </c:dPt>
          <c:dPt>
            <c:idx val="4"/>
            <c:bubble3D val="0"/>
            <c:spPr>
              <a:solidFill>
                <a:schemeClr val="accent5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292-440D-85F4-77D4AE114BA2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56054E4-BC43-4AB2-8D6B-7D032C1333AE}" type="CELLRANGE">
                      <a:rPr lang="en-US"/>
                      <a:pPr>
                        <a:defRPr sz="1500" b="1">
                          <a:solidFill>
                            <a:schemeClr val="tx1"/>
                          </a:solidFill>
                        </a:defRPr>
                      </a:pPr>
                      <a:t>[CELLRANGE]</a:t>
                    </a:fld>
                    <a:r>
                      <a:rPr lang="en-US" baseline="0"/>
                      <a:t>, </a:t>
                    </a:r>
                    <a:fld id="{3C2882AA-CD12-496A-8F3B-C1F465E8B669}" type="VALUE">
                      <a:rPr lang="en-US" baseline="0"/>
                      <a:pPr>
                        <a:defRPr sz="1500" b="1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 baseline="0"/>
                  </a:p>
                </c:rich>
              </c:tx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4292-440D-85F4-77D4AE114BA2}"/>
                </c:ext>
              </c:extLst>
            </c:dLbl>
            <c:dLbl>
              <c:idx val="1"/>
              <c:layout>
                <c:manualLayout>
                  <c:x val="0"/>
                  <c:y val="1.722985044455897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584DA57-3925-4502-9979-900CDE42B36B}" type="CELLRANGE">
                      <a:rPr lang="en-US" baseline="0" dirty="0"/>
                      <a:pPr>
                        <a:defRPr sz="1500" b="1">
                          <a:solidFill>
                            <a:schemeClr val="tx1"/>
                          </a:solidFill>
                        </a:defRPr>
                      </a:pPr>
                      <a:t>[CELLRANGE]</a:t>
                    </a:fld>
                    <a:r>
                      <a:rPr lang="en-US" baseline="0" dirty="0"/>
                      <a:t>, </a:t>
                    </a:r>
                    <a:fld id="{358CED82-AD95-4752-8266-94EEFA35E2B5}" type="VALUE">
                      <a:rPr lang="en-US" baseline="0" dirty="0"/>
                      <a:pPr>
                        <a:defRPr sz="1500" b="1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 baseline="0" dirty="0"/>
                  </a:p>
                </c:rich>
              </c:tx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4292-440D-85F4-77D4AE114BA2}"/>
                </c:ext>
              </c:extLst>
            </c:dLbl>
            <c:dLbl>
              <c:idx val="2"/>
              <c:layout>
                <c:manualLayout>
                  <c:x val="-0.1419518687399364"/>
                  <c:y val="-2.000935092473930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057439F0-EBC8-48F1-A848-8A8AC2B0A031}" type="CELLRANGE">
                      <a:rPr lang="en-US" baseline="0" dirty="0">
                        <a:solidFill>
                          <a:schemeClr val="tx1"/>
                        </a:solidFill>
                      </a:rPr>
                      <a:pPr>
                        <a:defRPr sz="1500" b="1">
                          <a:solidFill>
                            <a:schemeClr val="tx1"/>
                          </a:solidFill>
                        </a:defRPr>
                      </a:pPr>
                      <a:t>[CELLRANGE]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, </a:t>
                    </a:r>
                    <a:fld id="{25419440-2BFD-48B0-BBA6-2ADFC064C601}" type="VALUE">
                      <a:rPr lang="en-US" baseline="0" dirty="0">
                        <a:solidFill>
                          <a:schemeClr val="tx1"/>
                        </a:solidFill>
                      </a:rPr>
                      <a:pPr>
                        <a:defRPr sz="1500" b="1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4292-440D-85F4-77D4AE114BA2}"/>
                </c:ext>
              </c:extLst>
            </c:dLbl>
            <c:dLbl>
              <c:idx val="3"/>
              <c:layout>
                <c:manualLayout>
                  <c:x val="-6.1594202898550728E-2"/>
                  <c:y val="-4.166666666666666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C2E0699-5BDE-4B61-AD11-059741A5C268}" type="CELLRANGE">
                      <a:rPr lang="en-US" baseline="0" dirty="0">
                        <a:solidFill>
                          <a:schemeClr val="tx1"/>
                        </a:solidFill>
                      </a:rPr>
                      <a:pPr>
                        <a:defRPr sz="1500" b="1">
                          <a:solidFill>
                            <a:schemeClr val="tx1"/>
                          </a:solidFill>
                        </a:defRPr>
                      </a:pPr>
                      <a:t>[CELLRANGE]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, </a:t>
                    </a:r>
                    <a:fld id="{81E555D2-AC6C-43EC-A1EA-E903430423D4}" type="VALUE">
                      <a:rPr lang="en-US" baseline="0" dirty="0">
                        <a:solidFill>
                          <a:schemeClr val="tx1"/>
                        </a:solidFill>
                      </a:rPr>
                      <a:pPr>
                        <a:defRPr sz="1500" b="1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4292-440D-85F4-77D4AE114BA2}"/>
                </c:ext>
              </c:extLst>
            </c:dLbl>
            <c:dLbl>
              <c:idx val="4"/>
              <c:layout>
                <c:manualLayout>
                  <c:x val="1.2077294685990338E-2"/>
                  <c:y val="-7.692307692307692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D298706-ABD6-4335-9A91-32DC050EDE0C}" type="CELLRANGE">
                      <a:rPr lang="en-US" baseline="0" dirty="0">
                        <a:solidFill>
                          <a:schemeClr val="tx1"/>
                        </a:solidFill>
                      </a:rPr>
                      <a:pPr>
                        <a:defRPr sz="1500" b="1">
                          <a:solidFill>
                            <a:schemeClr val="tx1"/>
                          </a:solidFill>
                        </a:defRPr>
                      </a:pPr>
                      <a:t>[CELLRANGE]</a:t>
                    </a:fld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, </a:t>
                    </a:r>
                    <a:fld id="{B6B8C7FC-70BC-4E3F-A5F1-5C261C88B639}" type="VALUE">
                      <a:rPr lang="en-US" baseline="0" dirty="0">
                        <a:solidFill>
                          <a:schemeClr val="tx1"/>
                        </a:solidFill>
                      </a:rPr>
                      <a:pPr>
                        <a:defRPr sz="1500" b="1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numFmt formatCode="&quot;$&quot;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5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4292-440D-85F4-77D4AE114BA2}"/>
                </c:ext>
              </c:extLst>
            </c:dLbl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Wages &amp; Salaries</c:v>
                </c:pt>
                <c:pt idx="1">
                  <c:v>Labor Benefits</c:v>
                </c:pt>
                <c:pt idx="2">
                  <c:v>Supplies &amp; Services</c:v>
                </c:pt>
                <c:pt idx="3">
                  <c:v>Debt Service</c:v>
                </c:pt>
                <c:pt idx="4">
                  <c:v>Capital Outlay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43787371</c:v>
                </c:pt>
                <c:pt idx="1">
                  <c:v>16343453</c:v>
                </c:pt>
                <c:pt idx="2">
                  <c:v>44616917</c:v>
                </c:pt>
                <c:pt idx="3">
                  <c:v>4197343</c:v>
                </c:pt>
                <c:pt idx="4">
                  <c:v>30487977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Sheet1!$A$2:$A$6</c15:f>
                <c15:dlblRangeCache>
                  <c:ptCount val="5"/>
                  <c:pt idx="0">
                    <c:v>Wages &amp; Salaries</c:v>
                  </c:pt>
                  <c:pt idx="1">
                    <c:v>Labor Benefits</c:v>
                  </c:pt>
                  <c:pt idx="2">
                    <c:v>Supplies &amp; Services</c:v>
                  </c:pt>
                  <c:pt idx="3">
                    <c:v>Debt Service</c:v>
                  </c:pt>
                  <c:pt idx="4">
                    <c:v>Capital Outlay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A-4292-440D-85F4-77D4AE114B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b="1" i="0" baseline="0" dirty="0">
                <a:solidFill>
                  <a:schemeClr val="tx1"/>
                </a:solidFill>
                <a:effectLst/>
                <a:latin typeface="+mn-lt"/>
                <a:cs typeface="Times New Roman" panose="02020603050405020304" pitchFamily="18" charset="0"/>
              </a:rPr>
              <a:t>2024 Full-Time Equivalents</a:t>
            </a:r>
            <a:br>
              <a:rPr lang="en-US" sz="2000" b="1" i="0" baseline="0" dirty="0">
                <a:solidFill>
                  <a:schemeClr val="tx1"/>
                </a:solidFill>
                <a:effectLst/>
                <a:latin typeface="+mn-lt"/>
                <a:cs typeface="Times New Roman" panose="02020603050405020304" pitchFamily="18" charset="0"/>
              </a:rPr>
            </a:br>
            <a:r>
              <a:rPr lang="en-US" sz="2000" b="1" i="0" baseline="0" dirty="0">
                <a:solidFill>
                  <a:schemeClr val="tx1"/>
                </a:solidFill>
                <a:effectLst/>
                <a:latin typeface="+mn-lt"/>
                <a:cs typeface="Times New Roman" panose="02020603050405020304" pitchFamily="18" charset="0"/>
              </a:rPr>
              <a:t>by Functional Area</a:t>
            </a:r>
            <a:endParaRPr lang="en-US" sz="2400" dirty="0">
              <a:solidFill>
                <a:schemeClr val="tx1"/>
              </a:solidFill>
              <a:effectLst/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5577324016658342"/>
          <c:y val="8.035941963203821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 EXPENSES 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shade val="5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753-4660-9E76-D426FC93BD8D}"/>
              </c:ext>
            </c:extLst>
          </c:dPt>
          <c:dPt>
            <c:idx val="1"/>
            <c:bubble3D val="0"/>
            <c:spPr>
              <a:solidFill>
                <a:schemeClr val="accent5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753-4660-9E76-D426FC93BD8D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753-4660-9E76-D426FC93BD8D}"/>
              </c:ext>
            </c:extLst>
          </c:dPt>
          <c:dPt>
            <c:idx val="3"/>
            <c:bubble3D val="0"/>
            <c:spPr>
              <a:solidFill>
                <a:schemeClr val="accent5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753-4660-9E76-D426FC93BD8D}"/>
              </c:ext>
            </c:extLst>
          </c:dPt>
          <c:dPt>
            <c:idx val="4"/>
            <c:bubble3D val="0"/>
            <c:spPr>
              <a:solidFill>
                <a:schemeClr val="accent5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753-4660-9E76-D426FC93BD8D}"/>
              </c:ext>
            </c:extLst>
          </c:dPt>
          <c:dLbls>
            <c:dLbl>
              <c:idx val="0"/>
              <c:layout>
                <c:manualLayout>
                  <c:x val="0.10097328506167652"/>
                  <c:y val="3.3498348792866318E-2"/>
                </c:manualLayout>
              </c:layout>
              <c:tx>
                <c:rich>
                  <a:bodyPr/>
                  <a:lstStyle/>
                  <a:p>
                    <a:fld id="{135BC592-E148-4A13-95CC-BDC35A8D07DB}" type="CELLRANGE">
                      <a:rPr lang="en-US" baseline="0" dirty="0"/>
                      <a:pPr/>
                      <a:t>[CELLRANGE]</a:t>
                    </a:fld>
                    <a:r>
                      <a:rPr lang="en-US" baseline="0" dirty="0"/>
                      <a:t> </a:t>
                    </a:r>
                    <a:fld id="{33DD6A50-5EF6-457B-B3C2-A784A7ADC795}" type="PERCENTAGE">
                      <a:rPr lang="en-US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384561231405761"/>
                      <c:h val="0.1583947282422096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E753-4660-9E76-D426FC93BD8D}"/>
                </c:ext>
              </c:extLst>
            </c:dLbl>
            <c:dLbl>
              <c:idx val="1"/>
              <c:layout>
                <c:manualLayout>
                  <c:x val="6.2695294436486831E-2"/>
                  <c:y val="6.1046050663037435E-2"/>
                </c:manualLayout>
              </c:layout>
              <c:tx>
                <c:rich>
                  <a:bodyPr/>
                  <a:lstStyle/>
                  <a:p>
                    <a:fld id="{09DBEE29-6217-4B4F-94E0-7B5DD5A822B7}" type="CELLRANGE">
                      <a:rPr lang="en-US" baseline="0" dirty="0"/>
                      <a:pPr/>
                      <a:t>[CELLRANGE]</a:t>
                    </a:fld>
                    <a:r>
                      <a:rPr lang="en-US" baseline="0" dirty="0"/>
                      <a:t> </a:t>
                    </a:r>
                    <a:fld id="{80C8945C-142A-43D9-8A6A-62CB69A976E5}" type="PERCENTAGE">
                      <a:rPr lang="en-US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E753-4660-9E76-D426FC93BD8D}"/>
                </c:ext>
              </c:extLst>
            </c:dLbl>
            <c:dLbl>
              <c:idx val="2"/>
              <c:layout>
                <c:manualLayout>
                  <c:x val="1.2393475239046601E-3"/>
                  <c:y val="3.9704109402671085E-2"/>
                </c:manualLayout>
              </c:layout>
              <c:tx>
                <c:rich>
                  <a:bodyPr/>
                  <a:lstStyle/>
                  <a:p>
                    <a:fld id="{AEC6D38C-D439-4EF7-9639-A5C1AE81DB05}" type="CELLRANGE">
                      <a:rPr lang="en-US" baseline="0" dirty="0"/>
                      <a:pPr/>
                      <a:t>[CELLRANGE]</a:t>
                    </a:fld>
                    <a:r>
                      <a:rPr lang="en-US" baseline="0" dirty="0"/>
                      <a:t> </a:t>
                    </a:r>
                    <a:fld id="{27330BB5-08C8-454A-8DD9-3271DE1DAFC8}" type="PERCENTAGE">
                      <a:rPr lang="en-US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E753-4660-9E76-D426FC93BD8D}"/>
                </c:ext>
              </c:extLst>
            </c:dLbl>
            <c:dLbl>
              <c:idx val="3"/>
              <c:layout>
                <c:manualLayout>
                  <c:x val="2.1211988310298659E-3"/>
                  <c:y val="0.25040947501040872"/>
                </c:manualLayout>
              </c:layout>
              <c:tx>
                <c:rich>
                  <a:bodyPr/>
                  <a:lstStyle/>
                  <a:p>
                    <a:fld id="{E5BCBBD3-2AA5-447E-916A-E9F72BA5B1A2}" type="CELLRANGE">
                      <a:rPr lang="en-US" baseline="0" dirty="0"/>
                      <a:pPr/>
                      <a:t>[CELLRANGE]</a:t>
                    </a:fld>
                    <a:r>
                      <a:rPr lang="en-US" baseline="0" dirty="0"/>
                      <a:t> </a:t>
                    </a:r>
                    <a:fld id="{C4A32B61-0D16-48D0-B061-57DAFC395205}" type="PERCENTAGE">
                      <a:rPr lang="en-US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157829359976121"/>
                      <c:h val="0.16143803202994503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E753-4660-9E76-D426FC93BD8D}"/>
                </c:ext>
              </c:extLst>
            </c:dLbl>
            <c:dLbl>
              <c:idx val="4"/>
              <c:layout>
                <c:manualLayout>
                  <c:x val="-0.31677661720189448"/>
                  <c:y val="0.12438499808062113"/>
                </c:manualLayout>
              </c:layout>
              <c:tx>
                <c:rich>
                  <a:bodyPr/>
                  <a:lstStyle/>
                  <a:p>
                    <a:fld id="{067E0C42-2A82-482A-AE8B-10AB78CB797E}" type="CELLRANGE">
                      <a:rPr lang="en-US" baseline="0" dirty="0"/>
                      <a:pPr/>
                      <a:t>[CELLRANGE]</a:t>
                    </a:fld>
                    <a:r>
                      <a:rPr lang="en-US" baseline="0" dirty="0"/>
                      <a:t> </a:t>
                    </a:r>
                    <a:fld id="{2897AAB8-7188-4036-A239-CC9B5E13B81C}" type="PERCENTAGE">
                      <a:rPr lang="en-US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E753-4660-9E76-D426FC93BD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eparator>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General Government</c:v>
                </c:pt>
                <c:pt idx="1">
                  <c:v>Public Works</c:v>
                </c:pt>
                <c:pt idx="2">
                  <c:v>Justice &amp; Public Safety</c:v>
                </c:pt>
                <c:pt idx="3">
                  <c:v>Health &amp; Human Services</c:v>
                </c:pt>
                <c:pt idx="4">
                  <c:v>Cons, Rec, Educ, Econ Devel, Culture</c:v>
                </c:pt>
              </c:strCache>
            </c:strRef>
          </c:cat>
          <c:val>
            <c:numRef>
              <c:f>Sheet1!$B$2:$B$6</c:f>
              <c:numCache>
                <c:formatCode>_(* #,##0.00_);_(* \(#,##0.00\);_(* "-"??_);_(@_)</c:formatCode>
                <c:ptCount val="5"/>
                <c:pt idx="0">
                  <c:v>62.95</c:v>
                </c:pt>
                <c:pt idx="1">
                  <c:v>65</c:v>
                </c:pt>
                <c:pt idx="2">
                  <c:v>174.94</c:v>
                </c:pt>
                <c:pt idx="3">
                  <c:v>297.58999999999997</c:v>
                </c:pt>
                <c:pt idx="4">
                  <c:v>22.98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Sheet1!$A$2:$A$6</c15:f>
                <c15:dlblRangeCache>
                  <c:ptCount val="5"/>
                  <c:pt idx="0">
                    <c:v>General Government</c:v>
                  </c:pt>
                  <c:pt idx="1">
                    <c:v>Public Works</c:v>
                  </c:pt>
                  <c:pt idx="2">
                    <c:v>Justice &amp; Public Safety</c:v>
                  </c:pt>
                  <c:pt idx="3">
                    <c:v>Health &amp; Human Services</c:v>
                  </c:pt>
                  <c:pt idx="4">
                    <c:v>Cons, Rec, Educ, Econ Devel, Culture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A-E753-4660-9E76-D426FC93BD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cap="none" baseline="0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Full-Time Equivalents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Conserv, Develop, Rec &amp; Ed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strRef>
              <c:f>Sheet1!$B$1:$K$1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10"/>
                <c:pt idx="0">
                  <c:v>20.68</c:v>
                </c:pt>
                <c:pt idx="1">
                  <c:v>21.68</c:v>
                </c:pt>
                <c:pt idx="2">
                  <c:v>21.68</c:v>
                </c:pt>
                <c:pt idx="3">
                  <c:v>21.68</c:v>
                </c:pt>
                <c:pt idx="4">
                  <c:v>21.97</c:v>
                </c:pt>
                <c:pt idx="5">
                  <c:v>23.95</c:v>
                </c:pt>
                <c:pt idx="6">
                  <c:v>21.45</c:v>
                </c:pt>
                <c:pt idx="7">
                  <c:v>21.39</c:v>
                </c:pt>
                <c:pt idx="8">
                  <c:v>21.85</c:v>
                </c:pt>
                <c:pt idx="9">
                  <c:v>22.98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7E-4B83-9AB8-03EF7DA9A3C7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General Government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strRef>
              <c:f>Sheet1!$B$1:$K$1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Sheet1!$B$3:$K$3</c:f>
              <c:numCache>
                <c:formatCode>General</c:formatCode>
                <c:ptCount val="10"/>
                <c:pt idx="0">
                  <c:v>55.05</c:v>
                </c:pt>
                <c:pt idx="1">
                  <c:v>55.129999999999995</c:v>
                </c:pt>
                <c:pt idx="2">
                  <c:v>58.07</c:v>
                </c:pt>
                <c:pt idx="3">
                  <c:v>60.36</c:v>
                </c:pt>
                <c:pt idx="4">
                  <c:v>61.36</c:v>
                </c:pt>
                <c:pt idx="5">
                  <c:v>63.41</c:v>
                </c:pt>
                <c:pt idx="6">
                  <c:v>63.91</c:v>
                </c:pt>
                <c:pt idx="7">
                  <c:v>63.99</c:v>
                </c:pt>
                <c:pt idx="8">
                  <c:v>62.57</c:v>
                </c:pt>
                <c:pt idx="9">
                  <c:v>62.95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C7E-4B83-9AB8-03EF7DA9A3C7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Justice &amp; Public Safety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triangle"/>
            <c:size val="6"/>
            <c:spPr>
              <a:solidFill>
                <a:schemeClr val="accent3"/>
              </a:solidFill>
              <a:ln w="9525">
                <a:solidFill>
                  <a:schemeClr val="accent3"/>
                </a:solidFill>
                <a:round/>
              </a:ln>
              <a:effectLst/>
            </c:spPr>
          </c:marker>
          <c:cat>
            <c:strRef>
              <c:f>Sheet1!$B$1:$K$1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Sheet1!$B$4:$K$4</c:f>
              <c:numCache>
                <c:formatCode>General</c:formatCode>
                <c:ptCount val="10"/>
                <c:pt idx="0">
                  <c:v>178.32</c:v>
                </c:pt>
                <c:pt idx="1">
                  <c:v>178.66</c:v>
                </c:pt>
                <c:pt idx="2">
                  <c:v>179.59</c:v>
                </c:pt>
                <c:pt idx="3">
                  <c:v>180.07</c:v>
                </c:pt>
                <c:pt idx="4">
                  <c:v>181.07</c:v>
                </c:pt>
                <c:pt idx="5">
                  <c:v>180.05</c:v>
                </c:pt>
                <c:pt idx="6">
                  <c:v>179.06</c:v>
                </c:pt>
                <c:pt idx="7">
                  <c:v>178.23</c:v>
                </c:pt>
                <c:pt idx="8">
                  <c:v>175.07</c:v>
                </c:pt>
                <c:pt idx="9">
                  <c:v>174.94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C7E-4B83-9AB8-03EF7DA9A3C7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Public Works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x"/>
            <c:size val="6"/>
            <c:spPr>
              <a:noFill/>
              <a:ln w="9525">
                <a:solidFill>
                  <a:schemeClr val="accent4"/>
                </a:solidFill>
                <a:round/>
              </a:ln>
              <a:effectLst/>
            </c:spPr>
          </c:marker>
          <c:cat>
            <c:strRef>
              <c:f>Sheet1!$B$1:$K$1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Sheet1!$B$5:$K$5</c:f>
              <c:numCache>
                <c:formatCode>General</c:formatCode>
                <c:ptCount val="10"/>
                <c:pt idx="0">
                  <c:v>59.5</c:v>
                </c:pt>
                <c:pt idx="1">
                  <c:v>59.5</c:v>
                </c:pt>
                <c:pt idx="2">
                  <c:v>62.5</c:v>
                </c:pt>
                <c:pt idx="3">
                  <c:v>62</c:v>
                </c:pt>
                <c:pt idx="4">
                  <c:v>62</c:v>
                </c:pt>
                <c:pt idx="5">
                  <c:v>63.5</c:v>
                </c:pt>
                <c:pt idx="6">
                  <c:v>64</c:v>
                </c:pt>
                <c:pt idx="7">
                  <c:v>64</c:v>
                </c:pt>
                <c:pt idx="8">
                  <c:v>64.83</c:v>
                </c:pt>
                <c:pt idx="9">
                  <c:v>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C7E-4B83-9AB8-03EF7DA9A3C7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Health &amp; Human Services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star"/>
            <c:size val="6"/>
            <c:spPr>
              <a:noFill/>
              <a:ln w="9525">
                <a:solidFill>
                  <a:schemeClr val="accent5"/>
                </a:solidFill>
                <a:round/>
              </a:ln>
              <a:effectLst/>
            </c:spPr>
          </c:marker>
          <c:cat>
            <c:strRef>
              <c:f>Sheet1!$B$1:$K$1</c:f>
              <c:strCache>
                <c:ptCount val="10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  <c:pt idx="7">
                  <c:v>2022</c:v>
                </c:pt>
                <c:pt idx="8">
                  <c:v>2023</c:v>
                </c:pt>
                <c:pt idx="9">
                  <c:v>2024</c:v>
                </c:pt>
              </c:strCache>
            </c:strRef>
          </c:cat>
          <c:val>
            <c:numRef>
              <c:f>Sheet1!$B$6:$K$6</c:f>
              <c:numCache>
                <c:formatCode>General</c:formatCode>
                <c:ptCount val="10"/>
                <c:pt idx="0">
                  <c:v>298.13</c:v>
                </c:pt>
                <c:pt idx="1">
                  <c:v>297.68</c:v>
                </c:pt>
                <c:pt idx="2">
                  <c:v>299</c:v>
                </c:pt>
                <c:pt idx="3">
                  <c:v>303.39</c:v>
                </c:pt>
                <c:pt idx="4">
                  <c:v>312.14999999999998</c:v>
                </c:pt>
                <c:pt idx="5">
                  <c:v>316.52999999999997</c:v>
                </c:pt>
                <c:pt idx="6">
                  <c:v>313.06</c:v>
                </c:pt>
                <c:pt idx="7">
                  <c:v>318.68</c:v>
                </c:pt>
                <c:pt idx="8">
                  <c:v>303.89</c:v>
                </c:pt>
                <c:pt idx="9">
                  <c:v>297.58999999999997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C7E-4B83-9AB8-03EF7DA9A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5332976"/>
        <c:axId val="555333632"/>
      </c:lineChart>
      <c:catAx>
        <c:axId val="5553329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1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333632"/>
        <c:crosses val="autoZero"/>
        <c:auto val="1"/>
        <c:lblAlgn val="ctr"/>
        <c:lblOffset val="100"/>
        <c:noMultiLvlLbl val="0"/>
      </c:catAx>
      <c:valAx>
        <c:axId val="555333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332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6.xml><?xml version="1.0" encoding="utf-8"?>
<cs:colorStyle xmlns:cs="http://schemas.microsoft.com/office/drawing/2012/chartStyle" xmlns:a="http://schemas.openxmlformats.org/drawingml/2006/main" meth="acrossLinear" id="1">
  <a:schemeClr val="dk1">
    <a:tint val="88000"/>
  </a:schemeClr>
  <a:schemeClr val="dk1">
    <a:tint val="55000"/>
  </a:schemeClr>
  <a:schemeClr val="dk1">
    <a:tint val="78000"/>
  </a:schemeClr>
  <a:schemeClr val="dk1">
    <a:tint val="92000"/>
  </a:schemeClr>
  <a:schemeClr val="dk1">
    <a:tint val="70000"/>
  </a:schemeClr>
  <a:schemeClr val="dk1">
    <a:tint val="30000"/>
  </a:schemeClr>
</cs:colorStyle>
</file>

<file path=ppt/charts/colors7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D7A760-7FE5-465F-9E67-963C4F9456E0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7C7AAC7-765C-474F-8DD0-C87BC2E1324A}">
      <dgm:prSet/>
      <dgm:spPr/>
      <dgm:t>
        <a:bodyPr/>
        <a:lstStyle/>
        <a:p>
          <a:pPr algn="ctr"/>
          <a:r>
            <a:rPr lang="en-US" b="1" dirty="0"/>
            <a:t>Consideration of County Mission and Vision</a:t>
          </a:r>
        </a:p>
      </dgm:t>
    </dgm:pt>
    <dgm:pt modelId="{A560825E-3D77-4AED-8409-D4F6AC449C0F}" type="parTrans" cxnId="{16987DFD-56E5-4C60-A2BC-DC2D4548B204}">
      <dgm:prSet/>
      <dgm:spPr/>
      <dgm:t>
        <a:bodyPr/>
        <a:lstStyle/>
        <a:p>
          <a:endParaRPr lang="en-US"/>
        </a:p>
      </dgm:t>
    </dgm:pt>
    <dgm:pt modelId="{B683D53F-3BEF-4F49-A0CD-4A47DB0A882F}" type="sibTrans" cxnId="{16987DFD-56E5-4C60-A2BC-DC2D4548B204}">
      <dgm:prSet/>
      <dgm:spPr/>
      <dgm:t>
        <a:bodyPr/>
        <a:lstStyle/>
        <a:p>
          <a:endParaRPr lang="en-US"/>
        </a:p>
      </dgm:t>
    </dgm:pt>
    <dgm:pt modelId="{C47F8F73-A19A-4E56-83AE-76756D25522A}">
      <dgm:prSet/>
      <dgm:spPr/>
      <dgm:t>
        <a:bodyPr/>
        <a:lstStyle/>
        <a:p>
          <a:pPr algn="ctr"/>
          <a:r>
            <a:rPr lang="en-US" b="1" dirty="0"/>
            <a:t>Consideration of Department Mission and Vision</a:t>
          </a:r>
        </a:p>
      </dgm:t>
    </dgm:pt>
    <dgm:pt modelId="{74350B50-DAA1-4BBE-A86A-D8DD212BEFC4}" type="parTrans" cxnId="{D5D52578-CF47-420E-8332-FA8C4A2E39E6}">
      <dgm:prSet/>
      <dgm:spPr/>
      <dgm:t>
        <a:bodyPr/>
        <a:lstStyle/>
        <a:p>
          <a:endParaRPr lang="en-US"/>
        </a:p>
      </dgm:t>
    </dgm:pt>
    <dgm:pt modelId="{8AF0BDF2-4E41-4D28-9152-8A5C4AE990FB}" type="sibTrans" cxnId="{D5D52578-CF47-420E-8332-FA8C4A2E39E6}">
      <dgm:prSet/>
      <dgm:spPr/>
      <dgm:t>
        <a:bodyPr/>
        <a:lstStyle/>
        <a:p>
          <a:endParaRPr lang="en-US"/>
        </a:p>
      </dgm:t>
    </dgm:pt>
    <dgm:pt modelId="{2DE88A25-8455-45A3-B85B-AC5E019CBBB2}">
      <dgm:prSet/>
      <dgm:spPr/>
      <dgm:t>
        <a:bodyPr/>
        <a:lstStyle/>
        <a:p>
          <a:pPr algn="ctr"/>
          <a:r>
            <a:rPr lang="en-US" b="1" dirty="0"/>
            <a:t>Consideration of Department Programs and Priorities</a:t>
          </a:r>
        </a:p>
      </dgm:t>
    </dgm:pt>
    <dgm:pt modelId="{9BA8B4B2-58DC-4700-BB23-21DA6CC922F0}" type="parTrans" cxnId="{2EED6B6B-2DFD-40D4-8EB7-E7112271382F}">
      <dgm:prSet/>
      <dgm:spPr/>
      <dgm:t>
        <a:bodyPr/>
        <a:lstStyle/>
        <a:p>
          <a:endParaRPr lang="en-US"/>
        </a:p>
      </dgm:t>
    </dgm:pt>
    <dgm:pt modelId="{25A6C3FE-CEC4-4D18-8C18-CAC5EDFD98A1}" type="sibTrans" cxnId="{2EED6B6B-2DFD-40D4-8EB7-E7112271382F}">
      <dgm:prSet/>
      <dgm:spPr/>
      <dgm:t>
        <a:bodyPr/>
        <a:lstStyle/>
        <a:p>
          <a:endParaRPr lang="en-US"/>
        </a:p>
      </dgm:t>
    </dgm:pt>
    <dgm:pt modelId="{B781AF01-A852-4CBA-836B-C8CD25F8DAC6}">
      <dgm:prSet/>
      <dgm:spPr/>
      <dgm:t>
        <a:bodyPr/>
        <a:lstStyle/>
        <a:p>
          <a:pPr algn="ctr"/>
          <a:r>
            <a:rPr lang="en-US" b="1" dirty="0"/>
            <a:t>Consideration of Outcome and Output Measures</a:t>
          </a:r>
        </a:p>
      </dgm:t>
    </dgm:pt>
    <dgm:pt modelId="{86ED1466-1A63-4A67-8C9B-3766BE64FE8C}" type="parTrans" cxnId="{A3C9FF2E-B2A4-4B16-AE7B-3E3EC496C82E}">
      <dgm:prSet/>
      <dgm:spPr/>
      <dgm:t>
        <a:bodyPr/>
        <a:lstStyle/>
        <a:p>
          <a:endParaRPr lang="en-US"/>
        </a:p>
      </dgm:t>
    </dgm:pt>
    <dgm:pt modelId="{B9385AD9-15BA-4868-82C6-95CF067D5BE2}" type="sibTrans" cxnId="{A3C9FF2E-B2A4-4B16-AE7B-3E3EC496C82E}">
      <dgm:prSet/>
      <dgm:spPr/>
      <dgm:t>
        <a:bodyPr/>
        <a:lstStyle/>
        <a:p>
          <a:endParaRPr lang="en-US"/>
        </a:p>
      </dgm:t>
    </dgm:pt>
    <dgm:pt modelId="{8AD4E3E8-6132-4A9D-889D-A7BDD7BDC590}">
      <dgm:prSet/>
      <dgm:spPr/>
      <dgm:t>
        <a:bodyPr/>
        <a:lstStyle/>
        <a:p>
          <a:pPr algn="ctr"/>
          <a:r>
            <a:rPr lang="en-US" b="1" dirty="0"/>
            <a:t>Consideration of County Values</a:t>
          </a:r>
        </a:p>
      </dgm:t>
    </dgm:pt>
    <dgm:pt modelId="{56A1C579-AB51-4853-92AE-02FBC2FB1F92}" type="parTrans" cxnId="{F3D13DDB-F866-4C44-82C3-00C4FE50368F}">
      <dgm:prSet/>
      <dgm:spPr/>
      <dgm:t>
        <a:bodyPr/>
        <a:lstStyle/>
        <a:p>
          <a:endParaRPr lang="en-US"/>
        </a:p>
      </dgm:t>
    </dgm:pt>
    <dgm:pt modelId="{7E6B2603-A946-4E08-9DB0-74B399E144F2}" type="sibTrans" cxnId="{F3D13DDB-F866-4C44-82C3-00C4FE50368F}">
      <dgm:prSet/>
      <dgm:spPr/>
      <dgm:t>
        <a:bodyPr/>
        <a:lstStyle/>
        <a:p>
          <a:endParaRPr lang="en-US"/>
        </a:p>
      </dgm:t>
    </dgm:pt>
    <dgm:pt modelId="{63E49B95-E9FB-4EEC-A52D-9A50066385E2}">
      <dgm:prSet/>
      <dgm:spPr/>
      <dgm:t>
        <a:bodyPr/>
        <a:lstStyle/>
        <a:p>
          <a:pPr algn="ctr"/>
          <a:r>
            <a:rPr lang="en-US" b="1" dirty="0"/>
            <a:t>Administrator approves Departmental budgets, presents to Finance Committee, and County Board approves full budget</a:t>
          </a:r>
        </a:p>
      </dgm:t>
    </dgm:pt>
    <dgm:pt modelId="{31A961E8-F7A8-4D14-AEB1-FDAE82A02B23}" type="parTrans" cxnId="{2696FAD3-20B0-4AAA-A4AD-CE35F66D47FD}">
      <dgm:prSet/>
      <dgm:spPr/>
      <dgm:t>
        <a:bodyPr/>
        <a:lstStyle/>
        <a:p>
          <a:endParaRPr lang="en-US"/>
        </a:p>
      </dgm:t>
    </dgm:pt>
    <dgm:pt modelId="{1C7C1E56-A259-4E8C-A85D-A5A47CFD8919}" type="sibTrans" cxnId="{2696FAD3-20B0-4AAA-A4AD-CE35F66D47FD}">
      <dgm:prSet/>
      <dgm:spPr/>
      <dgm:t>
        <a:bodyPr/>
        <a:lstStyle/>
        <a:p>
          <a:endParaRPr lang="en-US"/>
        </a:p>
      </dgm:t>
    </dgm:pt>
    <dgm:pt modelId="{5F4F7FCC-4CE9-4A33-BFA1-A5C7C8C21378}" type="pres">
      <dgm:prSet presAssocID="{B8D7A760-7FE5-465F-9E67-963C4F9456E0}" presName="linear" presStyleCnt="0">
        <dgm:presLayoutVars>
          <dgm:animLvl val="lvl"/>
          <dgm:resizeHandles val="exact"/>
        </dgm:presLayoutVars>
      </dgm:prSet>
      <dgm:spPr/>
    </dgm:pt>
    <dgm:pt modelId="{674BAC52-92BE-4051-93A5-36573B6A5336}" type="pres">
      <dgm:prSet presAssocID="{87C7AAC7-765C-474F-8DD0-C87BC2E1324A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B2684C52-25DD-4855-A151-41A0C9AFEBAA}" type="pres">
      <dgm:prSet presAssocID="{B683D53F-3BEF-4F49-A0CD-4A47DB0A882F}" presName="spacer" presStyleCnt="0"/>
      <dgm:spPr/>
    </dgm:pt>
    <dgm:pt modelId="{6CFB9F27-3069-469E-A3AF-DAADFCAC0906}" type="pres">
      <dgm:prSet presAssocID="{C47F8F73-A19A-4E56-83AE-76756D25522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C14A7F32-7A58-47CB-8668-C6BDC634E5A0}" type="pres">
      <dgm:prSet presAssocID="{8AF0BDF2-4E41-4D28-9152-8A5C4AE990FB}" presName="spacer" presStyleCnt="0"/>
      <dgm:spPr/>
    </dgm:pt>
    <dgm:pt modelId="{38C3B59F-177B-4CB3-A398-EF47FC597E92}" type="pres">
      <dgm:prSet presAssocID="{2DE88A25-8455-45A3-B85B-AC5E019CBBB2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3D92AB57-3EA0-490B-BB3A-CCF00BF3FFFD}" type="pres">
      <dgm:prSet presAssocID="{25A6C3FE-CEC4-4D18-8C18-CAC5EDFD98A1}" presName="spacer" presStyleCnt="0"/>
      <dgm:spPr/>
    </dgm:pt>
    <dgm:pt modelId="{16A510C6-B805-4096-B920-DC67AC05B2C8}" type="pres">
      <dgm:prSet presAssocID="{B781AF01-A852-4CBA-836B-C8CD25F8DAC6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A776A01-2E6A-49DE-A307-E054B0F9B888}" type="pres">
      <dgm:prSet presAssocID="{B9385AD9-15BA-4868-82C6-95CF067D5BE2}" presName="spacer" presStyleCnt="0"/>
      <dgm:spPr/>
    </dgm:pt>
    <dgm:pt modelId="{8A013803-81D7-4DC2-8315-955C2019D228}" type="pres">
      <dgm:prSet presAssocID="{8AD4E3E8-6132-4A9D-889D-A7BDD7BDC59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482ACCD3-5967-423D-BEFE-208A20E3D18E}" type="pres">
      <dgm:prSet presAssocID="{7E6B2603-A946-4E08-9DB0-74B399E144F2}" presName="spacer" presStyleCnt="0"/>
      <dgm:spPr/>
    </dgm:pt>
    <dgm:pt modelId="{EE56D9F7-EC27-4381-A976-469C9215B49A}" type="pres">
      <dgm:prSet presAssocID="{63E49B95-E9FB-4EEC-A52D-9A50066385E2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06E2DE27-4D6A-4AF6-8128-8AEDCAC8DD93}" type="presOf" srcId="{63E49B95-E9FB-4EEC-A52D-9A50066385E2}" destId="{EE56D9F7-EC27-4381-A976-469C9215B49A}" srcOrd="0" destOrd="0" presId="urn:microsoft.com/office/officeart/2005/8/layout/vList2"/>
    <dgm:cxn modelId="{A3C9FF2E-B2A4-4B16-AE7B-3E3EC496C82E}" srcId="{B8D7A760-7FE5-465F-9E67-963C4F9456E0}" destId="{B781AF01-A852-4CBA-836B-C8CD25F8DAC6}" srcOrd="3" destOrd="0" parTransId="{86ED1466-1A63-4A67-8C9B-3766BE64FE8C}" sibTransId="{B9385AD9-15BA-4868-82C6-95CF067D5BE2}"/>
    <dgm:cxn modelId="{2EED6B6B-2DFD-40D4-8EB7-E7112271382F}" srcId="{B8D7A760-7FE5-465F-9E67-963C4F9456E0}" destId="{2DE88A25-8455-45A3-B85B-AC5E019CBBB2}" srcOrd="2" destOrd="0" parTransId="{9BA8B4B2-58DC-4700-BB23-21DA6CC922F0}" sibTransId="{25A6C3FE-CEC4-4D18-8C18-CAC5EDFD98A1}"/>
    <dgm:cxn modelId="{120ADC6D-C6FF-4A34-A560-6A438002D0CB}" type="presOf" srcId="{87C7AAC7-765C-474F-8DD0-C87BC2E1324A}" destId="{674BAC52-92BE-4051-93A5-36573B6A5336}" srcOrd="0" destOrd="0" presId="urn:microsoft.com/office/officeart/2005/8/layout/vList2"/>
    <dgm:cxn modelId="{D5D52578-CF47-420E-8332-FA8C4A2E39E6}" srcId="{B8D7A760-7FE5-465F-9E67-963C4F9456E0}" destId="{C47F8F73-A19A-4E56-83AE-76756D25522A}" srcOrd="1" destOrd="0" parTransId="{74350B50-DAA1-4BBE-A86A-D8DD212BEFC4}" sibTransId="{8AF0BDF2-4E41-4D28-9152-8A5C4AE990FB}"/>
    <dgm:cxn modelId="{839AE381-471E-4A12-952D-24824C7E01EC}" type="presOf" srcId="{B781AF01-A852-4CBA-836B-C8CD25F8DAC6}" destId="{16A510C6-B805-4096-B920-DC67AC05B2C8}" srcOrd="0" destOrd="0" presId="urn:microsoft.com/office/officeart/2005/8/layout/vList2"/>
    <dgm:cxn modelId="{36AF61B7-4660-4F20-939F-9C3CCE5A1D44}" type="presOf" srcId="{C47F8F73-A19A-4E56-83AE-76756D25522A}" destId="{6CFB9F27-3069-469E-A3AF-DAADFCAC0906}" srcOrd="0" destOrd="0" presId="urn:microsoft.com/office/officeart/2005/8/layout/vList2"/>
    <dgm:cxn modelId="{2696FAD3-20B0-4AAA-A4AD-CE35F66D47FD}" srcId="{B8D7A760-7FE5-465F-9E67-963C4F9456E0}" destId="{63E49B95-E9FB-4EEC-A52D-9A50066385E2}" srcOrd="5" destOrd="0" parTransId="{31A961E8-F7A8-4D14-AEB1-FDAE82A02B23}" sibTransId="{1C7C1E56-A259-4E8C-A85D-A5A47CFD8919}"/>
    <dgm:cxn modelId="{F3D13DDB-F866-4C44-82C3-00C4FE50368F}" srcId="{B8D7A760-7FE5-465F-9E67-963C4F9456E0}" destId="{8AD4E3E8-6132-4A9D-889D-A7BDD7BDC590}" srcOrd="4" destOrd="0" parTransId="{56A1C579-AB51-4853-92AE-02FBC2FB1F92}" sibTransId="{7E6B2603-A946-4E08-9DB0-74B399E144F2}"/>
    <dgm:cxn modelId="{0BCDBBDD-D59A-46B0-8E0E-CE258C9511E4}" type="presOf" srcId="{B8D7A760-7FE5-465F-9E67-963C4F9456E0}" destId="{5F4F7FCC-4CE9-4A33-BFA1-A5C7C8C21378}" srcOrd="0" destOrd="0" presId="urn:microsoft.com/office/officeart/2005/8/layout/vList2"/>
    <dgm:cxn modelId="{67E081F2-6237-4704-BA76-0D7CE2BE57CB}" type="presOf" srcId="{8AD4E3E8-6132-4A9D-889D-A7BDD7BDC590}" destId="{8A013803-81D7-4DC2-8315-955C2019D228}" srcOrd="0" destOrd="0" presId="urn:microsoft.com/office/officeart/2005/8/layout/vList2"/>
    <dgm:cxn modelId="{874668FB-9E42-4647-A1E0-6CD5E3307C26}" type="presOf" srcId="{2DE88A25-8455-45A3-B85B-AC5E019CBBB2}" destId="{38C3B59F-177B-4CB3-A398-EF47FC597E92}" srcOrd="0" destOrd="0" presId="urn:microsoft.com/office/officeart/2005/8/layout/vList2"/>
    <dgm:cxn modelId="{16987DFD-56E5-4C60-A2BC-DC2D4548B204}" srcId="{B8D7A760-7FE5-465F-9E67-963C4F9456E0}" destId="{87C7AAC7-765C-474F-8DD0-C87BC2E1324A}" srcOrd="0" destOrd="0" parTransId="{A560825E-3D77-4AED-8409-D4F6AC449C0F}" sibTransId="{B683D53F-3BEF-4F49-A0CD-4A47DB0A882F}"/>
    <dgm:cxn modelId="{C938A255-552A-4CDA-999B-802A8216BFD3}" type="presParOf" srcId="{5F4F7FCC-4CE9-4A33-BFA1-A5C7C8C21378}" destId="{674BAC52-92BE-4051-93A5-36573B6A5336}" srcOrd="0" destOrd="0" presId="urn:microsoft.com/office/officeart/2005/8/layout/vList2"/>
    <dgm:cxn modelId="{3B56862C-A3FA-40E4-8D70-22B4AFABBFE6}" type="presParOf" srcId="{5F4F7FCC-4CE9-4A33-BFA1-A5C7C8C21378}" destId="{B2684C52-25DD-4855-A151-41A0C9AFEBAA}" srcOrd="1" destOrd="0" presId="urn:microsoft.com/office/officeart/2005/8/layout/vList2"/>
    <dgm:cxn modelId="{708EC350-E4D6-45AD-AFCC-40450EF8C891}" type="presParOf" srcId="{5F4F7FCC-4CE9-4A33-BFA1-A5C7C8C21378}" destId="{6CFB9F27-3069-469E-A3AF-DAADFCAC0906}" srcOrd="2" destOrd="0" presId="urn:microsoft.com/office/officeart/2005/8/layout/vList2"/>
    <dgm:cxn modelId="{507D0C49-1739-401C-855F-2F30AB6542ED}" type="presParOf" srcId="{5F4F7FCC-4CE9-4A33-BFA1-A5C7C8C21378}" destId="{C14A7F32-7A58-47CB-8668-C6BDC634E5A0}" srcOrd="3" destOrd="0" presId="urn:microsoft.com/office/officeart/2005/8/layout/vList2"/>
    <dgm:cxn modelId="{AA018529-42D1-4416-B4A5-95C69A698F43}" type="presParOf" srcId="{5F4F7FCC-4CE9-4A33-BFA1-A5C7C8C21378}" destId="{38C3B59F-177B-4CB3-A398-EF47FC597E92}" srcOrd="4" destOrd="0" presId="urn:microsoft.com/office/officeart/2005/8/layout/vList2"/>
    <dgm:cxn modelId="{4CA09163-7620-4EFA-9F7A-879310D39BEC}" type="presParOf" srcId="{5F4F7FCC-4CE9-4A33-BFA1-A5C7C8C21378}" destId="{3D92AB57-3EA0-490B-BB3A-CCF00BF3FFFD}" srcOrd="5" destOrd="0" presId="urn:microsoft.com/office/officeart/2005/8/layout/vList2"/>
    <dgm:cxn modelId="{0E185D0A-3EA1-4268-A574-508662F74B0C}" type="presParOf" srcId="{5F4F7FCC-4CE9-4A33-BFA1-A5C7C8C21378}" destId="{16A510C6-B805-4096-B920-DC67AC05B2C8}" srcOrd="6" destOrd="0" presId="urn:microsoft.com/office/officeart/2005/8/layout/vList2"/>
    <dgm:cxn modelId="{3785A94A-5C1C-470A-8170-47E3C9264594}" type="presParOf" srcId="{5F4F7FCC-4CE9-4A33-BFA1-A5C7C8C21378}" destId="{BA776A01-2E6A-49DE-A307-E054B0F9B888}" srcOrd="7" destOrd="0" presId="urn:microsoft.com/office/officeart/2005/8/layout/vList2"/>
    <dgm:cxn modelId="{742D9E0C-319E-4D5E-A90A-E0AB2D519BDB}" type="presParOf" srcId="{5F4F7FCC-4CE9-4A33-BFA1-A5C7C8C21378}" destId="{8A013803-81D7-4DC2-8315-955C2019D228}" srcOrd="8" destOrd="0" presId="urn:microsoft.com/office/officeart/2005/8/layout/vList2"/>
    <dgm:cxn modelId="{02C6F89F-241C-47C2-8A56-B326EB0AC2F7}" type="presParOf" srcId="{5F4F7FCC-4CE9-4A33-BFA1-A5C7C8C21378}" destId="{482ACCD3-5967-423D-BEFE-208A20E3D18E}" srcOrd="9" destOrd="0" presId="urn:microsoft.com/office/officeart/2005/8/layout/vList2"/>
    <dgm:cxn modelId="{D6E544FE-0818-49BB-85FB-18F4A98FB069}" type="presParOf" srcId="{5F4F7FCC-4CE9-4A33-BFA1-A5C7C8C21378}" destId="{EE56D9F7-EC27-4381-A976-469C9215B49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2269D0-F46A-4C98-8B86-2D1552DFE2EA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EB88876-0DF2-4384-8EDA-17DA1B631EE3}">
      <dgm:prSet/>
      <dgm:spPr/>
      <dgm:t>
        <a:bodyPr/>
        <a:lstStyle/>
        <a:p>
          <a:r>
            <a:rPr lang="en-US" b="1" dirty="0"/>
            <a:t>Provide fiscally responsible/essential services</a:t>
          </a:r>
        </a:p>
      </dgm:t>
    </dgm:pt>
    <dgm:pt modelId="{DD72C476-7D4F-4624-BAF5-00B96DC49E92}" type="parTrans" cxnId="{E254C635-0930-4BAB-971C-793890B3E883}">
      <dgm:prSet/>
      <dgm:spPr/>
      <dgm:t>
        <a:bodyPr/>
        <a:lstStyle/>
        <a:p>
          <a:endParaRPr lang="en-US"/>
        </a:p>
      </dgm:t>
    </dgm:pt>
    <dgm:pt modelId="{7BB81E17-ECF0-4992-BE01-17D5740AF065}" type="sibTrans" cxnId="{E254C635-0930-4BAB-971C-793890B3E883}">
      <dgm:prSet/>
      <dgm:spPr/>
      <dgm:t>
        <a:bodyPr/>
        <a:lstStyle/>
        <a:p>
          <a:endParaRPr lang="en-US"/>
        </a:p>
      </dgm:t>
    </dgm:pt>
    <dgm:pt modelId="{296D57B1-76A7-4B39-892B-9E954CE287AD}">
      <dgm:prSet/>
      <dgm:spPr/>
      <dgm:t>
        <a:bodyPr/>
        <a:lstStyle/>
        <a:p>
          <a:r>
            <a:rPr lang="en-US" b="1" dirty="0"/>
            <a:t>Promote a safe community</a:t>
          </a:r>
        </a:p>
      </dgm:t>
    </dgm:pt>
    <dgm:pt modelId="{D8EE8101-CDE0-4BDD-987A-C3C5CDF68E46}" type="parTrans" cxnId="{A6AF5C91-2BDD-4D05-AC91-9B0ADB6BE243}">
      <dgm:prSet/>
      <dgm:spPr/>
      <dgm:t>
        <a:bodyPr/>
        <a:lstStyle/>
        <a:p>
          <a:endParaRPr lang="en-US"/>
        </a:p>
      </dgm:t>
    </dgm:pt>
    <dgm:pt modelId="{9E758C16-92C8-4C12-AF0A-BA9D833F399B}" type="sibTrans" cxnId="{A6AF5C91-2BDD-4D05-AC91-9B0ADB6BE243}">
      <dgm:prSet/>
      <dgm:spPr/>
      <dgm:t>
        <a:bodyPr/>
        <a:lstStyle/>
        <a:p>
          <a:endParaRPr lang="en-US"/>
        </a:p>
      </dgm:t>
    </dgm:pt>
    <dgm:pt modelId="{FF9C30DC-AA83-43E6-9FB2-759437B10225}">
      <dgm:prSet/>
      <dgm:spPr/>
      <dgm:t>
        <a:bodyPr/>
        <a:lstStyle/>
        <a:p>
          <a:r>
            <a:rPr lang="en-US" b="1" dirty="0"/>
            <a:t>Encourage economic development </a:t>
          </a:r>
        </a:p>
      </dgm:t>
    </dgm:pt>
    <dgm:pt modelId="{F3174C20-F182-498D-B841-1AD2670F9AB1}" type="parTrans" cxnId="{DBE6494E-9AF9-415E-9283-7E2C252D6746}">
      <dgm:prSet/>
      <dgm:spPr/>
      <dgm:t>
        <a:bodyPr/>
        <a:lstStyle/>
        <a:p>
          <a:endParaRPr lang="en-US"/>
        </a:p>
      </dgm:t>
    </dgm:pt>
    <dgm:pt modelId="{CDEE1C1A-0ECB-4511-BACE-D0B0956C3FE8}" type="sibTrans" cxnId="{DBE6494E-9AF9-415E-9283-7E2C252D6746}">
      <dgm:prSet/>
      <dgm:spPr/>
      <dgm:t>
        <a:bodyPr/>
        <a:lstStyle/>
        <a:p>
          <a:endParaRPr lang="en-US"/>
        </a:p>
      </dgm:t>
    </dgm:pt>
    <dgm:pt modelId="{FA0E95CD-DDAE-4172-9BF7-538AE40C5636}">
      <dgm:prSet/>
      <dgm:spPr/>
      <dgm:t>
        <a:bodyPr/>
        <a:lstStyle/>
        <a:p>
          <a:r>
            <a:rPr lang="en-US" b="1" dirty="0"/>
            <a:t>Development of cultural, social, and community values</a:t>
          </a:r>
        </a:p>
      </dgm:t>
    </dgm:pt>
    <dgm:pt modelId="{CD59DCD9-0FE5-4E86-BAC0-1A5312BA97C2}" type="parTrans" cxnId="{E6BD60C0-672D-49D2-BF91-02985BB107CF}">
      <dgm:prSet/>
      <dgm:spPr/>
      <dgm:t>
        <a:bodyPr/>
        <a:lstStyle/>
        <a:p>
          <a:endParaRPr lang="en-US"/>
        </a:p>
      </dgm:t>
    </dgm:pt>
    <dgm:pt modelId="{99F0C745-DBFC-42A9-858A-F91BE32EC061}" type="sibTrans" cxnId="{E6BD60C0-672D-49D2-BF91-02985BB107CF}">
      <dgm:prSet/>
      <dgm:spPr/>
      <dgm:t>
        <a:bodyPr/>
        <a:lstStyle/>
        <a:p>
          <a:endParaRPr lang="en-US"/>
        </a:p>
      </dgm:t>
    </dgm:pt>
    <dgm:pt modelId="{FA9D8DD1-5E0C-4E41-84D1-CA53610C100B}">
      <dgm:prSet/>
      <dgm:spPr/>
      <dgm:t>
        <a:bodyPr/>
        <a:lstStyle/>
        <a:p>
          <a:r>
            <a:rPr lang="en-US" b="1" dirty="0"/>
            <a:t>Stewardship of natural resources </a:t>
          </a:r>
        </a:p>
      </dgm:t>
    </dgm:pt>
    <dgm:pt modelId="{DA9C70FE-5C1A-4D0A-A233-F1D96754742B}" type="parTrans" cxnId="{C46485D3-2B01-4900-B52C-F4353E1CF4FF}">
      <dgm:prSet/>
      <dgm:spPr/>
      <dgm:t>
        <a:bodyPr/>
        <a:lstStyle/>
        <a:p>
          <a:endParaRPr lang="en-US"/>
        </a:p>
      </dgm:t>
    </dgm:pt>
    <dgm:pt modelId="{AB5A94CA-33BD-4AE3-BC86-2DE30121BD47}" type="sibTrans" cxnId="{C46485D3-2B01-4900-B52C-F4353E1CF4FF}">
      <dgm:prSet/>
      <dgm:spPr/>
      <dgm:t>
        <a:bodyPr/>
        <a:lstStyle/>
        <a:p>
          <a:endParaRPr lang="en-US"/>
        </a:p>
      </dgm:t>
    </dgm:pt>
    <dgm:pt modelId="{FBBEB4B4-D484-4B7E-B68E-99CD81BE75B0}" type="pres">
      <dgm:prSet presAssocID="{AE2269D0-F46A-4C98-8B86-2D1552DFE2EA}" presName="diagram" presStyleCnt="0">
        <dgm:presLayoutVars>
          <dgm:dir/>
          <dgm:resizeHandles val="exact"/>
        </dgm:presLayoutVars>
      </dgm:prSet>
      <dgm:spPr/>
    </dgm:pt>
    <dgm:pt modelId="{41CAC585-77B3-4FA6-8E7A-47B744288839}" type="pres">
      <dgm:prSet presAssocID="{0EB88876-0DF2-4384-8EDA-17DA1B631EE3}" presName="node" presStyleLbl="node1" presStyleIdx="0" presStyleCnt="5">
        <dgm:presLayoutVars>
          <dgm:bulletEnabled val="1"/>
        </dgm:presLayoutVars>
      </dgm:prSet>
      <dgm:spPr/>
    </dgm:pt>
    <dgm:pt modelId="{6E59EC25-4052-456D-84F2-9607F9B0E46B}" type="pres">
      <dgm:prSet presAssocID="{7BB81E17-ECF0-4992-BE01-17D5740AF065}" presName="sibTrans" presStyleCnt="0"/>
      <dgm:spPr/>
    </dgm:pt>
    <dgm:pt modelId="{E35283D0-716A-4421-BDDD-6CB80A65EA1A}" type="pres">
      <dgm:prSet presAssocID="{296D57B1-76A7-4B39-892B-9E954CE287AD}" presName="node" presStyleLbl="node1" presStyleIdx="1" presStyleCnt="5">
        <dgm:presLayoutVars>
          <dgm:bulletEnabled val="1"/>
        </dgm:presLayoutVars>
      </dgm:prSet>
      <dgm:spPr/>
    </dgm:pt>
    <dgm:pt modelId="{6029223C-6F68-49E2-9C7C-69F7EEF76D03}" type="pres">
      <dgm:prSet presAssocID="{9E758C16-92C8-4C12-AF0A-BA9D833F399B}" presName="sibTrans" presStyleCnt="0"/>
      <dgm:spPr/>
    </dgm:pt>
    <dgm:pt modelId="{6704B25D-1E21-4CA6-9D1A-B1BDDC949678}" type="pres">
      <dgm:prSet presAssocID="{FF9C30DC-AA83-43E6-9FB2-759437B10225}" presName="node" presStyleLbl="node1" presStyleIdx="2" presStyleCnt="5">
        <dgm:presLayoutVars>
          <dgm:bulletEnabled val="1"/>
        </dgm:presLayoutVars>
      </dgm:prSet>
      <dgm:spPr/>
    </dgm:pt>
    <dgm:pt modelId="{1BD81D80-BDD7-423F-B8C6-819B3C116945}" type="pres">
      <dgm:prSet presAssocID="{CDEE1C1A-0ECB-4511-BACE-D0B0956C3FE8}" presName="sibTrans" presStyleCnt="0"/>
      <dgm:spPr/>
    </dgm:pt>
    <dgm:pt modelId="{EA779E09-F245-4996-B98A-D6335EE7C9C5}" type="pres">
      <dgm:prSet presAssocID="{FA0E95CD-DDAE-4172-9BF7-538AE40C5636}" presName="node" presStyleLbl="node1" presStyleIdx="3" presStyleCnt="5">
        <dgm:presLayoutVars>
          <dgm:bulletEnabled val="1"/>
        </dgm:presLayoutVars>
      </dgm:prSet>
      <dgm:spPr/>
    </dgm:pt>
    <dgm:pt modelId="{9EF53D74-B2F4-424C-9C88-33965369BD8C}" type="pres">
      <dgm:prSet presAssocID="{99F0C745-DBFC-42A9-858A-F91BE32EC061}" presName="sibTrans" presStyleCnt="0"/>
      <dgm:spPr/>
    </dgm:pt>
    <dgm:pt modelId="{851EDCAC-371A-428B-918C-F01236533925}" type="pres">
      <dgm:prSet presAssocID="{FA9D8DD1-5E0C-4E41-84D1-CA53610C100B}" presName="node" presStyleLbl="node1" presStyleIdx="4" presStyleCnt="5">
        <dgm:presLayoutVars>
          <dgm:bulletEnabled val="1"/>
        </dgm:presLayoutVars>
      </dgm:prSet>
      <dgm:spPr/>
    </dgm:pt>
  </dgm:ptLst>
  <dgm:cxnLst>
    <dgm:cxn modelId="{A63CE914-B8C8-4E12-B128-2A15DA72286C}" type="presOf" srcId="{296D57B1-76A7-4B39-892B-9E954CE287AD}" destId="{E35283D0-716A-4421-BDDD-6CB80A65EA1A}" srcOrd="0" destOrd="0" presId="urn:microsoft.com/office/officeart/2005/8/layout/default"/>
    <dgm:cxn modelId="{48320233-DBB4-4F1A-95EF-F4815DA5C576}" type="presOf" srcId="{FA9D8DD1-5E0C-4E41-84D1-CA53610C100B}" destId="{851EDCAC-371A-428B-918C-F01236533925}" srcOrd="0" destOrd="0" presId="urn:microsoft.com/office/officeart/2005/8/layout/default"/>
    <dgm:cxn modelId="{E254C635-0930-4BAB-971C-793890B3E883}" srcId="{AE2269D0-F46A-4C98-8B86-2D1552DFE2EA}" destId="{0EB88876-0DF2-4384-8EDA-17DA1B631EE3}" srcOrd="0" destOrd="0" parTransId="{DD72C476-7D4F-4624-BAF5-00B96DC49E92}" sibTransId="{7BB81E17-ECF0-4992-BE01-17D5740AF065}"/>
    <dgm:cxn modelId="{E9572C5B-CC4E-44E7-8EEB-0A75B49DADCB}" type="presOf" srcId="{0EB88876-0DF2-4384-8EDA-17DA1B631EE3}" destId="{41CAC585-77B3-4FA6-8E7A-47B744288839}" srcOrd="0" destOrd="0" presId="urn:microsoft.com/office/officeart/2005/8/layout/default"/>
    <dgm:cxn modelId="{DE7CEA43-DA97-44CE-BD87-095960F28331}" type="presOf" srcId="{FA0E95CD-DDAE-4172-9BF7-538AE40C5636}" destId="{EA779E09-F245-4996-B98A-D6335EE7C9C5}" srcOrd="0" destOrd="0" presId="urn:microsoft.com/office/officeart/2005/8/layout/default"/>
    <dgm:cxn modelId="{DBE6494E-9AF9-415E-9283-7E2C252D6746}" srcId="{AE2269D0-F46A-4C98-8B86-2D1552DFE2EA}" destId="{FF9C30DC-AA83-43E6-9FB2-759437B10225}" srcOrd="2" destOrd="0" parTransId="{F3174C20-F182-498D-B841-1AD2670F9AB1}" sibTransId="{CDEE1C1A-0ECB-4511-BACE-D0B0956C3FE8}"/>
    <dgm:cxn modelId="{6422C07C-08B8-4F93-81F7-1237B59E3546}" type="presOf" srcId="{FF9C30DC-AA83-43E6-9FB2-759437B10225}" destId="{6704B25D-1E21-4CA6-9D1A-B1BDDC949678}" srcOrd="0" destOrd="0" presId="urn:microsoft.com/office/officeart/2005/8/layout/default"/>
    <dgm:cxn modelId="{A6AF5C91-2BDD-4D05-AC91-9B0ADB6BE243}" srcId="{AE2269D0-F46A-4C98-8B86-2D1552DFE2EA}" destId="{296D57B1-76A7-4B39-892B-9E954CE287AD}" srcOrd="1" destOrd="0" parTransId="{D8EE8101-CDE0-4BDD-987A-C3C5CDF68E46}" sibTransId="{9E758C16-92C8-4C12-AF0A-BA9D833F399B}"/>
    <dgm:cxn modelId="{E6BD60C0-672D-49D2-BF91-02985BB107CF}" srcId="{AE2269D0-F46A-4C98-8B86-2D1552DFE2EA}" destId="{FA0E95CD-DDAE-4172-9BF7-538AE40C5636}" srcOrd="3" destOrd="0" parTransId="{CD59DCD9-0FE5-4E86-BAC0-1A5312BA97C2}" sibTransId="{99F0C745-DBFC-42A9-858A-F91BE32EC061}"/>
    <dgm:cxn modelId="{C46485D3-2B01-4900-B52C-F4353E1CF4FF}" srcId="{AE2269D0-F46A-4C98-8B86-2D1552DFE2EA}" destId="{FA9D8DD1-5E0C-4E41-84D1-CA53610C100B}" srcOrd="4" destOrd="0" parTransId="{DA9C70FE-5C1A-4D0A-A233-F1D96754742B}" sibTransId="{AB5A94CA-33BD-4AE3-BC86-2DE30121BD47}"/>
    <dgm:cxn modelId="{D8787FEE-0E01-4D91-84CB-FCA4CC48D28C}" type="presOf" srcId="{AE2269D0-F46A-4C98-8B86-2D1552DFE2EA}" destId="{FBBEB4B4-D484-4B7E-B68E-99CD81BE75B0}" srcOrd="0" destOrd="0" presId="urn:microsoft.com/office/officeart/2005/8/layout/default"/>
    <dgm:cxn modelId="{15BCDC84-B82A-4500-BCAA-CA9C47F00349}" type="presParOf" srcId="{FBBEB4B4-D484-4B7E-B68E-99CD81BE75B0}" destId="{41CAC585-77B3-4FA6-8E7A-47B744288839}" srcOrd="0" destOrd="0" presId="urn:microsoft.com/office/officeart/2005/8/layout/default"/>
    <dgm:cxn modelId="{5EDFEEE2-9E13-461C-B4B1-C37F7EBF6D8B}" type="presParOf" srcId="{FBBEB4B4-D484-4B7E-B68E-99CD81BE75B0}" destId="{6E59EC25-4052-456D-84F2-9607F9B0E46B}" srcOrd="1" destOrd="0" presId="urn:microsoft.com/office/officeart/2005/8/layout/default"/>
    <dgm:cxn modelId="{C13F4729-2744-4FD9-8F65-82B77954979A}" type="presParOf" srcId="{FBBEB4B4-D484-4B7E-B68E-99CD81BE75B0}" destId="{E35283D0-716A-4421-BDDD-6CB80A65EA1A}" srcOrd="2" destOrd="0" presId="urn:microsoft.com/office/officeart/2005/8/layout/default"/>
    <dgm:cxn modelId="{82B7E756-B965-427B-A828-C52538E638CC}" type="presParOf" srcId="{FBBEB4B4-D484-4B7E-B68E-99CD81BE75B0}" destId="{6029223C-6F68-49E2-9C7C-69F7EEF76D03}" srcOrd="3" destOrd="0" presId="urn:microsoft.com/office/officeart/2005/8/layout/default"/>
    <dgm:cxn modelId="{23E61012-21F0-4240-AA16-8A3178214116}" type="presParOf" srcId="{FBBEB4B4-D484-4B7E-B68E-99CD81BE75B0}" destId="{6704B25D-1E21-4CA6-9D1A-B1BDDC949678}" srcOrd="4" destOrd="0" presId="urn:microsoft.com/office/officeart/2005/8/layout/default"/>
    <dgm:cxn modelId="{5D1BC4F5-C521-4F01-B7EA-AF4499B8DEE1}" type="presParOf" srcId="{FBBEB4B4-D484-4B7E-B68E-99CD81BE75B0}" destId="{1BD81D80-BDD7-423F-B8C6-819B3C116945}" srcOrd="5" destOrd="0" presId="urn:microsoft.com/office/officeart/2005/8/layout/default"/>
    <dgm:cxn modelId="{9C2F8004-0205-4F27-807E-C640E0CCD273}" type="presParOf" srcId="{FBBEB4B4-D484-4B7E-B68E-99CD81BE75B0}" destId="{EA779E09-F245-4996-B98A-D6335EE7C9C5}" srcOrd="6" destOrd="0" presId="urn:microsoft.com/office/officeart/2005/8/layout/default"/>
    <dgm:cxn modelId="{9988C235-86E4-43FE-8FB8-74A47C0BF786}" type="presParOf" srcId="{FBBEB4B4-D484-4B7E-B68E-99CD81BE75B0}" destId="{9EF53D74-B2F4-424C-9C88-33965369BD8C}" srcOrd="7" destOrd="0" presId="urn:microsoft.com/office/officeart/2005/8/layout/default"/>
    <dgm:cxn modelId="{6881C294-F1BA-4C23-8F7C-C7A85E48F972}" type="presParOf" srcId="{FBBEB4B4-D484-4B7E-B68E-99CD81BE75B0}" destId="{851EDCAC-371A-428B-918C-F0123653392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3BB339-47F8-41B9-A3F6-5AA9F157EBC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62D1A7D-DD96-4500-BE5D-4542827F7E54}">
      <dgm:prSet/>
      <dgm:spPr/>
      <dgm:t>
        <a:bodyPr/>
        <a:lstStyle/>
        <a:p>
          <a:r>
            <a:rPr lang="en-US" b="1" dirty="0"/>
            <a:t>Integrity</a:t>
          </a:r>
          <a:r>
            <a:rPr lang="en-US" dirty="0"/>
            <a:t> is honesty, fairness, and transparency that engenders confidence and community trust </a:t>
          </a:r>
        </a:p>
      </dgm:t>
    </dgm:pt>
    <dgm:pt modelId="{6EC92F1C-7CCC-40C5-A937-0E7D71F8C849}" type="parTrans" cxnId="{E898B064-5845-4B93-9423-EE8E6C0620E3}">
      <dgm:prSet/>
      <dgm:spPr/>
      <dgm:t>
        <a:bodyPr/>
        <a:lstStyle/>
        <a:p>
          <a:endParaRPr lang="en-US"/>
        </a:p>
      </dgm:t>
    </dgm:pt>
    <dgm:pt modelId="{ACF26D00-E924-4E70-8242-D4F7CB92D0D7}" type="sibTrans" cxnId="{E898B064-5845-4B93-9423-EE8E6C0620E3}">
      <dgm:prSet/>
      <dgm:spPr/>
      <dgm:t>
        <a:bodyPr/>
        <a:lstStyle/>
        <a:p>
          <a:endParaRPr lang="en-US"/>
        </a:p>
      </dgm:t>
    </dgm:pt>
    <dgm:pt modelId="{AB8B9CFE-914A-47D3-8C3B-EC3F4B47045E}">
      <dgm:prSet/>
      <dgm:spPr/>
      <dgm:t>
        <a:bodyPr/>
        <a:lstStyle/>
        <a:p>
          <a:r>
            <a:rPr lang="en-US" b="1" dirty="0"/>
            <a:t>Respect</a:t>
          </a:r>
          <a:r>
            <a:rPr lang="en-US" dirty="0"/>
            <a:t> is tolerance, patience, and treating people fairly and with dignity</a:t>
          </a:r>
        </a:p>
      </dgm:t>
    </dgm:pt>
    <dgm:pt modelId="{298C2EF5-029D-4691-B93B-00F8C604BD0B}" type="parTrans" cxnId="{1AB6C1D4-3C38-447F-AB32-52E88E10425D}">
      <dgm:prSet/>
      <dgm:spPr/>
      <dgm:t>
        <a:bodyPr/>
        <a:lstStyle/>
        <a:p>
          <a:endParaRPr lang="en-US"/>
        </a:p>
      </dgm:t>
    </dgm:pt>
    <dgm:pt modelId="{C80860CC-55A2-42C5-A7ED-E6F5F352025D}" type="sibTrans" cxnId="{1AB6C1D4-3C38-447F-AB32-52E88E10425D}">
      <dgm:prSet/>
      <dgm:spPr/>
      <dgm:t>
        <a:bodyPr/>
        <a:lstStyle/>
        <a:p>
          <a:endParaRPr lang="en-US"/>
        </a:p>
      </dgm:t>
    </dgm:pt>
    <dgm:pt modelId="{74DB03F0-52CD-48A0-AA9E-E37668D19768}">
      <dgm:prSet/>
      <dgm:spPr/>
      <dgm:t>
        <a:bodyPr/>
        <a:lstStyle/>
        <a:p>
          <a:r>
            <a:rPr lang="en-US" b="1" dirty="0"/>
            <a:t>Excellence</a:t>
          </a:r>
          <a:r>
            <a:rPr lang="en-US" dirty="0"/>
            <a:t> is providing service that is mission driven, competent, accountable, and reflective of best practices while being good stewards of resources </a:t>
          </a:r>
        </a:p>
      </dgm:t>
    </dgm:pt>
    <dgm:pt modelId="{8E60172D-06F9-48F5-8FBD-68D8E0FC085D}" type="parTrans" cxnId="{E0A8D012-6EF8-4297-8594-576DB3DD77E2}">
      <dgm:prSet/>
      <dgm:spPr/>
      <dgm:t>
        <a:bodyPr/>
        <a:lstStyle/>
        <a:p>
          <a:endParaRPr lang="en-US"/>
        </a:p>
      </dgm:t>
    </dgm:pt>
    <dgm:pt modelId="{1F1E1DFA-152F-482C-88C9-37939FCACFBB}" type="sibTrans" cxnId="{E0A8D012-6EF8-4297-8594-576DB3DD77E2}">
      <dgm:prSet/>
      <dgm:spPr/>
      <dgm:t>
        <a:bodyPr/>
        <a:lstStyle/>
        <a:p>
          <a:endParaRPr lang="en-US"/>
        </a:p>
      </dgm:t>
    </dgm:pt>
    <dgm:pt modelId="{DBA86370-1FB7-4717-86B4-3F0E08A95FE2}">
      <dgm:prSet/>
      <dgm:spPr/>
      <dgm:t>
        <a:bodyPr/>
        <a:lstStyle/>
        <a:p>
          <a:r>
            <a:rPr lang="en-US" b="1" dirty="0"/>
            <a:t>Collaboration</a:t>
          </a:r>
          <a:r>
            <a:rPr lang="en-US" dirty="0"/>
            <a:t> is partnering with our policy makers, departments, employees, and customers to attain our organizational goals</a:t>
          </a:r>
        </a:p>
      </dgm:t>
    </dgm:pt>
    <dgm:pt modelId="{956B64C5-613C-4215-A445-1F59A6C0E59C}" type="parTrans" cxnId="{DFA1ABC1-3297-4B3E-8E1B-F1C97B2C2E8F}">
      <dgm:prSet/>
      <dgm:spPr/>
      <dgm:t>
        <a:bodyPr/>
        <a:lstStyle/>
        <a:p>
          <a:endParaRPr lang="en-US"/>
        </a:p>
      </dgm:t>
    </dgm:pt>
    <dgm:pt modelId="{E8C282D6-EC47-46F3-9EB7-0BBF5065DD59}" type="sibTrans" cxnId="{DFA1ABC1-3297-4B3E-8E1B-F1C97B2C2E8F}">
      <dgm:prSet/>
      <dgm:spPr/>
      <dgm:t>
        <a:bodyPr/>
        <a:lstStyle/>
        <a:p>
          <a:endParaRPr lang="en-US"/>
        </a:p>
      </dgm:t>
    </dgm:pt>
    <dgm:pt modelId="{E375F0C4-C929-4930-B400-F0748BEA543B}">
      <dgm:prSet/>
      <dgm:spPr/>
      <dgm:t>
        <a:bodyPr/>
        <a:lstStyle/>
        <a:p>
          <a:r>
            <a:rPr lang="en-US" b="1" dirty="0"/>
            <a:t>Innovation</a:t>
          </a:r>
          <a:r>
            <a:rPr lang="en-US" dirty="0"/>
            <a:t> is proactively planning for the future and supporting a culture that fosters new ideas and ways of providing services</a:t>
          </a:r>
        </a:p>
      </dgm:t>
    </dgm:pt>
    <dgm:pt modelId="{A68DED8F-5C96-4985-9D5F-FC8996567DEA}" type="parTrans" cxnId="{91A6A107-973C-4E88-9849-9D69891CDBD9}">
      <dgm:prSet/>
      <dgm:spPr/>
      <dgm:t>
        <a:bodyPr/>
        <a:lstStyle/>
        <a:p>
          <a:endParaRPr lang="en-US"/>
        </a:p>
      </dgm:t>
    </dgm:pt>
    <dgm:pt modelId="{5E926BDD-BEE0-4B79-B775-15599EB89FBF}" type="sibTrans" cxnId="{91A6A107-973C-4E88-9849-9D69891CDBD9}">
      <dgm:prSet/>
      <dgm:spPr/>
      <dgm:t>
        <a:bodyPr/>
        <a:lstStyle/>
        <a:p>
          <a:endParaRPr lang="en-US"/>
        </a:p>
      </dgm:t>
    </dgm:pt>
    <dgm:pt modelId="{C14B8FDD-3A4B-4E5A-AA98-367F01EE46F2}" type="pres">
      <dgm:prSet presAssocID="{EF3BB339-47F8-41B9-A3F6-5AA9F157EBCC}" presName="linear" presStyleCnt="0">
        <dgm:presLayoutVars>
          <dgm:animLvl val="lvl"/>
          <dgm:resizeHandles val="exact"/>
        </dgm:presLayoutVars>
      </dgm:prSet>
      <dgm:spPr/>
    </dgm:pt>
    <dgm:pt modelId="{B6CDC8FB-8ED0-4F4C-A1E5-E386DB932344}" type="pres">
      <dgm:prSet presAssocID="{862D1A7D-DD96-4500-BE5D-4542827F7E5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721063F-8BEB-49B5-A500-4C2FF39801F3}" type="pres">
      <dgm:prSet presAssocID="{ACF26D00-E924-4E70-8242-D4F7CB92D0D7}" presName="spacer" presStyleCnt="0"/>
      <dgm:spPr/>
    </dgm:pt>
    <dgm:pt modelId="{2FD57710-F032-4D28-907C-A1E7268364DD}" type="pres">
      <dgm:prSet presAssocID="{AB8B9CFE-914A-47D3-8C3B-EC3F4B47045E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32C23A2-CED7-4CF0-9C7F-1645D544C1A0}" type="pres">
      <dgm:prSet presAssocID="{C80860CC-55A2-42C5-A7ED-E6F5F352025D}" presName="spacer" presStyleCnt="0"/>
      <dgm:spPr/>
    </dgm:pt>
    <dgm:pt modelId="{7F8AB89F-5887-4279-8ECE-E80BF0EF1E0E}" type="pres">
      <dgm:prSet presAssocID="{74DB03F0-52CD-48A0-AA9E-E37668D1976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7A215C7-6D0D-41E7-AD3D-E7FDE8567D96}" type="pres">
      <dgm:prSet presAssocID="{1F1E1DFA-152F-482C-88C9-37939FCACFBB}" presName="spacer" presStyleCnt="0"/>
      <dgm:spPr/>
    </dgm:pt>
    <dgm:pt modelId="{F2ABA025-302B-4496-899A-604129E658EA}" type="pres">
      <dgm:prSet presAssocID="{DBA86370-1FB7-4717-86B4-3F0E08A95FE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D87AB7C-C4A4-4425-9D34-44F296260D6B}" type="pres">
      <dgm:prSet presAssocID="{E8C282D6-EC47-46F3-9EB7-0BBF5065DD59}" presName="spacer" presStyleCnt="0"/>
      <dgm:spPr/>
    </dgm:pt>
    <dgm:pt modelId="{FA50FBA5-B60A-442C-97E4-6D25A0FC33EF}" type="pres">
      <dgm:prSet presAssocID="{E375F0C4-C929-4930-B400-F0748BEA543B}" presName="parentText" presStyleLbl="node1" presStyleIdx="4" presStyleCnt="5" custLinFactNeighborX="-15" custLinFactNeighborY="-30825">
        <dgm:presLayoutVars>
          <dgm:chMax val="0"/>
          <dgm:bulletEnabled val="1"/>
        </dgm:presLayoutVars>
      </dgm:prSet>
      <dgm:spPr/>
    </dgm:pt>
  </dgm:ptLst>
  <dgm:cxnLst>
    <dgm:cxn modelId="{91A6A107-973C-4E88-9849-9D69891CDBD9}" srcId="{EF3BB339-47F8-41B9-A3F6-5AA9F157EBCC}" destId="{E375F0C4-C929-4930-B400-F0748BEA543B}" srcOrd="4" destOrd="0" parTransId="{A68DED8F-5C96-4985-9D5F-FC8996567DEA}" sibTransId="{5E926BDD-BEE0-4B79-B775-15599EB89FBF}"/>
    <dgm:cxn modelId="{E0A8D012-6EF8-4297-8594-576DB3DD77E2}" srcId="{EF3BB339-47F8-41B9-A3F6-5AA9F157EBCC}" destId="{74DB03F0-52CD-48A0-AA9E-E37668D19768}" srcOrd="2" destOrd="0" parTransId="{8E60172D-06F9-48F5-8FBD-68D8E0FC085D}" sibTransId="{1F1E1DFA-152F-482C-88C9-37939FCACFBB}"/>
    <dgm:cxn modelId="{BF937115-7A98-476A-9D0E-6F1C37CB6D81}" type="presOf" srcId="{E375F0C4-C929-4930-B400-F0748BEA543B}" destId="{FA50FBA5-B60A-442C-97E4-6D25A0FC33EF}" srcOrd="0" destOrd="0" presId="urn:microsoft.com/office/officeart/2005/8/layout/vList2"/>
    <dgm:cxn modelId="{EFF45C3E-446A-4012-8ACD-161D996FD550}" type="presOf" srcId="{74DB03F0-52CD-48A0-AA9E-E37668D19768}" destId="{7F8AB89F-5887-4279-8ECE-E80BF0EF1E0E}" srcOrd="0" destOrd="0" presId="urn:microsoft.com/office/officeart/2005/8/layout/vList2"/>
    <dgm:cxn modelId="{238C7063-7262-48D2-B950-F020567FA261}" type="presOf" srcId="{DBA86370-1FB7-4717-86B4-3F0E08A95FE2}" destId="{F2ABA025-302B-4496-899A-604129E658EA}" srcOrd="0" destOrd="0" presId="urn:microsoft.com/office/officeart/2005/8/layout/vList2"/>
    <dgm:cxn modelId="{E898B064-5845-4B93-9423-EE8E6C0620E3}" srcId="{EF3BB339-47F8-41B9-A3F6-5AA9F157EBCC}" destId="{862D1A7D-DD96-4500-BE5D-4542827F7E54}" srcOrd="0" destOrd="0" parTransId="{6EC92F1C-7CCC-40C5-A937-0E7D71F8C849}" sibTransId="{ACF26D00-E924-4E70-8242-D4F7CB92D0D7}"/>
    <dgm:cxn modelId="{8E26C19C-C075-44E6-86F1-A6894F182FAA}" type="presOf" srcId="{EF3BB339-47F8-41B9-A3F6-5AA9F157EBCC}" destId="{C14B8FDD-3A4B-4E5A-AA98-367F01EE46F2}" srcOrd="0" destOrd="0" presId="urn:microsoft.com/office/officeart/2005/8/layout/vList2"/>
    <dgm:cxn modelId="{5231BCB7-A800-41A9-BA6F-E1E85023728E}" type="presOf" srcId="{862D1A7D-DD96-4500-BE5D-4542827F7E54}" destId="{B6CDC8FB-8ED0-4F4C-A1E5-E386DB932344}" srcOrd="0" destOrd="0" presId="urn:microsoft.com/office/officeart/2005/8/layout/vList2"/>
    <dgm:cxn modelId="{38A0FABB-AA6B-4248-87C3-787A9A9648D0}" type="presOf" srcId="{AB8B9CFE-914A-47D3-8C3B-EC3F4B47045E}" destId="{2FD57710-F032-4D28-907C-A1E7268364DD}" srcOrd="0" destOrd="0" presId="urn:microsoft.com/office/officeart/2005/8/layout/vList2"/>
    <dgm:cxn modelId="{DFA1ABC1-3297-4B3E-8E1B-F1C97B2C2E8F}" srcId="{EF3BB339-47F8-41B9-A3F6-5AA9F157EBCC}" destId="{DBA86370-1FB7-4717-86B4-3F0E08A95FE2}" srcOrd="3" destOrd="0" parTransId="{956B64C5-613C-4215-A445-1F59A6C0E59C}" sibTransId="{E8C282D6-EC47-46F3-9EB7-0BBF5065DD59}"/>
    <dgm:cxn modelId="{1AB6C1D4-3C38-447F-AB32-52E88E10425D}" srcId="{EF3BB339-47F8-41B9-A3F6-5AA9F157EBCC}" destId="{AB8B9CFE-914A-47D3-8C3B-EC3F4B47045E}" srcOrd="1" destOrd="0" parTransId="{298C2EF5-029D-4691-B93B-00F8C604BD0B}" sibTransId="{C80860CC-55A2-42C5-A7ED-E6F5F352025D}"/>
    <dgm:cxn modelId="{7AFD8F17-449C-454A-BD98-A3A1ADCDF038}" type="presParOf" srcId="{C14B8FDD-3A4B-4E5A-AA98-367F01EE46F2}" destId="{B6CDC8FB-8ED0-4F4C-A1E5-E386DB932344}" srcOrd="0" destOrd="0" presId="urn:microsoft.com/office/officeart/2005/8/layout/vList2"/>
    <dgm:cxn modelId="{C9CC06FB-EBE0-4A32-8753-B5A9090B0B87}" type="presParOf" srcId="{C14B8FDD-3A4B-4E5A-AA98-367F01EE46F2}" destId="{7721063F-8BEB-49B5-A500-4C2FF39801F3}" srcOrd="1" destOrd="0" presId="urn:microsoft.com/office/officeart/2005/8/layout/vList2"/>
    <dgm:cxn modelId="{69F80187-EC08-4C84-9DDD-716FF2EC5E0C}" type="presParOf" srcId="{C14B8FDD-3A4B-4E5A-AA98-367F01EE46F2}" destId="{2FD57710-F032-4D28-907C-A1E7268364DD}" srcOrd="2" destOrd="0" presId="urn:microsoft.com/office/officeart/2005/8/layout/vList2"/>
    <dgm:cxn modelId="{75BC07B8-AE7C-4AEE-88A1-55A61DCB2DAD}" type="presParOf" srcId="{C14B8FDD-3A4B-4E5A-AA98-367F01EE46F2}" destId="{232C23A2-CED7-4CF0-9C7F-1645D544C1A0}" srcOrd="3" destOrd="0" presId="urn:microsoft.com/office/officeart/2005/8/layout/vList2"/>
    <dgm:cxn modelId="{2320C31D-1D9A-42F7-8340-D832826303ED}" type="presParOf" srcId="{C14B8FDD-3A4B-4E5A-AA98-367F01EE46F2}" destId="{7F8AB89F-5887-4279-8ECE-E80BF0EF1E0E}" srcOrd="4" destOrd="0" presId="urn:microsoft.com/office/officeart/2005/8/layout/vList2"/>
    <dgm:cxn modelId="{45A73447-8B0B-4F61-9E13-15318FCC3EEF}" type="presParOf" srcId="{C14B8FDD-3A4B-4E5A-AA98-367F01EE46F2}" destId="{47A215C7-6D0D-41E7-AD3D-E7FDE8567D96}" srcOrd="5" destOrd="0" presId="urn:microsoft.com/office/officeart/2005/8/layout/vList2"/>
    <dgm:cxn modelId="{737B2CF9-D45E-4137-8457-C0CB43793D0F}" type="presParOf" srcId="{C14B8FDD-3A4B-4E5A-AA98-367F01EE46F2}" destId="{F2ABA025-302B-4496-899A-604129E658EA}" srcOrd="6" destOrd="0" presId="urn:microsoft.com/office/officeart/2005/8/layout/vList2"/>
    <dgm:cxn modelId="{8715ED05-87CD-4E34-B40B-51B76EE9DC40}" type="presParOf" srcId="{C14B8FDD-3A4B-4E5A-AA98-367F01EE46F2}" destId="{AD87AB7C-C4A4-4425-9D34-44F296260D6B}" srcOrd="7" destOrd="0" presId="urn:microsoft.com/office/officeart/2005/8/layout/vList2"/>
    <dgm:cxn modelId="{4A39D3DE-6AAE-44B1-818B-D9D765F43386}" type="presParOf" srcId="{C14B8FDD-3A4B-4E5A-AA98-367F01EE46F2}" destId="{FA50FBA5-B60A-442C-97E4-6D25A0FC33EF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0B2128F-C0EB-4B11-A181-8413AEAB826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B0E7EA7-E7E4-4DB4-B6A7-EDE16208D2D1}">
      <dgm:prSet/>
      <dgm:spPr/>
      <dgm:t>
        <a:bodyPr/>
        <a:lstStyle/>
        <a:p>
          <a:r>
            <a:rPr lang="en-US" b="1" dirty="0"/>
            <a:t>Highway shop replacement, estimated $50,000,000 ($45.0 mil bonded, $5.0 mil fund balance).  Debt payment in 2024, $3,133,500 </a:t>
          </a:r>
        </a:p>
      </dgm:t>
    </dgm:pt>
    <dgm:pt modelId="{54218ACD-E9CE-4D5D-B6D7-5372DB66F771}" type="parTrans" cxnId="{41292FD0-F8F1-43AB-B256-380393BD6CD9}">
      <dgm:prSet/>
      <dgm:spPr/>
      <dgm:t>
        <a:bodyPr/>
        <a:lstStyle/>
        <a:p>
          <a:endParaRPr lang="en-US"/>
        </a:p>
      </dgm:t>
    </dgm:pt>
    <dgm:pt modelId="{5D692D20-6721-46F1-A872-396D05DDC2BE}" type="sibTrans" cxnId="{41292FD0-F8F1-43AB-B256-380393BD6CD9}">
      <dgm:prSet/>
      <dgm:spPr/>
      <dgm:t>
        <a:bodyPr/>
        <a:lstStyle/>
        <a:p>
          <a:endParaRPr lang="en-US"/>
        </a:p>
      </dgm:t>
    </dgm:pt>
    <dgm:pt modelId="{EF2B33C4-4AA6-4BEB-98B4-CFEA60E8ADE7}">
      <dgm:prSet/>
      <dgm:spPr/>
      <dgm:t>
        <a:bodyPr/>
        <a:lstStyle/>
        <a:p>
          <a:r>
            <a:rPr lang="en-US" b="1" dirty="0"/>
            <a:t>Class and Compensation implementation funded, wage scale adjusted by 3% for Cost of Living Adjustment (COLA) plus merit increases.</a:t>
          </a:r>
        </a:p>
      </dgm:t>
    </dgm:pt>
    <dgm:pt modelId="{E5B08640-C449-4333-98C1-E57AA25D4526}" type="parTrans" cxnId="{CFDE411C-D142-4B6D-A7E4-CEF267087D74}">
      <dgm:prSet/>
      <dgm:spPr/>
      <dgm:t>
        <a:bodyPr/>
        <a:lstStyle/>
        <a:p>
          <a:endParaRPr lang="en-US"/>
        </a:p>
      </dgm:t>
    </dgm:pt>
    <dgm:pt modelId="{388A24FC-0CA5-45FA-BDEC-1F091C7677F6}" type="sibTrans" cxnId="{CFDE411C-D142-4B6D-A7E4-CEF267087D74}">
      <dgm:prSet/>
      <dgm:spPr/>
      <dgm:t>
        <a:bodyPr/>
        <a:lstStyle/>
        <a:p>
          <a:endParaRPr lang="en-US"/>
        </a:p>
      </dgm:t>
    </dgm:pt>
    <dgm:pt modelId="{2423336E-2EC7-421C-98AA-80139595A154}">
      <dgm:prSet/>
      <dgm:spPr/>
      <dgm:t>
        <a:bodyPr/>
        <a:lstStyle/>
        <a:p>
          <a:r>
            <a:rPr lang="en-US" b="1" dirty="0"/>
            <a:t>Health insurance premium increase 6.5%, $330,347</a:t>
          </a:r>
        </a:p>
      </dgm:t>
    </dgm:pt>
    <dgm:pt modelId="{0317E0F9-B56F-4516-8BCC-A0BB47841549}" type="parTrans" cxnId="{6386FB4D-040F-4A3A-BCDB-973910196EEA}">
      <dgm:prSet/>
      <dgm:spPr/>
      <dgm:t>
        <a:bodyPr/>
        <a:lstStyle/>
        <a:p>
          <a:endParaRPr lang="en-US"/>
        </a:p>
      </dgm:t>
    </dgm:pt>
    <dgm:pt modelId="{13471ABF-EC25-4A53-9E06-44C80C8860DB}" type="sibTrans" cxnId="{6386FB4D-040F-4A3A-BCDB-973910196EEA}">
      <dgm:prSet/>
      <dgm:spPr/>
      <dgm:t>
        <a:bodyPr/>
        <a:lstStyle/>
        <a:p>
          <a:endParaRPr lang="en-US"/>
        </a:p>
      </dgm:t>
    </dgm:pt>
    <dgm:pt modelId="{0CC9F6D9-14B4-4586-B43A-26E2D20513AC}">
      <dgm:prSet/>
      <dgm:spPr/>
      <dgm:t>
        <a:bodyPr/>
        <a:lstStyle/>
        <a:p>
          <a:r>
            <a:rPr lang="en-US" b="1" dirty="0"/>
            <a:t>Staff full time equivalents (FTE): 3.0 new FTE, 1.0 eliminated FTE</a:t>
          </a:r>
        </a:p>
      </dgm:t>
    </dgm:pt>
    <dgm:pt modelId="{F7A4F405-5CCD-45AC-B58D-298760419494}" type="parTrans" cxnId="{03490107-2FF8-4CC5-BCE2-4EC951B90219}">
      <dgm:prSet/>
      <dgm:spPr/>
      <dgm:t>
        <a:bodyPr/>
        <a:lstStyle/>
        <a:p>
          <a:endParaRPr lang="en-US"/>
        </a:p>
      </dgm:t>
    </dgm:pt>
    <dgm:pt modelId="{9DABB10E-CA23-4C50-9A62-BC841392C659}" type="sibTrans" cxnId="{03490107-2FF8-4CC5-BCE2-4EC951B90219}">
      <dgm:prSet/>
      <dgm:spPr/>
      <dgm:t>
        <a:bodyPr/>
        <a:lstStyle/>
        <a:p>
          <a:endParaRPr lang="en-US"/>
        </a:p>
      </dgm:t>
    </dgm:pt>
    <dgm:pt modelId="{27F00C49-8F59-4B05-867C-95AA798133D2}">
      <dgm:prSet/>
      <dgm:spPr/>
      <dgm:t>
        <a:bodyPr/>
        <a:lstStyle/>
        <a:p>
          <a:r>
            <a:rPr lang="en-US" b="1" dirty="0"/>
            <a:t>Increase interest earned on invested funds, $500,000</a:t>
          </a:r>
        </a:p>
      </dgm:t>
    </dgm:pt>
    <dgm:pt modelId="{BA478D12-B9D4-4474-8D07-4BAACB46CFA8}" type="sibTrans" cxnId="{975AC932-0111-4021-867C-B738B80C0D8A}">
      <dgm:prSet/>
      <dgm:spPr/>
      <dgm:t>
        <a:bodyPr/>
        <a:lstStyle/>
        <a:p>
          <a:endParaRPr lang="en-US"/>
        </a:p>
      </dgm:t>
    </dgm:pt>
    <dgm:pt modelId="{B0EC9306-FD7D-49FC-A90C-23E56A5CA3D3}" type="parTrans" cxnId="{975AC932-0111-4021-867C-B738B80C0D8A}">
      <dgm:prSet/>
      <dgm:spPr/>
      <dgm:t>
        <a:bodyPr/>
        <a:lstStyle/>
        <a:p>
          <a:endParaRPr lang="en-US"/>
        </a:p>
      </dgm:t>
    </dgm:pt>
    <dgm:pt modelId="{261EAB7D-B411-43A4-AE3B-F776DE24381F}">
      <dgm:prSet/>
      <dgm:spPr/>
      <dgm:t>
        <a:bodyPr/>
        <a:lstStyle/>
        <a:p>
          <a:r>
            <a:rPr lang="en-US" b="1" dirty="0"/>
            <a:t>Increase in sales tax revenue based on stronger trends and estimates, $435,589</a:t>
          </a:r>
        </a:p>
      </dgm:t>
    </dgm:pt>
    <dgm:pt modelId="{D890A307-F58F-4D08-8EA5-F44735D0DA7E}" type="sibTrans" cxnId="{B3CAFEB9-1B0A-43A6-9391-DFD32833CB2D}">
      <dgm:prSet/>
      <dgm:spPr/>
      <dgm:t>
        <a:bodyPr/>
        <a:lstStyle/>
        <a:p>
          <a:endParaRPr lang="en-US"/>
        </a:p>
      </dgm:t>
    </dgm:pt>
    <dgm:pt modelId="{7ACC1D53-CBC4-40DA-9F75-8F65BB2DEE63}" type="parTrans" cxnId="{B3CAFEB9-1B0A-43A6-9391-DFD32833CB2D}">
      <dgm:prSet/>
      <dgm:spPr/>
      <dgm:t>
        <a:bodyPr/>
        <a:lstStyle/>
        <a:p>
          <a:endParaRPr lang="en-US"/>
        </a:p>
      </dgm:t>
    </dgm:pt>
    <dgm:pt modelId="{DA678ABF-202B-4126-8485-E1D7993969E2}" type="pres">
      <dgm:prSet presAssocID="{80B2128F-C0EB-4B11-A181-8413AEAB826E}" presName="linear" presStyleCnt="0">
        <dgm:presLayoutVars>
          <dgm:animLvl val="lvl"/>
          <dgm:resizeHandles val="exact"/>
        </dgm:presLayoutVars>
      </dgm:prSet>
      <dgm:spPr/>
    </dgm:pt>
    <dgm:pt modelId="{E172CA14-383E-4DB9-8849-56229DB00204}" type="pres">
      <dgm:prSet presAssocID="{5B0E7EA7-E7E4-4DB4-B6A7-EDE16208D2D1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867C65C6-BD0E-4296-B8FD-203D743D8194}" type="pres">
      <dgm:prSet presAssocID="{5D692D20-6721-46F1-A872-396D05DDC2BE}" presName="spacer" presStyleCnt="0"/>
      <dgm:spPr/>
    </dgm:pt>
    <dgm:pt modelId="{016618B1-DAA8-4F42-9D72-0D6CD0DB6B1C}" type="pres">
      <dgm:prSet presAssocID="{261EAB7D-B411-43A4-AE3B-F776DE24381F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DFFCE6B2-F654-4581-BC69-59BBA2FFB22E}" type="pres">
      <dgm:prSet presAssocID="{D890A307-F58F-4D08-8EA5-F44735D0DA7E}" presName="spacer" presStyleCnt="0"/>
      <dgm:spPr/>
    </dgm:pt>
    <dgm:pt modelId="{B5609629-877C-4A21-A208-C1B270825953}" type="pres">
      <dgm:prSet presAssocID="{27F00C49-8F59-4B05-867C-95AA798133D2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B47884EC-9469-4684-BA48-CFC352470DAB}" type="pres">
      <dgm:prSet presAssocID="{BA478D12-B9D4-4474-8D07-4BAACB46CFA8}" presName="spacer" presStyleCnt="0"/>
      <dgm:spPr/>
    </dgm:pt>
    <dgm:pt modelId="{C329E634-93DC-4BB5-9041-E3C60E9F9456}" type="pres">
      <dgm:prSet presAssocID="{EF2B33C4-4AA6-4BEB-98B4-CFEA60E8ADE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6368F2EC-BB93-43BF-8D9B-45808EC8B480}" type="pres">
      <dgm:prSet presAssocID="{388A24FC-0CA5-45FA-BDEC-1F091C7677F6}" presName="spacer" presStyleCnt="0"/>
      <dgm:spPr/>
    </dgm:pt>
    <dgm:pt modelId="{62B46CFF-A154-4043-8668-E1356914E8A4}" type="pres">
      <dgm:prSet presAssocID="{2423336E-2EC7-421C-98AA-80139595A154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C8C32A43-8550-4347-A9EB-12C21185D65E}" type="pres">
      <dgm:prSet presAssocID="{13471ABF-EC25-4A53-9E06-44C80C8860DB}" presName="spacer" presStyleCnt="0"/>
      <dgm:spPr/>
    </dgm:pt>
    <dgm:pt modelId="{7317E7B5-DB4C-4FE7-89C4-47E25F17A073}" type="pres">
      <dgm:prSet presAssocID="{0CC9F6D9-14B4-4586-B43A-26E2D20513AC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03490107-2FF8-4CC5-BCE2-4EC951B90219}" srcId="{80B2128F-C0EB-4B11-A181-8413AEAB826E}" destId="{0CC9F6D9-14B4-4586-B43A-26E2D20513AC}" srcOrd="5" destOrd="0" parTransId="{F7A4F405-5CCD-45AC-B58D-298760419494}" sibTransId="{9DABB10E-CA23-4C50-9A62-BC841392C659}"/>
    <dgm:cxn modelId="{CFDE411C-D142-4B6D-A7E4-CEF267087D74}" srcId="{80B2128F-C0EB-4B11-A181-8413AEAB826E}" destId="{EF2B33C4-4AA6-4BEB-98B4-CFEA60E8ADE7}" srcOrd="3" destOrd="0" parTransId="{E5B08640-C449-4333-98C1-E57AA25D4526}" sibTransId="{388A24FC-0CA5-45FA-BDEC-1F091C7677F6}"/>
    <dgm:cxn modelId="{975AC932-0111-4021-867C-B738B80C0D8A}" srcId="{80B2128F-C0EB-4B11-A181-8413AEAB826E}" destId="{27F00C49-8F59-4B05-867C-95AA798133D2}" srcOrd="2" destOrd="0" parTransId="{B0EC9306-FD7D-49FC-A90C-23E56A5CA3D3}" sibTransId="{BA478D12-B9D4-4474-8D07-4BAACB46CFA8}"/>
    <dgm:cxn modelId="{44E61569-EEC6-4A95-8D88-61A7A5FBC28D}" type="presOf" srcId="{0CC9F6D9-14B4-4586-B43A-26E2D20513AC}" destId="{7317E7B5-DB4C-4FE7-89C4-47E25F17A073}" srcOrd="0" destOrd="0" presId="urn:microsoft.com/office/officeart/2005/8/layout/vList2"/>
    <dgm:cxn modelId="{4C473169-F2E1-4075-A683-75DFE38C4088}" type="presOf" srcId="{27F00C49-8F59-4B05-867C-95AA798133D2}" destId="{B5609629-877C-4A21-A208-C1B270825953}" srcOrd="0" destOrd="0" presId="urn:microsoft.com/office/officeart/2005/8/layout/vList2"/>
    <dgm:cxn modelId="{6386FB4D-040F-4A3A-BCDB-973910196EEA}" srcId="{80B2128F-C0EB-4B11-A181-8413AEAB826E}" destId="{2423336E-2EC7-421C-98AA-80139595A154}" srcOrd="4" destOrd="0" parTransId="{0317E0F9-B56F-4516-8BCC-A0BB47841549}" sibTransId="{13471ABF-EC25-4A53-9E06-44C80C8860DB}"/>
    <dgm:cxn modelId="{20FC847E-4A79-4DF4-B95A-FCC2891E4B24}" type="presOf" srcId="{80B2128F-C0EB-4B11-A181-8413AEAB826E}" destId="{DA678ABF-202B-4126-8485-E1D7993969E2}" srcOrd="0" destOrd="0" presId="urn:microsoft.com/office/officeart/2005/8/layout/vList2"/>
    <dgm:cxn modelId="{FE9BB9A1-ADF2-4D91-8421-D016B5B93087}" type="presOf" srcId="{EF2B33C4-4AA6-4BEB-98B4-CFEA60E8ADE7}" destId="{C329E634-93DC-4BB5-9041-E3C60E9F9456}" srcOrd="0" destOrd="0" presId="urn:microsoft.com/office/officeart/2005/8/layout/vList2"/>
    <dgm:cxn modelId="{B3CAFEB9-1B0A-43A6-9391-DFD32833CB2D}" srcId="{80B2128F-C0EB-4B11-A181-8413AEAB826E}" destId="{261EAB7D-B411-43A4-AE3B-F776DE24381F}" srcOrd="1" destOrd="0" parTransId="{7ACC1D53-CBC4-40DA-9F75-8F65BB2DEE63}" sibTransId="{D890A307-F58F-4D08-8EA5-F44735D0DA7E}"/>
    <dgm:cxn modelId="{148CC0CB-DCC6-4A6D-B132-38F83EECFE32}" type="presOf" srcId="{2423336E-2EC7-421C-98AA-80139595A154}" destId="{62B46CFF-A154-4043-8668-E1356914E8A4}" srcOrd="0" destOrd="0" presId="urn:microsoft.com/office/officeart/2005/8/layout/vList2"/>
    <dgm:cxn modelId="{41292FD0-F8F1-43AB-B256-380393BD6CD9}" srcId="{80B2128F-C0EB-4B11-A181-8413AEAB826E}" destId="{5B0E7EA7-E7E4-4DB4-B6A7-EDE16208D2D1}" srcOrd="0" destOrd="0" parTransId="{54218ACD-E9CE-4D5D-B6D7-5372DB66F771}" sibTransId="{5D692D20-6721-46F1-A872-396D05DDC2BE}"/>
    <dgm:cxn modelId="{3020B8EA-4819-46CB-AC51-1EB8E35193FA}" type="presOf" srcId="{5B0E7EA7-E7E4-4DB4-B6A7-EDE16208D2D1}" destId="{E172CA14-383E-4DB9-8849-56229DB00204}" srcOrd="0" destOrd="0" presId="urn:microsoft.com/office/officeart/2005/8/layout/vList2"/>
    <dgm:cxn modelId="{EF20B5EF-D93B-4314-8A4A-A822A5B28DBF}" type="presOf" srcId="{261EAB7D-B411-43A4-AE3B-F776DE24381F}" destId="{016618B1-DAA8-4F42-9D72-0D6CD0DB6B1C}" srcOrd="0" destOrd="0" presId="urn:microsoft.com/office/officeart/2005/8/layout/vList2"/>
    <dgm:cxn modelId="{7DCE0407-AEB8-40CE-AD32-06FFD313F6E7}" type="presParOf" srcId="{DA678ABF-202B-4126-8485-E1D7993969E2}" destId="{E172CA14-383E-4DB9-8849-56229DB00204}" srcOrd="0" destOrd="0" presId="urn:microsoft.com/office/officeart/2005/8/layout/vList2"/>
    <dgm:cxn modelId="{4B2893AB-BD84-4B5B-8ED0-15EBA61F2608}" type="presParOf" srcId="{DA678ABF-202B-4126-8485-E1D7993969E2}" destId="{867C65C6-BD0E-4296-B8FD-203D743D8194}" srcOrd="1" destOrd="0" presId="urn:microsoft.com/office/officeart/2005/8/layout/vList2"/>
    <dgm:cxn modelId="{49AEE741-0E1E-466C-AEBB-A475E8DEF591}" type="presParOf" srcId="{DA678ABF-202B-4126-8485-E1D7993969E2}" destId="{016618B1-DAA8-4F42-9D72-0D6CD0DB6B1C}" srcOrd="2" destOrd="0" presId="urn:microsoft.com/office/officeart/2005/8/layout/vList2"/>
    <dgm:cxn modelId="{CA8375DC-AAFF-41A9-80C4-A7C2C6307207}" type="presParOf" srcId="{DA678ABF-202B-4126-8485-E1D7993969E2}" destId="{DFFCE6B2-F654-4581-BC69-59BBA2FFB22E}" srcOrd="3" destOrd="0" presId="urn:microsoft.com/office/officeart/2005/8/layout/vList2"/>
    <dgm:cxn modelId="{92023DAE-C557-4FBB-A860-FF187890DDB8}" type="presParOf" srcId="{DA678ABF-202B-4126-8485-E1D7993969E2}" destId="{B5609629-877C-4A21-A208-C1B270825953}" srcOrd="4" destOrd="0" presId="urn:microsoft.com/office/officeart/2005/8/layout/vList2"/>
    <dgm:cxn modelId="{4C082E0C-88BC-4354-A055-3B7419CFBC01}" type="presParOf" srcId="{DA678ABF-202B-4126-8485-E1D7993969E2}" destId="{B47884EC-9469-4684-BA48-CFC352470DAB}" srcOrd="5" destOrd="0" presId="urn:microsoft.com/office/officeart/2005/8/layout/vList2"/>
    <dgm:cxn modelId="{020580FE-C95D-400B-9E81-520ECFE6DBED}" type="presParOf" srcId="{DA678ABF-202B-4126-8485-E1D7993969E2}" destId="{C329E634-93DC-4BB5-9041-E3C60E9F9456}" srcOrd="6" destOrd="0" presId="urn:microsoft.com/office/officeart/2005/8/layout/vList2"/>
    <dgm:cxn modelId="{D05EEC6E-0105-4D94-ADCC-C912B4CC50BA}" type="presParOf" srcId="{DA678ABF-202B-4126-8485-E1D7993969E2}" destId="{6368F2EC-BB93-43BF-8D9B-45808EC8B480}" srcOrd="7" destOrd="0" presId="urn:microsoft.com/office/officeart/2005/8/layout/vList2"/>
    <dgm:cxn modelId="{539E612A-F282-4947-9DDD-70708645EEDF}" type="presParOf" srcId="{DA678ABF-202B-4126-8485-E1D7993969E2}" destId="{62B46CFF-A154-4043-8668-E1356914E8A4}" srcOrd="8" destOrd="0" presId="urn:microsoft.com/office/officeart/2005/8/layout/vList2"/>
    <dgm:cxn modelId="{570650D0-55C4-470E-B959-808DAA928751}" type="presParOf" srcId="{DA678ABF-202B-4126-8485-E1D7993969E2}" destId="{C8C32A43-8550-4347-A9EB-12C21185D65E}" srcOrd="9" destOrd="0" presId="urn:microsoft.com/office/officeart/2005/8/layout/vList2"/>
    <dgm:cxn modelId="{4017ECE7-34DB-4193-B2EF-713443437D96}" type="presParOf" srcId="{DA678ABF-202B-4126-8485-E1D7993969E2}" destId="{7317E7B5-DB4C-4FE7-89C4-47E25F17A073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4BAC52-92BE-4051-93A5-36573B6A5336}">
      <dsp:nvSpPr>
        <dsp:cNvPr id="0" name=""/>
        <dsp:cNvSpPr/>
      </dsp:nvSpPr>
      <dsp:spPr>
        <a:xfrm>
          <a:off x="0" y="558304"/>
          <a:ext cx="5753100" cy="67532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Consideration of County Mission and Vision</a:t>
          </a:r>
        </a:p>
      </dsp:txBody>
      <dsp:txXfrm>
        <a:off x="32967" y="591271"/>
        <a:ext cx="5687166" cy="609393"/>
      </dsp:txXfrm>
    </dsp:sp>
    <dsp:sp modelId="{6CFB9F27-3069-469E-A3AF-DAADFCAC0906}">
      <dsp:nvSpPr>
        <dsp:cNvPr id="0" name=""/>
        <dsp:cNvSpPr/>
      </dsp:nvSpPr>
      <dsp:spPr>
        <a:xfrm>
          <a:off x="0" y="1282592"/>
          <a:ext cx="5753100" cy="67532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Consideration of Department Mission and Vision</a:t>
          </a:r>
        </a:p>
      </dsp:txBody>
      <dsp:txXfrm>
        <a:off x="32967" y="1315559"/>
        <a:ext cx="5687166" cy="609393"/>
      </dsp:txXfrm>
    </dsp:sp>
    <dsp:sp modelId="{38C3B59F-177B-4CB3-A398-EF47FC597E92}">
      <dsp:nvSpPr>
        <dsp:cNvPr id="0" name=""/>
        <dsp:cNvSpPr/>
      </dsp:nvSpPr>
      <dsp:spPr>
        <a:xfrm>
          <a:off x="0" y="2006879"/>
          <a:ext cx="5753100" cy="675327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Consideration of Department Programs and Priorities</a:t>
          </a:r>
        </a:p>
      </dsp:txBody>
      <dsp:txXfrm>
        <a:off x="32967" y="2039846"/>
        <a:ext cx="5687166" cy="609393"/>
      </dsp:txXfrm>
    </dsp:sp>
    <dsp:sp modelId="{16A510C6-B805-4096-B920-DC67AC05B2C8}">
      <dsp:nvSpPr>
        <dsp:cNvPr id="0" name=""/>
        <dsp:cNvSpPr/>
      </dsp:nvSpPr>
      <dsp:spPr>
        <a:xfrm>
          <a:off x="0" y="2731167"/>
          <a:ext cx="5753100" cy="675327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Consideration of Outcome and Output Measures</a:t>
          </a:r>
        </a:p>
      </dsp:txBody>
      <dsp:txXfrm>
        <a:off x="32967" y="2764134"/>
        <a:ext cx="5687166" cy="609393"/>
      </dsp:txXfrm>
    </dsp:sp>
    <dsp:sp modelId="{8A013803-81D7-4DC2-8315-955C2019D228}">
      <dsp:nvSpPr>
        <dsp:cNvPr id="0" name=""/>
        <dsp:cNvSpPr/>
      </dsp:nvSpPr>
      <dsp:spPr>
        <a:xfrm>
          <a:off x="0" y="3455455"/>
          <a:ext cx="5753100" cy="675327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Consideration of County Values</a:t>
          </a:r>
        </a:p>
      </dsp:txBody>
      <dsp:txXfrm>
        <a:off x="32967" y="3488422"/>
        <a:ext cx="5687166" cy="609393"/>
      </dsp:txXfrm>
    </dsp:sp>
    <dsp:sp modelId="{EE56D9F7-EC27-4381-A976-469C9215B49A}">
      <dsp:nvSpPr>
        <dsp:cNvPr id="0" name=""/>
        <dsp:cNvSpPr/>
      </dsp:nvSpPr>
      <dsp:spPr>
        <a:xfrm>
          <a:off x="0" y="4179742"/>
          <a:ext cx="5753100" cy="675327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/>
            <a:t>Administrator approves Departmental budgets, presents to Finance Committee, and County Board approves full budget</a:t>
          </a:r>
        </a:p>
      </dsp:txBody>
      <dsp:txXfrm>
        <a:off x="32967" y="4212709"/>
        <a:ext cx="5687166" cy="6093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CAC585-77B3-4FA6-8E7A-47B744288839}">
      <dsp:nvSpPr>
        <dsp:cNvPr id="0" name=""/>
        <dsp:cNvSpPr/>
      </dsp:nvSpPr>
      <dsp:spPr>
        <a:xfrm>
          <a:off x="0" y="40290"/>
          <a:ext cx="3286125" cy="1971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Provide fiscally responsible/essential services</a:t>
          </a:r>
        </a:p>
      </dsp:txBody>
      <dsp:txXfrm>
        <a:off x="0" y="40290"/>
        <a:ext cx="3286125" cy="1971675"/>
      </dsp:txXfrm>
    </dsp:sp>
    <dsp:sp modelId="{E35283D0-716A-4421-BDDD-6CB80A65EA1A}">
      <dsp:nvSpPr>
        <dsp:cNvPr id="0" name=""/>
        <dsp:cNvSpPr/>
      </dsp:nvSpPr>
      <dsp:spPr>
        <a:xfrm>
          <a:off x="3614737" y="40290"/>
          <a:ext cx="3286125" cy="19716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Promote a safe community</a:t>
          </a:r>
        </a:p>
      </dsp:txBody>
      <dsp:txXfrm>
        <a:off x="3614737" y="40290"/>
        <a:ext cx="3286125" cy="1971675"/>
      </dsp:txXfrm>
    </dsp:sp>
    <dsp:sp modelId="{6704B25D-1E21-4CA6-9D1A-B1BDDC949678}">
      <dsp:nvSpPr>
        <dsp:cNvPr id="0" name=""/>
        <dsp:cNvSpPr/>
      </dsp:nvSpPr>
      <dsp:spPr>
        <a:xfrm>
          <a:off x="7229475" y="40290"/>
          <a:ext cx="3286125" cy="19716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Encourage economic development </a:t>
          </a:r>
        </a:p>
      </dsp:txBody>
      <dsp:txXfrm>
        <a:off x="7229475" y="40290"/>
        <a:ext cx="3286125" cy="1971675"/>
      </dsp:txXfrm>
    </dsp:sp>
    <dsp:sp modelId="{EA779E09-F245-4996-B98A-D6335EE7C9C5}">
      <dsp:nvSpPr>
        <dsp:cNvPr id="0" name=""/>
        <dsp:cNvSpPr/>
      </dsp:nvSpPr>
      <dsp:spPr>
        <a:xfrm>
          <a:off x="1807368" y="2340578"/>
          <a:ext cx="3286125" cy="19716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Development of cultural, social, and community values</a:t>
          </a:r>
        </a:p>
      </dsp:txBody>
      <dsp:txXfrm>
        <a:off x="1807368" y="2340578"/>
        <a:ext cx="3286125" cy="1971675"/>
      </dsp:txXfrm>
    </dsp:sp>
    <dsp:sp modelId="{851EDCAC-371A-428B-918C-F01236533925}">
      <dsp:nvSpPr>
        <dsp:cNvPr id="0" name=""/>
        <dsp:cNvSpPr/>
      </dsp:nvSpPr>
      <dsp:spPr>
        <a:xfrm>
          <a:off x="5422106" y="2340578"/>
          <a:ext cx="3286125" cy="19716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Stewardship of natural resources </a:t>
          </a:r>
        </a:p>
      </dsp:txBody>
      <dsp:txXfrm>
        <a:off x="5422106" y="2340578"/>
        <a:ext cx="3286125" cy="19716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CDC8FB-8ED0-4F4C-A1E5-E386DB932344}">
      <dsp:nvSpPr>
        <dsp:cNvPr id="0" name=""/>
        <dsp:cNvSpPr/>
      </dsp:nvSpPr>
      <dsp:spPr>
        <a:xfrm>
          <a:off x="0" y="74814"/>
          <a:ext cx="10515600" cy="7945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Integrity</a:t>
          </a:r>
          <a:r>
            <a:rPr lang="en-US" sz="2000" kern="1200" dirty="0"/>
            <a:t> is honesty, fairness, and transparency that engenders confidence and community trust </a:t>
          </a:r>
        </a:p>
      </dsp:txBody>
      <dsp:txXfrm>
        <a:off x="38784" y="113598"/>
        <a:ext cx="10438032" cy="716935"/>
      </dsp:txXfrm>
    </dsp:sp>
    <dsp:sp modelId="{2FD57710-F032-4D28-907C-A1E7268364DD}">
      <dsp:nvSpPr>
        <dsp:cNvPr id="0" name=""/>
        <dsp:cNvSpPr/>
      </dsp:nvSpPr>
      <dsp:spPr>
        <a:xfrm>
          <a:off x="0" y="926917"/>
          <a:ext cx="10515600" cy="79450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Respect</a:t>
          </a:r>
          <a:r>
            <a:rPr lang="en-US" sz="2000" kern="1200" dirty="0"/>
            <a:t> is tolerance, patience, and treating people fairly and with dignity</a:t>
          </a:r>
        </a:p>
      </dsp:txBody>
      <dsp:txXfrm>
        <a:off x="38784" y="965701"/>
        <a:ext cx="10438032" cy="716935"/>
      </dsp:txXfrm>
    </dsp:sp>
    <dsp:sp modelId="{7F8AB89F-5887-4279-8ECE-E80BF0EF1E0E}">
      <dsp:nvSpPr>
        <dsp:cNvPr id="0" name=""/>
        <dsp:cNvSpPr/>
      </dsp:nvSpPr>
      <dsp:spPr>
        <a:xfrm>
          <a:off x="0" y="1779020"/>
          <a:ext cx="10515600" cy="79450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Excellence</a:t>
          </a:r>
          <a:r>
            <a:rPr lang="en-US" sz="2000" kern="1200" dirty="0"/>
            <a:t> is providing service that is mission driven, competent, accountable, and reflective of best practices while being good stewards of resources </a:t>
          </a:r>
        </a:p>
      </dsp:txBody>
      <dsp:txXfrm>
        <a:off x="38784" y="1817804"/>
        <a:ext cx="10438032" cy="716935"/>
      </dsp:txXfrm>
    </dsp:sp>
    <dsp:sp modelId="{F2ABA025-302B-4496-899A-604129E658EA}">
      <dsp:nvSpPr>
        <dsp:cNvPr id="0" name=""/>
        <dsp:cNvSpPr/>
      </dsp:nvSpPr>
      <dsp:spPr>
        <a:xfrm>
          <a:off x="0" y="2631123"/>
          <a:ext cx="10515600" cy="79450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Collaboration</a:t>
          </a:r>
          <a:r>
            <a:rPr lang="en-US" sz="2000" kern="1200" dirty="0"/>
            <a:t> is partnering with our policy makers, departments, employees, and customers to attain our organizational goals</a:t>
          </a:r>
        </a:p>
      </dsp:txBody>
      <dsp:txXfrm>
        <a:off x="38784" y="2669907"/>
        <a:ext cx="10438032" cy="716935"/>
      </dsp:txXfrm>
    </dsp:sp>
    <dsp:sp modelId="{FA50FBA5-B60A-442C-97E4-6D25A0FC33EF}">
      <dsp:nvSpPr>
        <dsp:cNvPr id="0" name=""/>
        <dsp:cNvSpPr/>
      </dsp:nvSpPr>
      <dsp:spPr>
        <a:xfrm>
          <a:off x="0" y="3465471"/>
          <a:ext cx="10515600" cy="79450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Innovation</a:t>
          </a:r>
          <a:r>
            <a:rPr lang="en-US" sz="2000" kern="1200" dirty="0"/>
            <a:t> is proactively planning for the future and supporting a culture that fosters new ideas and ways of providing services</a:t>
          </a:r>
        </a:p>
      </dsp:txBody>
      <dsp:txXfrm>
        <a:off x="38784" y="3504255"/>
        <a:ext cx="10438032" cy="7169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72CA14-383E-4DB9-8849-56229DB00204}">
      <dsp:nvSpPr>
        <dsp:cNvPr id="0" name=""/>
        <dsp:cNvSpPr/>
      </dsp:nvSpPr>
      <dsp:spPr>
        <a:xfrm>
          <a:off x="0" y="657377"/>
          <a:ext cx="10927829" cy="3597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Highway shop replacement, estimated $50,000,000 ($45.0 mil bonded, $5.0 mil fund balance).  Debt payment in 2024, $3,133,500 </a:t>
          </a:r>
        </a:p>
      </dsp:txBody>
      <dsp:txXfrm>
        <a:off x="17563" y="674940"/>
        <a:ext cx="10892703" cy="324648"/>
      </dsp:txXfrm>
    </dsp:sp>
    <dsp:sp modelId="{016618B1-DAA8-4F42-9D72-0D6CD0DB6B1C}">
      <dsp:nvSpPr>
        <dsp:cNvPr id="0" name=""/>
        <dsp:cNvSpPr/>
      </dsp:nvSpPr>
      <dsp:spPr>
        <a:xfrm>
          <a:off x="0" y="1060352"/>
          <a:ext cx="10927829" cy="35977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Increase in sales tax revenue based on stronger trends and estimates, $435,589</a:t>
          </a:r>
        </a:p>
      </dsp:txBody>
      <dsp:txXfrm>
        <a:off x="17563" y="1077915"/>
        <a:ext cx="10892703" cy="324648"/>
      </dsp:txXfrm>
    </dsp:sp>
    <dsp:sp modelId="{B5609629-877C-4A21-A208-C1B270825953}">
      <dsp:nvSpPr>
        <dsp:cNvPr id="0" name=""/>
        <dsp:cNvSpPr/>
      </dsp:nvSpPr>
      <dsp:spPr>
        <a:xfrm>
          <a:off x="0" y="1463327"/>
          <a:ext cx="10927829" cy="359774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Increase interest earned on invested funds, $500,000</a:t>
          </a:r>
        </a:p>
      </dsp:txBody>
      <dsp:txXfrm>
        <a:off x="17563" y="1480890"/>
        <a:ext cx="10892703" cy="324648"/>
      </dsp:txXfrm>
    </dsp:sp>
    <dsp:sp modelId="{C329E634-93DC-4BB5-9041-E3C60E9F9456}">
      <dsp:nvSpPr>
        <dsp:cNvPr id="0" name=""/>
        <dsp:cNvSpPr/>
      </dsp:nvSpPr>
      <dsp:spPr>
        <a:xfrm>
          <a:off x="0" y="1866302"/>
          <a:ext cx="10927829" cy="35977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Class and Compensation implementation funded, wage scale adjusted by 3% for Cost of Living Adjustment (COLA) plus merit increases.</a:t>
          </a:r>
        </a:p>
      </dsp:txBody>
      <dsp:txXfrm>
        <a:off x="17563" y="1883865"/>
        <a:ext cx="10892703" cy="324648"/>
      </dsp:txXfrm>
    </dsp:sp>
    <dsp:sp modelId="{62B46CFF-A154-4043-8668-E1356914E8A4}">
      <dsp:nvSpPr>
        <dsp:cNvPr id="0" name=""/>
        <dsp:cNvSpPr/>
      </dsp:nvSpPr>
      <dsp:spPr>
        <a:xfrm>
          <a:off x="0" y="2269277"/>
          <a:ext cx="10927829" cy="359774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Health insurance premium increase 6.5%, $330,347</a:t>
          </a:r>
        </a:p>
      </dsp:txBody>
      <dsp:txXfrm>
        <a:off x="17563" y="2286840"/>
        <a:ext cx="10892703" cy="324648"/>
      </dsp:txXfrm>
    </dsp:sp>
    <dsp:sp modelId="{7317E7B5-DB4C-4FE7-89C4-47E25F17A073}">
      <dsp:nvSpPr>
        <dsp:cNvPr id="0" name=""/>
        <dsp:cNvSpPr/>
      </dsp:nvSpPr>
      <dsp:spPr>
        <a:xfrm>
          <a:off x="0" y="2672252"/>
          <a:ext cx="10927829" cy="3597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Staff full time equivalents (FTE): 3.0 new FTE, 1.0 eliminated FTE</a:t>
          </a:r>
        </a:p>
      </dsp:txBody>
      <dsp:txXfrm>
        <a:off x="17563" y="2689815"/>
        <a:ext cx="10892703" cy="3246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/>
            </a:lvl1pPr>
          </a:lstStyle>
          <a:p>
            <a:fld id="{A6D5E78F-E38B-4ACC-9C19-54A8E0919B53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/>
            </a:lvl1pPr>
          </a:lstStyle>
          <a:p>
            <a:fld id="{57AB66F3-8184-4907-90D5-F5CB162A1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94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45" tIns="46573" rIns="93145" bIns="4657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45" tIns="46573" rIns="93145" bIns="46573" rtlCol="0"/>
          <a:lstStyle>
            <a:lvl1pPr algn="r">
              <a:defRPr sz="1300"/>
            </a:lvl1pPr>
          </a:lstStyle>
          <a:p>
            <a:fld id="{7AAEABEF-AE5E-413E-8397-39848D8696CB}" type="datetimeFigureOut">
              <a:rPr lang="en-US" smtClean="0"/>
              <a:t>10/16/2023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5" tIns="46573" rIns="93145" bIns="4657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45" tIns="46573" rIns="93145" bIns="465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6433"/>
          </a:xfrm>
          <a:prstGeom prst="rect">
            <a:avLst/>
          </a:prstGeom>
        </p:spPr>
        <p:txBody>
          <a:bodyPr vert="horz" lIns="93145" tIns="46573" rIns="93145" bIns="4657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9"/>
            <a:ext cx="3037840" cy="466433"/>
          </a:xfrm>
          <a:prstGeom prst="rect">
            <a:avLst/>
          </a:prstGeom>
        </p:spPr>
        <p:txBody>
          <a:bodyPr vert="horz" lIns="93145" tIns="46573" rIns="93145" bIns="46573" rtlCol="0" anchor="b"/>
          <a:lstStyle>
            <a:lvl1pPr algn="r">
              <a:defRPr sz="1300"/>
            </a:lvl1pPr>
          </a:lstStyle>
          <a:p>
            <a:fld id="{354B03B4-D4A3-4831-8058-71E21CB968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876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6F883-6C1B-4565-A111-8A8689DBCB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3FE2C8-C9F5-4D1D-A530-449EC398D4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C5B9D7-F060-4311-BDF4-0081048C6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C611D-2F5C-4C27-A33C-258733C0A41B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BC6A4-B02B-4E66-A02A-ADBBBC343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281DAA-29C4-4D23-B1E4-1EFB578B1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525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1F6E8-D5E3-4CA5-A60F-FE4842103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6AC509-E99B-4022-9984-CAABCB6C8F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D668A-54E9-48BC-BFE3-CB9E50C9B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124A-EB51-4A1C-BC04-30C7078B79F6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283FB-2A33-424F-92C2-2B55BC5D5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52457-0AB2-4B80-B3A8-8626EDB0B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625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2EB3E4-2B33-44B7-B0AF-92F62350E3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C776AF-98BE-4AEA-936D-37A3D3EA2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4FA37-4645-450B-9E3E-846D76291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D731-E8E9-4868-AF88-3C09193CA557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9EC46-400E-4200-9C28-65ADBB1D5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C42A6-4769-4B87-9695-A6B067472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800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0A3C2-AF20-4DFF-8EB9-8994F84CC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2CE30-8640-492F-A324-3B7982DC6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2800F-9068-4E28-88A3-34958FF3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45F8-25C5-42A3-B6A0-162DF8234A37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2E717-5336-4539-A0E7-A3885E4B8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2AD14-E6E7-48E7-AEA8-A46EC9465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33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B9D97-3168-4E5D-9EF3-14C565B2A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D797D0-B77E-4CC9-BCE7-09FCAC66E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9BDEE-39AB-499B-B850-AC8D99AB5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71393-1977-4A95-A029-512C4786DBDF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37158-FD34-4949-B65B-1019DAB63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6A2365-8078-4A1E-9744-FA784990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654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4D6B4-D664-43E4-9E51-4709A17DC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32F2E-D259-4EAD-8F20-16FE9BF4B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9E9BA4-42D2-480B-9CFF-3699F723E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CFA18B-EC1A-4770-B9A4-A5197AE78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EB10F-CE3A-4F3F-B156-3BF2D2741702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4A829B-8DE5-4749-B855-D40497F71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3CA5A-61AB-4810-B0A1-6DED05510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877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AD75F-6046-4887-BE51-D47A6B071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7A1DF-BB41-4E70-BCE7-3CCAE26A4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26D447-87AD-4358-A06C-E2A5F17FA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40FD79-F7DC-4993-B529-A22C532533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E332A1-1F84-40CD-B1F5-67255265D3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A07BC1-E76B-45F6-8D60-4B526A65D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85B2-E1D9-47C9-9F01-759FB6385D4D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F338E6-B392-41DF-B932-4C4C7C612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934F76-B8D3-476A-A900-FD4D1D386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557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60235-0A38-43E5-9C56-0C3894E97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8F3E29-690E-4DA9-B9ED-CBF87FEFA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B792-C67E-4539-98DA-0F14D1AAE265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D0E483-BF07-44F8-800A-8DF3684F9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E8DC7D-745B-4B46-9895-900AEA01E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33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2A6E5B-B82B-4EB8-9481-439604798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3282-849E-41AE-8315-4C10D1208FB2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C7EF9F-B45E-4384-A253-95F9B8538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BD9A14-11C5-49F5-ABFC-C65A005ED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3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F99F6-0474-4466-84D5-5AC0C1672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6E701-F9D6-4CB1-9B5F-B1E0C9BB4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C68C6-772C-4474-9BA4-3331AB604E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5C4EA2-641B-429E-8C0F-347A43B9A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C8B7-5244-4042-B971-98C40D2A6776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32276B-B58A-435C-AA7E-11F9F1376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AD1FF1-4C61-48F5-B287-65655CF09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3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CB708-83E5-4570-B89A-B45CD4E92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7AC3AA-C432-44BF-ACA3-F0AA9DC088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D69D68-C25F-4CFE-AA74-98CEF6D93C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00B90D-0A8E-4BAD-B9BE-0090E03F3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B7BBE-65C6-4E42-B115-E31CE54EA7E8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D6A4BB-446A-446B-96A1-5A3A15BC4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A896C-77F8-488E-9058-DF6A8DE96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038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3CF770-8568-4106-BAC5-0F97BF2A8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C3F54C-5B6C-491B-94DD-4E4882EC6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91E62-DBDF-4300-BA13-2130B639B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06F56-8905-4FA9-975D-F4D35956CB90}" type="datetime1">
              <a:rPr lang="en-US" smtClean="0"/>
              <a:t>10/16/2023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E6E0B-0B79-4CFC-8579-2D0EFBFA52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0EC50-B585-49FC-826D-5FEE213BC6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298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.sauk.wi.us/accounting" TargetMode="External"/><Relationship Id="rId2" Type="http://schemas.openxmlformats.org/officeDocument/2006/relationships/hyperlink" Target="mailto:Lynn.horkan@saukcountywi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30">
            <a:extLst>
              <a:ext uri="{FF2B5EF4-FFF2-40B4-BE49-F238E27FC236}">
                <a16:creationId xmlns:a16="http://schemas.microsoft.com/office/drawing/2014/main" id="{275D6C10-B5A7-4715-803E-0501C9C2CC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4FD21F-7507-46DF-AC94-F161DFE883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2129883"/>
            <a:ext cx="3976496" cy="186553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Sauk County</a:t>
            </a:r>
            <a:r>
              <a:rPr lang="en-US" sz="5200" dirty="0"/>
              <a:t> </a:t>
            </a:r>
            <a:r>
              <a:rPr lang="en-US" sz="3200" dirty="0"/>
              <a:t>2024 Proposed Budget </a:t>
            </a:r>
            <a:endParaRPr lang="en-US" sz="5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29D3C5-648C-433D-8DE5-A99D9C77DF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624330"/>
            <a:ext cx="3976496" cy="152162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Sauk County Board Review October 17,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0698BE-67B3-4877-B371-8225CC8682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078" y="1195829"/>
            <a:ext cx="6164194" cy="429952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107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66402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/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5270175"/>
            <a:ext cx="12185331" cy="1590742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chemeClr val="accent1">
                  <a:lumMod val="5000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5265546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35" y="5263483"/>
            <a:ext cx="12192000" cy="15974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5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8CF425-AF8E-4C69-BBCE-08C0459DC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7331" y="5544082"/>
            <a:ext cx="4449338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EQUALIZED VALUE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77497-34F0-4082-8CC2-84754DD3D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0256" y="3833199"/>
            <a:ext cx="8332826" cy="1119982"/>
          </a:xfrm>
        </p:spPr>
        <p:txBody>
          <a:bodyPr anchor="ctr">
            <a:normAutofit/>
          </a:bodyPr>
          <a:lstStyle/>
          <a:p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208E0AB3-618A-4C62-B5A4-5B7CE28B6A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9593217"/>
              </p:ext>
            </p:extLst>
          </p:nvPr>
        </p:nvGraphicFramePr>
        <p:xfrm>
          <a:off x="1940256" y="402570"/>
          <a:ext cx="9210964" cy="4648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118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C14CB-53DD-4461-93B6-9D3AB5AB3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04" y="346379"/>
            <a:ext cx="10750570" cy="79579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4000" dirty="0"/>
              <a:t>EXPENSE PERCENTAGES BY FUNCTIONAL CATEGORY 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7A58AAB1-320B-4047-99A2-7F7C468BD4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5020809"/>
              </p:ext>
            </p:extLst>
          </p:nvPr>
        </p:nvGraphicFramePr>
        <p:xfrm>
          <a:off x="6405583" y="2012646"/>
          <a:ext cx="5183188" cy="449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ontent Placeholder 5">
            <a:extLst>
              <a:ext uri="{FF2B5EF4-FFF2-40B4-BE49-F238E27FC236}">
                <a16:creationId xmlns:a16="http://schemas.microsoft.com/office/drawing/2014/main" id="{1126FC94-A772-49C2-BFB3-2C2810D0D9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2309030"/>
              </p:ext>
            </p:extLst>
          </p:nvPr>
        </p:nvGraphicFramePr>
        <p:xfrm>
          <a:off x="539609" y="2113676"/>
          <a:ext cx="5326366" cy="4574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619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49359E-E152-4D48-B51C-09F4EE9CD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EXPENSES BY CATEGORY </a:t>
            </a:r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3D7563AC-19AB-4F5B-9051-443882E3A7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138872"/>
              </p:ext>
            </p:extLst>
          </p:nvPr>
        </p:nvGraphicFramePr>
        <p:xfrm>
          <a:off x="644056" y="2615979"/>
          <a:ext cx="10927829" cy="4130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469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A8EFF-727D-4C79-9F2F-245AFD104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69452"/>
            <a:ext cx="10750570" cy="151410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/>
              <a:t>STAFFING </a:t>
            </a:r>
          </a:p>
        </p:txBody>
      </p:sp>
      <p:graphicFrame>
        <p:nvGraphicFramePr>
          <p:cNvPr id="12" name="Content Placeholder 5">
            <a:extLst>
              <a:ext uri="{FF2B5EF4-FFF2-40B4-BE49-F238E27FC236}">
                <a16:creationId xmlns:a16="http://schemas.microsoft.com/office/drawing/2014/main" id="{B25B1D19-BF50-48F3-9CA9-505BBCC5ED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0698089"/>
              </p:ext>
            </p:extLst>
          </p:nvPr>
        </p:nvGraphicFramePr>
        <p:xfrm>
          <a:off x="345378" y="1865745"/>
          <a:ext cx="4240998" cy="4741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id="{5EA19D8A-0E08-49C2-B630-26172FECE4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8551448"/>
              </p:ext>
            </p:extLst>
          </p:nvPr>
        </p:nvGraphicFramePr>
        <p:xfrm>
          <a:off x="5186557" y="1683557"/>
          <a:ext cx="6402214" cy="4445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44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A9F65B-BF5B-4EB2-A31E-52F7BE081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6944" y="296792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2024 BUDGET HIGHLIGHTS </a:t>
            </a:r>
          </a:p>
        </p:txBody>
      </p:sp>
      <p:graphicFrame>
        <p:nvGraphicFramePr>
          <p:cNvPr id="28" name="Content Placeholder 2">
            <a:extLst>
              <a:ext uri="{FF2B5EF4-FFF2-40B4-BE49-F238E27FC236}">
                <a16:creationId xmlns:a16="http://schemas.microsoft.com/office/drawing/2014/main" id="{24C0BCD4-3728-44C8-8800-B38B6ADA9D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3544335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388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4DE1F9-9D67-448E-96EE-209227411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4475" y="279697"/>
            <a:ext cx="6836725" cy="929507"/>
          </a:xfrm>
        </p:spPr>
        <p:txBody>
          <a:bodyPr anchor="b">
            <a:normAutofit/>
          </a:bodyPr>
          <a:lstStyle/>
          <a:p>
            <a:r>
              <a:rPr lang="en-US" sz="4000" dirty="0"/>
              <a:t>GENERAL FUND BALANCE USES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ED3BF-A2CF-4649-A45B-4335D85EC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914" y="1744511"/>
            <a:ext cx="9688296" cy="3454358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2000" dirty="0"/>
              <a:t>Total Use of General Fund Balance:  $12,561,344</a:t>
            </a:r>
          </a:p>
          <a:p>
            <a:r>
              <a:rPr lang="en-US" sz="2000" dirty="0"/>
              <a:t>Dam Repair &amp; maintenance: $180,258</a:t>
            </a:r>
          </a:p>
          <a:p>
            <a:r>
              <a:rPr lang="en-US" sz="2000" dirty="0"/>
              <a:t>Energy cost saving measures $1,250,000</a:t>
            </a:r>
          </a:p>
          <a:p>
            <a:r>
              <a:rPr lang="en-US" sz="2000" dirty="0"/>
              <a:t>Communications upgrades $825,897</a:t>
            </a:r>
          </a:p>
          <a:p>
            <a:r>
              <a:rPr lang="en-US" sz="2000" dirty="0"/>
              <a:t>White Mound County Park Improvements: $446,150</a:t>
            </a:r>
          </a:p>
          <a:p>
            <a:r>
              <a:rPr lang="en-US" sz="2000" dirty="0"/>
              <a:t>Economic Branding: $333,600</a:t>
            </a:r>
          </a:p>
          <a:p>
            <a:r>
              <a:rPr lang="en-US" sz="2000" dirty="0"/>
              <a:t>Merrimac Bridge Project:$346,098</a:t>
            </a:r>
          </a:p>
          <a:p>
            <a:r>
              <a:rPr lang="en-US" sz="2000" dirty="0"/>
              <a:t>Public Health Opioid Prevention Program:$215,990</a:t>
            </a:r>
          </a:p>
          <a:p>
            <a:r>
              <a:rPr lang="en-US" sz="2000" dirty="0"/>
              <a:t>Vacancy factor $900,000.  Contingency fund $350,000.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075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7A2735-809D-4EF0-9214-58DB57192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9803" y="163749"/>
            <a:ext cx="5632393" cy="1045456"/>
          </a:xfrm>
        </p:spPr>
        <p:txBody>
          <a:bodyPr anchor="b">
            <a:normAutofit/>
          </a:bodyPr>
          <a:lstStyle/>
          <a:p>
            <a:r>
              <a:rPr lang="en-US" sz="4000" dirty="0"/>
              <a:t>2024 PROPOSED BUDGET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A1678-406A-43A0-8BC7-5C3818E563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332" y="1651199"/>
            <a:ext cx="10613047" cy="4470379"/>
          </a:xfrm>
        </p:spPr>
        <p:txBody>
          <a:bodyPr anchor="t">
            <a:noAutofit/>
          </a:bodyPr>
          <a:lstStyle/>
          <a:p>
            <a:pPr>
              <a:spcAft>
                <a:spcPct val="15000"/>
              </a:spcAft>
              <a:buClr>
                <a:srgbClr val="808080"/>
              </a:buClr>
              <a:buSzPct val="100000"/>
            </a:pPr>
            <a:r>
              <a:rPr lang="en-US" sz="3000" dirty="0">
                <a:cs typeface="Times New Roman" panose="02020603050405020304" pitchFamily="18" charset="0"/>
              </a:rPr>
              <a:t>Increase in levy dollars from the prior year $611,171, including exemptions for debt service, for a total levy of $35,124,280.</a:t>
            </a:r>
          </a:p>
          <a:p>
            <a:pPr>
              <a:spcAft>
                <a:spcPct val="15000"/>
              </a:spcAft>
              <a:buClr>
                <a:srgbClr val="808080"/>
              </a:buClr>
              <a:buSzPct val="100000"/>
            </a:pPr>
            <a:r>
              <a:rPr lang="en-US" sz="3000" dirty="0">
                <a:cs typeface="Times New Roman" panose="02020603050405020304" pitchFamily="18" charset="0"/>
              </a:rPr>
              <a:t>Unused levy capacity:$ 0</a:t>
            </a:r>
          </a:p>
          <a:p>
            <a:pPr>
              <a:spcAft>
                <a:spcPct val="15000"/>
              </a:spcAft>
              <a:buClr>
                <a:srgbClr val="808080"/>
              </a:buClr>
              <a:buSzPct val="100000"/>
            </a:pPr>
            <a:r>
              <a:rPr lang="en-US" sz="3000" dirty="0">
                <a:cs typeface="Times New Roman" panose="02020603050405020304" pitchFamily="18" charset="0"/>
              </a:rPr>
              <a:t>Percent change in total dollars levied: 1.77%</a:t>
            </a:r>
          </a:p>
          <a:p>
            <a:pPr>
              <a:spcAft>
                <a:spcPct val="15000"/>
              </a:spcAft>
              <a:buClr>
                <a:srgbClr val="808080"/>
              </a:buClr>
              <a:buSzPct val="100000"/>
            </a:pPr>
            <a:r>
              <a:rPr lang="en-US" sz="3000" dirty="0">
                <a:cs typeface="Times New Roman" panose="02020603050405020304" pitchFamily="18" charset="0"/>
              </a:rPr>
              <a:t>Total uses: $149,115,404 as approved by Finance Committee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4729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56187-E6CC-4904-8D5D-E6A3907EB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2023 BUDGET AMENDMENTS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31AF6-3FDF-434F-BFB1-B84EE262AE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Autofit/>
          </a:bodyPr>
          <a:lstStyle/>
          <a:p>
            <a:pPr marL="164601" indent="-164601">
              <a:spcAft>
                <a:spcPct val="15000"/>
              </a:spcAft>
              <a:buClr>
                <a:srgbClr val="808080"/>
              </a:buClr>
              <a:buSzPct val="100000"/>
              <a:buFont typeface="WingDings" pitchFamily="2" charset="2"/>
              <a:buChar char="§"/>
            </a:pPr>
            <a:r>
              <a:rPr lang="en-US" sz="3000" dirty="0">
                <a:cs typeface="Times New Roman" panose="02020603050405020304" pitchFamily="18" charset="0"/>
              </a:rPr>
              <a:t>October 27, 2023 - Written amendments due to the Accounting office.  </a:t>
            </a:r>
            <a:r>
              <a:rPr lang="en-US" sz="3000" dirty="0">
                <a:cs typeface="Times New Roman" panose="02020603050405020304" pitchFamily="18" charset="0"/>
                <a:hlinkClick r:id="rId2"/>
              </a:rPr>
              <a:t>Lynn.horkan@saukcountywi.gov</a:t>
            </a:r>
            <a:endParaRPr lang="en-US" sz="3000" dirty="0">
              <a:cs typeface="Times New Roman" panose="02020603050405020304" pitchFamily="18" charset="0"/>
            </a:endParaRPr>
          </a:p>
          <a:p>
            <a:pPr marL="164601" indent="-164601">
              <a:spcAft>
                <a:spcPct val="15000"/>
              </a:spcAft>
              <a:buClr>
                <a:srgbClr val="808080"/>
              </a:buClr>
              <a:buSzPct val="100000"/>
              <a:buFont typeface="WingDings" pitchFamily="2" charset="2"/>
              <a:buChar char="§"/>
            </a:pPr>
            <a:r>
              <a:rPr lang="en-US" sz="3000" dirty="0">
                <a:cs typeface="Times New Roman" panose="02020603050405020304" pitchFamily="18" charset="0"/>
              </a:rPr>
              <a:t>November 02, 2023 - Finance Committee review of submitted amendments.</a:t>
            </a:r>
          </a:p>
          <a:p>
            <a:pPr marL="164601" indent="-164601">
              <a:spcAft>
                <a:spcPct val="15000"/>
              </a:spcAft>
              <a:buClr>
                <a:srgbClr val="808080"/>
              </a:buClr>
              <a:buSzPct val="100000"/>
              <a:buFont typeface="WingDings" pitchFamily="2" charset="2"/>
              <a:buChar char="§"/>
            </a:pPr>
            <a:r>
              <a:rPr lang="en-US" sz="3000" dirty="0">
                <a:cs typeface="Times New Roman" panose="02020603050405020304" pitchFamily="18" charset="0"/>
              </a:rPr>
              <a:t>All amendments will be included in the County Board packet for November 14</a:t>
            </a:r>
            <a:r>
              <a:rPr lang="en-US" sz="3000" baseline="30000" dirty="0">
                <a:cs typeface="Times New Roman" panose="02020603050405020304" pitchFamily="18" charset="0"/>
              </a:rPr>
              <a:t>th</a:t>
            </a:r>
            <a:r>
              <a:rPr lang="en-US" sz="3000" dirty="0">
                <a:cs typeface="Times New Roman" panose="02020603050405020304" pitchFamily="18" charset="0"/>
              </a:rPr>
              <a:t>, but no amendment is considered without a motion and second at that meeting.</a:t>
            </a:r>
          </a:p>
          <a:p>
            <a:pPr marL="164601" indent="-164601">
              <a:spcAft>
                <a:spcPct val="15000"/>
              </a:spcAft>
              <a:buClr>
                <a:srgbClr val="808080"/>
              </a:buClr>
              <a:buSzPct val="100000"/>
              <a:buFont typeface="WingDings" pitchFamily="2" charset="2"/>
              <a:buChar char="§"/>
            </a:pPr>
            <a:r>
              <a:rPr lang="en-US" sz="3000" dirty="0">
                <a:cs typeface="Times New Roman" panose="02020603050405020304" pitchFamily="18" charset="0"/>
              </a:rPr>
              <a:t>Online: </a:t>
            </a:r>
            <a:r>
              <a:rPr lang="en-US" sz="3000" dirty="0">
                <a:cs typeface="Times New Roman" panose="02020603050405020304" pitchFamily="18" charset="0"/>
                <a:hlinkClick r:id="rId3"/>
              </a:rPr>
              <a:t>www.co.sauk.wi.us/accounting</a:t>
            </a:r>
            <a:r>
              <a:rPr lang="en-US" sz="3000" dirty="0">
                <a:cs typeface="Times New Roman" panose="02020603050405020304" pitchFamily="18" charset="0"/>
              </a:rPr>
              <a:t> under 2024 Supporting Documents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514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4825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B81BEB-2F11-43C9-8142-FCEEB9B2E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568"/>
            <a:ext cx="3766457" cy="541292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</a:rPr>
              <a:t>BUDGET PROCESS 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0E4F8993-121C-45B9-8212-1E3C904677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0281815"/>
              </p:ext>
            </p:extLst>
          </p:nvPr>
        </p:nvGraphicFramePr>
        <p:xfrm>
          <a:off x="5600700" y="623888"/>
          <a:ext cx="5753100" cy="5413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128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DF0D3F-5BF9-49F7-AD20-9B3E9AD7A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 dirty="0"/>
              <a:t>ELEMENTS OF THE COUNTY MISSION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E00E9BF-5F32-45BA-A544-34EDF92BF9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5019574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376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2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B0343E-55AD-419B-B471-3C8C88B53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 dirty="0"/>
              <a:t>VALUES </a:t>
            </a: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D95C7425-9F92-4BBF-9AC1-A6D9DBF86A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003386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741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2B9FF-2A2B-4F9B-A47E-C6E292EEB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099" y="174033"/>
            <a:ext cx="5638800" cy="157378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Strategic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3CBA6-2555-4DF2-AE78-CBA61D20B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3756" y="178950"/>
            <a:ext cx="4633486" cy="157378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800" b="1" dirty="0"/>
              <a:t>Strategic issues are those fundamental policy choices or critical challenges that must be addressed in order for a community to achieve its vision and mission.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B45E69A-BA9A-4323-A760-F3E1FD3B8C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7196588"/>
              </p:ext>
            </p:extLst>
          </p:nvPr>
        </p:nvGraphicFramePr>
        <p:xfrm>
          <a:off x="536732" y="1334410"/>
          <a:ext cx="10639142" cy="5076626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385008">
                  <a:extLst>
                    <a:ext uri="{9D8B030D-6E8A-4147-A177-3AD203B41FA5}">
                      <a16:colId xmlns:a16="http://schemas.microsoft.com/office/drawing/2014/main" val="3695642917"/>
                    </a:ext>
                  </a:extLst>
                </a:gridCol>
                <a:gridCol w="450758">
                  <a:extLst>
                    <a:ext uri="{9D8B030D-6E8A-4147-A177-3AD203B41FA5}">
                      <a16:colId xmlns:a16="http://schemas.microsoft.com/office/drawing/2014/main" val="418591185"/>
                    </a:ext>
                  </a:extLst>
                </a:gridCol>
                <a:gridCol w="4605101">
                  <a:extLst>
                    <a:ext uri="{9D8B030D-6E8A-4147-A177-3AD203B41FA5}">
                      <a16:colId xmlns:a16="http://schemas.microsoft.com/office/drawing/2014/main" val="1802477437"/>
                    </a:ext>
                  </a:extLst>
                </a:gridCol>
                <a:gridCol w="312269">
                  <a:extLst>
                    <a:ext uri="{9D8B030D-6E8A-4147-A177-3AD203B41FA5}">
                      <a16:colId xmlns:a16="http://schemas.microsoft.com/office/drawing/2014/main" val="1170985126"/>
                    </a:ext>
                  </a:extLst>
                </a:gridCol>
                <a:gridCol w="693673">
                  <a:extLst>
                    <a:ext uri="{9D8B030D-6E8A-4147-A177-3AD203B41FA5}">
                      <a16:colId xmlns:a16="http://schemas.microsoft.com/office/drawing/2014/main" val="729282918"/>
                    </a:ext>
                  </a:extLst>
                </a:gridCol>
                <a:gridCol w="4192333">
                  <a:extLst>
                    <a:ext uri="{9D8B030D-6E8A-4147-A177-3AD203B41FA5}">
                      <a16:colId xmlns:a16="http://schemas.microsoft.com/office/drawing/2014/main" val="1671133226"/>
                    </a:ext>
                  </a:extLst>
                </a:gridCol>
              </a:tblGrid>
              <a:tr h="419745">
                <a:tc gridSpan="6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</a:rPr>
                        <a:t>STRATEGIC ISSUE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h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 h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21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 h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21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 h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21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 h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21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extLst>
                  <a:ext uri="{0D108BD9-81ED-4DB2-BD59-A6C34878D82A}">
                    <a16:rowId xmlns:a16="http://schemas.microsoft.com/office/drawing/2014/main" val="1071232468"/>
                  </a:ext>
                </a:extLst>
              </a:tr>
              <a:tr h="208451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rowSpan="6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General Government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vert="vert27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Economic Development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rowSpan="5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</a:rPr>
                        <a:t>Public Works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vert="vert27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Highway building (In Progress) 	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32214756"/>
                  </a:ext>
                </a:extLst>
              </a:tr>
              <a:tr h="11049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v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Broadband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18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v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 rowSpan="2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Tri County Airport (Complete) 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708231638"/>
                  </a:ext>
                </a:extLst>
              </a:tr>
              <a:tr h="208451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v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MADREP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19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v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Improve highways/road maintenance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1677930641"/>
                  </a:ext>
                </a:extLst>
              </a:tr>
              <a:tr h="208451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v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Workforce Development 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20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v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vert="vert270" anchor="ctr"/>
                </a:tc>
                <a:tc rowSpan="2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Improve highways/road maintenance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4219764985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Branding &amp; Marketing 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</a:t>
                      </a:r>
                    </a:p>
                  </a:txBody>
                  <a:tcPr marL="37527" marR="37527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1026249306"/>
                  </a:ext>
                </a:extLst>
              </a:tr>
              <a:tr h="158928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v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Updates 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</a:t>
                      </a:r>
                    </a:p>
                  </a:txBody>
                  <a:tcPr marL="37527" marR="37527" marT="0" marB="0" anchor="ctr"/>
                </a:tc>
                <a:tc rowSpan="4">
                  <a:txBody>
                    <a:bodyPr/>
                    <a:lstStyle/>
                    <a:p>
                      <a:pPr marL="0" marR="0" lvl="0" indent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</a:rPr>
                        <a:t>Justice &amp; Public Safety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21870" marR="21870" marT="0" marB="0" vert="vert27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kern="1200" dirty="0">
                          <a:solidFill>
                            <a:schemeClr val="dk1"/>
                          </a:solidFill>
                          <a:effectLst/>
                        </a:rPr>
                        <a:t>Regular Training with Staff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1343037682"/>
                  </a:ext>
                </a:extLst>
              </a:tr>
              <a:tr h="345628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rowSpan="7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</a:rPr>
                        <a:t>Conservation, Development, Recreation, Culture, and 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</a:rPr>
                        <a:t>Education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vert="vert27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Groundwater study 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</a:t>
                      </a:r>
                    </a:p>
                  </a:txBody>
                  <a:tcPr marL="37527" marR="37527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</a:rPr>
                        <a:t>Justice &amp; Public Safety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vert="vert27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kern="1200">
                          <a:solidFill>
                            <a:schemeClr val="dk1"/>
                          </a:solidFill>
                          <a:effectLst/>
                        </a:rPr>
                        <a:t>Court House Entrance (Complete) 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1132712865"/>
                  </a:ext>
                </a:extLst>
              </a:tr>
              <a:tr h="338635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v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Comprehensive Plan Update (Complete) 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24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vert="vert27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kern="1200">
                          <a:solidFill>
                            <a:schemeClr val="dk1"/>
                          </a:solidFill>
                          <a:effectLst/>
                        </a:rPr>
                        <a:t>Security for County buildings/employees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3289234647"/>
                  </a:ext>
                </a:extLst>
              </a:tr>
              <a:tr h="331641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v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Great Sauk State Trail completion	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25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vert="vert2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  <a:defRPr/>
                      </a:pPr>
                      <a:r>
                        <a:rPr lang="en-US" sz="1450" b="0" kern="1200" dirty="0">
                          <a:solidFill>
                            <a:schemeClr val="dk1"/>
                          </a:solidFill>
                          <a:effectLst/>
                        </a:rPr>
                        <a:t>PHP Training Center for Huber Inmates 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268901264"/>
                  </a:ext>
                </a:extLst>
              </a:tr>
              <a:tr h="416902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v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Great Sauk Trail Bridge (In Progress) 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  <a:defRPr/>
                      </a:pP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</a:rPr>
                        <a:t>Other Issues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vert="vert27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  <a:defRPr/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Transportation-ADRC</a:t>
                      </a: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2222721997"/>
                  </a:ext>
                </a:extLst>
              </a:tr>
              <a:tr h="227974">
                <a:tc rowSpan="2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v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 rowSpan="3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Comprehensive Outdoor Recreation Plan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rowSpan="3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27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vert="vert27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2055469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vert="vert270" anchor="ctr"/>
                </a:tc>
                <a:tc rowSpan="2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50" b="0" dirty="0">
                        <a:solidFill>
                          <a:srgbClr val="000000"/>
                        </a:solidFill>
                        <a:effectLst/>
                        <a:highlight>
                          <a:srgbClr val="80808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1396044472"/>
                  </a:ext>
                </a:extLst>
              </a:tr>
              <a:tr h="318941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v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Health Care Center Staffing </a:t>
                      </a:r>
                    </a:p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Health Care Center Staffing </a:t>
                      </a:r>
                    </a:p>
                  </a:txBody>
                  <a:tcPr marL="37527" marR="37527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37527" marR="37527" marT="0" marB="0" anchor="ctr"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vert="vert270" anchor="ctr"/>
                </a:tc>
                <a:tc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50" b="0" dirty="0">
                        <a:solidFill>
                          <a:srgbClr val="000000"/>
                        </a:solidFill>
                        <a:effectLst/>
                        <a:highlight>
                          <a:srgbClr val="80808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2419078345"/>
                  </a:ext>
                </a:extLst>
              </a:tr>
              <a:tr h="208451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rowSpan="4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</a:rPr>
                        <a:t>Health and Human 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effectLst/>
                        </a:rPr>
                        <a:t>Services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vert="vert27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Health Care Center Staffing 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rowSpan="4" gridSpan="3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>
                    <a:lnR w="12700" cmpd="sng">
                      <a:noFill/>
                    </a:lnR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 rowSpan="4" h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3765759669"/>
                  </a:ext>
                </a:extLst>
              </a:tr>
              <a:tr h="208451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v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Opioid Assistance /Training  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gridSpan="3"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28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>
                    <a:lnT w="12700" cmpd="sng">
                      <a:noFill/>
                    </a:lnT>
                  </a:tcPr>
                </a:tc>
                <a:tc hMerge="1"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 hMerge="1"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3483149695"/>
                  </a:ext>
                </a:extLst>
              </a:tr>
              <a:tr h="416902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v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  <a:defRPr/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Medical assisted treatment program-MAT</a:t>
                      </a:r>
                    </a:p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gridSpan="3"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29</a:t>
                      </a: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hMerge="1"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 hMerge="1"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2927630482"/>
                  </a:ext>
                </a:extLst>
              </a:tr>
              <a:tr h="416902">
                <a:tc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r>
                        <a:rPr lang="en-US" sz="1450" b="0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5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70" marR="21870" marT="0" marB="0" anchor="ctr"/>
                </a:tc>
                <a:tc vMerge="1">
                  <a:txBody>
                    <a:bodyPr/>
                    <a:lstStyle/>
                    <a:p>
                      <a:pPr marL="0" marR="0"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0" algn="l"/>
                          <a:tab pos="457200" algn="l"/>
                        </a:tabLst>
                      </a:pPr>
                      <a:endParaRPr lang="en-US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59" marR="42559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  <a:defRPr/>
                      </a:pPr>
                      <a:r>
                        <a:rPr lang="en-US" sz="1450" b="0" dirty="0">
                          <a:solidFill>
                            <a:srgbClr val="000000"/>
                          </a:solidFill>
                          <a:effectLst/>
                        </a:rPr>
                        <a:t>Comprehensive community services-CCS </a:t>
                      </a:r>
                    </a:p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gridSpan="3"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tc hMerge="1"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3025" marR="73025" marT="0" marB="0" anchor="ctr"/>
                </a:tc>
                <a:tc hMerge="1" vMerge="1">
                  <a:txBody>
                    <a:bodyPr/>
                    <a:lstStyle/>
                    <a:p>
                      <a:pPr marL="0" marR="0" lvl="0" indent="0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0" algn="l"/>
                          <a:tab pos="457200" algn="l"/>
                        </a:tabLst>
                      </a:pPr>
                      <a:endParaRPr lang="en-US" sz="145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7527" marR="37527" marT="0" marB="0" anchor="ctr"/>
                </a:tc>
                <a:extLst>
                  <a:ext uri="{0D108BD9-81ED-4DB2-BD59-A6C34878D82A}">
                    <a16:rowId xmlns:a16="http://schemas.microsoft.com/office/drawing/2014/main" val="974524509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161016" y="6452646"/>
            <a:ext cx="2743200" cy="365125"/>
          </a:xfrm>
        </p:spPr>
        <p:txBody>
          <a:bodyPr/>
          <a:lstStyle/>
          <a:p>
            <a:fld id="{73B850FF-6169-4056-8077-06FFA93A536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244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1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2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ectangle 2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2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B9B21A-782D-4603-9CB8-D96C5D285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367" y="207554"/>
            <a:ext cx="7799062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ADMINISTRATOR HIGHLIGHTS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DD8D43C-398D-409C-8493-E8FA538569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421698"/>
              </p:ext>
            </p:extLst>
          </p:nvPr>
        </p:nvGraphicFramePr>
        <p:xfrm>
          <a:off x="705722" y="2378734"/>
          <a:ext cx="10780552" cy="317483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8639255">
                  <a:extLst>
                    <a:ext uri="{9D8B030D-6E8A-4147-A177-3AD203B41FA5}">
                      <a16:colId xmlns:a16="http://schemas.microsoft.com/office/drawing/2014/main" val="536909613"/>
                    </a:ext>
                  </a:extLst>
                </a:gridCol>
                <a:gridCol w="2141297">
                  <a:extLst>
                    <a:ext uri="{9D8B030D-6E8A-4147-A177-3AD203B41FA5}">
                      <a16:colId xmlns:a16="http://schemas.microsoft.com/office/drawing/2014/main" val="3732458249"/>
                    </a:ext>
                  </a:extLst>
                </a:gridCol>
              </a:tblGrid>
              <a:tr h="45736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 dirty="0">
                          <a:effectLst/>
                          <a:latin typeface="+mn-lt"/>
                        </a:rPr>
                        <a:t>Supplemental Shared Revenue-New State Funding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$841,256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87580597"/>
                  </a:ext>
                </a:extLst>
              </a:tr>
              <a:tr h="457366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i="0" u="none" strike="noStrike" dirty="0">
                          <a:effectLst/>
                          <a:latin typeface="+mn-lt"/>
                        </a:rPr>
                        <a:t>Increased Investment Income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$500,000</a:t>
                      </a:r>
                      <a:endParaRPr lang="en-US" sz="30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01086083"/>
                  </a:ext>
                </a:extLst>
              </a:tr>
              <a:tr h="45736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u="none" strike="noStrike" dirty="0">
                          <a:effectLst/>
                        </a:rPr>
                        <a:t>Increased Sheriff Dept. Housing prisoners’ other jurisdictions</a:t>
                      </a:r>
                      <a:endParaRPr lang="en-US" sz="2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$100,000</a:t>
                      </a:r>
                      <a:endParaRPr lang="en-US" sz="30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70304340"/>
                  </a:ext>
                </a:extLst>
              </a:tr>
              <a:tr h="833618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u="none" strike="noStrike" dirty="0">
                          <a:effectLst/>
                        </a:rPr>
                        <a:t>Health insurance</a:t>
                      </a:r>
                      <a:r>
                        <a:rPr lang="en-US" sz="3000" b="0" u="none" strike="noStrike" baseline="0" dirty="0">
                          <a:effectLst/>
                        </a:rPr>
                        <a:t> provider change-premium expense increase 6.5%</a:t>
                      </a:r>
                      <a:endParaRPr lang="en-US" sz="3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$330,000</a:t>
                      </a:r>
                      <a:endParaRPr lang="en-US" sz="30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50498551"/>
                  </a:ext>
                </a:extLst>
              </a:tr>
              <a:tr h="888339">
                <a:tc>
                  <a:txBody>
                    <a:bodyPr/>
                    <a:lstStyle/>
                    <a:p>
                      <a:pPr algn="l" fontAlgn="b"/>
                      <a:r>
                        <a:rPr lang="en-US" sz="3000" b="0" u="none" strike="noStrike" dirty="0">
                          <a:effectLst/>
                        </a:rPr>
                        <a:t>Increased HCC Medicaid Revenues </a:t>
                      </a:r>
                      <a:endParaRPr lang="en-US" sz="30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000" b="0" u="none" strike="noStrike" kern="1200" dirty="0">
                          <a:solidFill>
                            <a:schemeClr val="dk1"/>
                          </a:solidFill>
                          <a:effectLst/>
                        </a:rPr>
                        <a:t>$756,498</a:t>
                      </a:r>
                      <a:endParaRPr lang="en-US" sz="30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39952705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491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F6371B-00E8-46F5-8C98-74FE7471C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4314" y="207554"/>
            <a:ext cx="4640227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LEVY LIMIT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89D7686-8D8F-4640-9068-7FB3E123DF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565201"/>
              </p:ext>
            </p:extLst>
          </p:nvPr>
        </p:nvGraphicFramePr>
        <p:xfrm>
          <a:off x="432225" y="2011873"/>
          <a:ext cx="11327552" cy="4361003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315250">
                  <a:extLst>
                    <a:ext uri="{9D8B030D-6E8A-4147-A177-3AD203B41FA5}">
                      <a16:colId xmlns:a16="http://schemas.microsoft.com/office/drawing/2014/main" val="4170536703"/>
                    </a:ext>
                  </a:extLst>
                </a:gridCol>
                <a:gridCol w="2124509">
                  <a:extLst>
                    <a:ext uri="{9D8B030D-6E8A-4147-A177-3AD203B41FA5}">
                      <a16:colId xmlns:a16="http://schemas.microsoft.com/office/drawing/2014/main" val="3159731961"/>
                    </a:ext>
                  </a:extLst>
                </a:gridCol>
                <a:gridCol w="1875999">
                  <a:extLst>
                    <a:ext uri="{9D8B030D-6E8A-4147-A177-3AD203B41FA5}">
                      <a16:colId xmlns:a16="http://schemas.microsoft.com/office/drawing/2014/main" val="97066124"/>
                    </a:ext>
                  </a:extLst>
                </a:gridCol>
                <a:gridCol w="1663654">
                  <a:extLst>
                    <a:ext uri="{9D8B030D-6E8A-4147-A177-3AD203B41FA5}">
                      <a16:colId xmlns:a16="http://schemas.microsoft.com/office/drawing/2014/main" val="1368659663"/>
                    </a:ext>
                  </a:extLst>
                </a:gridCol>
                <a:gridCol w="1348140">
                  <a:extLst>
                    <a:ext uri="{9D8B030D-6E8A-4147-A177-3AD203B41FA5}">
                      <a16:colId xmlns:a16="http://schemas.microsoft.com/office/drawing/2014/main" val="3314727732"/>
                    </a:ext>
                  </a:extLst>
                </a:gridCol>
              </a:tblGrid>
              <a:tr h="583693">
                <a:tc>
                  <a:txBody>
                    <a:bodyPr/>
                    <a:lstStyle/>
                    <a:p>
                      <a:pPr algn="r"/>
                      <a:endParaRPr lang="en-US" sz="1500" dirty="0"/>
                    </a:p>
                  </a:txBody>
                  <a:tcPr marL="78907" marR="78907" marT="39453" marB="39453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2023 Amended Budget</a:t>
                      </a:r>
                    </a:p>
                  </a:txBody>
                  <a:tcPr marL="78907" marR="78907" marT="39453" marB="39453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2024 Administrator </a:t>
                      </a:r>
                    </a:p>
                  </a:txBody>
                  <a:tcPr marL="78907" marR="78907" marT="39453" marB="39453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$ Change</a:t>
                      </a:r>
                    </a:p>
                  </a:txBody>
                  <a:tcPr marL="78907" marR="78907" marT="39453" marB="39453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/>
                        <a:t>% Change</a:t>
                      </a:r>
                    </a:p>
                  </a:txBody>
                  <a:tcPr marL="78907" marR="78907" marT="39453" marB="39453" anchor="b"/>
                </a:tc>
                <a:extLst>
                  <a:ext uri="{0D108BD9-81ED-4DB2-BD59-A6C34878D82A}">
                    <a16:rowId xmlns:a16="http://schemas.microsoft.com/office/drawing/2014/main" val="1943312101"/>
                  </a:ext>
                </a:extLst>
              </a:tr>
              <a:tr h="583693">
                <a:tc>
                  <a:txBody>
                    <a:bodyPr/>
                    <a:lstStyle/>
                    <a:p>
                      <a:r>
                        <a:rPr lang="en-US" sz="1500" b="1" dirty="0"/>
                        <a:t>Equalized Value (without tax incremental districts)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$9,167,018.00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$10,296,679,400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$1,129,661,400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+12.32%</a:t>
                      </a:r>
                    </a:p>
                  </a:txBody>
                  <a:tcPr marL="78907" marR="78907" marT="39453" marB="39453" anchor="ctr"/>
                </a:tc>
                <a:extLst>
                  <a:ext uri="{0D108BD9-81ED-4DB2-BD59-A6C34878D82A}">
                    <a16:rowId xmlns:a16="http://schemas.microsoft.com/office/drawing/2014/main" val="2806048093"/>
                  </a:ext>
                </a:extLst>
              </a:tr>
              <a:tr h="351225">
                <a:tc>
                  <a:txBody>
                    <a:bodyPr/>
                    <a:lstStyle/>
                    <a:p>
                      <a:r>
                        <a:rPr lang="en-US" sz="1500" b="1" dirty="0"/>
                        <a:t>Total Levy Rate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$3.76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$3.41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(.35)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(-9.39)%</a:t>
                      </a:r>
                    </a:p>
                  </a:txBody>
                  <a:tcPr marL="78907" marR="78907" marT="39453" marB="39453" anchor="ctr"/>
                </a:tc>
                <a:extLst>
                  <a:ext uri="{0D108BD9-81ED-4DB2-BD59-A6C34878D82A}">
                    <a16:rowId xmlns:a16="http://schemas.microsoft.com/office/drawing/2014/main" val="1539571822"/>
                  </a:ext>
                </a:extLst>
              </a:tr>
              <a:tr h="351225">
                <a:tc>
                  <a:txBody>
                    <a:bodyPr/>
                    <a:lstStyle/>
                    <a:p>
                      <a:r>
                        <a:rPr lang="en-US" sz="1500" b="1" dirty="0"/>
                        <a:t>Total Levy Amount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$34,513,109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$35,124,280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$611,171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+1.77%</a:t>
                      </a:r>
                    </a:p>
                  </a:txBody>
                  <a:tcPr marL="78907" marR="78907" marT="39453" marB="39453" anchor="ctr"/>
                </a:tc>
                <a:extLst>
                  <a:ext uri="{0D108BD9-81ED-4DB2-BD59-A6C34878D82A}">
                    <a16:rowId xmlns:a16="http://schemas.microsoft.com/office/drawing/2014/main" val="3025227384"/>
                  </a:ext>
                </a:extLst>
              </a:tr>
              <a:tr h="388863">
                <a:tc>
                  <a:txBody>
                    <a:bodyPr/>
                    <a:lstStyle/>
                    <a:p>
                      <a:endParaRPr lang="en-US" sz="1500" b="1" dirty="0"/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/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/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/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/>
                    </a:p>
                  </a:txBody>
                  <a:tcPr marL="78907" marR="78907" marT="39453" marB="39453" anchor="ctr"/>
                </a:tc>
                <a:extLst>
                  <a:ext uri="{0D108BD9-81ED-4DB2-BD59-A6C34878D82A}">
                    <a16:rowId xmlns:a16="http://schemas.microsoft.com/office/drawing/2014/main" val="3114677474"/>
                  </a:ext>
                </a:extLst>
              </a:tr>
              <a:tr h="583693">
                <a:tc>
                  <a:txBody>
                    <a:bodyPr/>
                    <a:lstStyle/>
                    <a:p>
                      <a:r>
                        <a:rPr lang="en-US" sz="1500" b="1" dirty="0"/>
                        <a:t>Impact of a one penny increase to the mil rate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$91,670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$102,967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$11,297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12.32%</a:t>
                      </a:r>
                    </a:p>
                  </a:txBody>
                  <a:tcPr marL="78907" marR="78907" marT="39453" marB="39453" anchor="ctr"/>
                </a:tc>
                <a:extLst>
                  <a:ext uri="{0D108BD9-81ED-4DB2-BD59-A6C34878D82A}">
                    <a16:rowId xmlns:a16="http://schemas.microsoft.com/office/drawing/2014/main" val="4012000646"/>
                  </a:ext>
                </a:extLst>
              </a:tr>
              <a:tr h="5836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/>
                        <a:t>Impact of a one penny increase to the mil rate</a:t>
                      </a:r>
                      <a:r>
                        <a:rPr lang="en-US" sz="1500" b="1" baseline="0" dirty="0"/>
                        <a:t> on an average residential property</a:t>
                      </a:r>
                      <a:endParaRPr lang="en-US" sz="1500" b="1" dirty="0"/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$2.23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$2.56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/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/>
                    </a:p>
                  </a:txBody>
                  <a:tcPr marL="78907" marR="78907" marT="39453" marB="39453" anchor="ctr"/>
                </a:tc>
                <a:extLst>
                  <a:ext uri="{0D108BD9-81ED-4DB2-BD59-A6C34878D82A}">
                    <a16:rowId xmlns:a16="http://schemas.microsoft.com/office/drawing/2014/main" val="1513010105"/>
                  </a:ext>
                </a:extLst>
              </a:tr>
              <a:tr h="351225">
                <a:tc>
                  <a:txBody>
                    <a:bodyPr/>
                    <a:lstStyle/>
                    <a:p>
                      <a:r>
                        <a:rPr lang="en-US" sz="1500" b="1" dirty="0"/>
                        <a:t>Average residential</a:t>
                      </a:r>
                      <a:r>
                        <a:rPr lang="en-US" sz="1500" b="1" baseline="0" dirty="0"/>
                        <a:t> property value</a:t>
                      </a:r>
                      <a:endParaRPr lang="en-US" sz="1500" b="1" dirty="0"/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$223,400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$255,800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$32,400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14.50%</a:t>
                      </a:r>
                    </a:p>
                  </a:txBody>
                  <a:tcPr marL="78907" marR="78907" marT="39453" marB="39453" anchor="ctr"/>
                </a:tc>
                <a:extLst>
                  <a:ext uri="{0D108BD9-81ED-4DB2-BD59-A6C34878D82A}">
                    <a16:rowId xmlns:a16="http://schemas.microsoft.com/office/drawing/2014/main" val="2314498159"/>
                  </a:ext>
                </a:extLst>
              </a:tr>
              <a:tr h="583693">
                <a:tc>
                  <a:txBody>
                    <a:bodyPr/>
                    <a:lstStyle/>
                    <a:p>
                      <a:r>
                        <a:rPr lang="en-US" sz="1500" b="1" dirty="0"/>
                        <a:t>Average County tax on an average residential property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$841.08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$872.59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$31.51</a:t>
                      </a:r>
                    </a:p>
                  </a:txBody>
                  <a:tcPr marL="78907" marR="78907" marT="39453" marB="3945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/>
                        <a:t>+3.75%</a:t>
                      </a:r>
                    </a:p>
                  </a:txBody>
                  <a:tcPr marL="78907" marR="78907" marT="39453" marB="39453" anchor="ctr"/>
                </a:tc>
                <a:extLst>
                  <a:ext uri="{0D108BD9-81ED-4DB2-BD59-A6C34878D82A}">
                    <a16:rowId xmlns:a16="http://schemas.microsoft.com/office/drawing/2014/main" val="2983927543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434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7494C5-E1D0-4CDB-BD85-AE49A86C1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5235" y="207554"/>
            <a:ext cx="4338385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PROPERTY TAX LEVY 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44906BD-5F26-42A4-A926-59F9626E88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3007814"/>
              </p:ext>
            </p:extLst>
          </p:nvPr>
        </p:nvGraphicFramePr>
        <p:xfrm>
          <a:off x="432225" y="1966293"/>
          <a:ext cx="11327549" cy="4452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825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F6BC21-42C3-407C-A2A7-37FC4176A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8913" y="296792"/>
            <a:ext cx="9718111" cy="1576446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MAJOR REVENUE SOURCES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7ACA018-5738-4F68-B4AF-E91DE25DB7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7407214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687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9189</TotalTime>
  <Words>922</Words>
  <Application>Microsoft Office PowerPoint</Application>
  <PresentationFormat>Widescreen</PresentationFormat>
  <Paragraphs>205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WingDings</vt:lpstr>
      <vt:lpstr>Office Theme</vt:lpstr>
      <vt:lpstr>Sauk County 2024 Proposed Budget </vt:lpstr>
      <vt:lpstr>BUDGET PROCESS </vt:lpstr>
      <vt:lpstr>ELEMENTS OF THE COUNTY MISSION </vt:lpstr>
      <vt:lpstr>VALUES </vt:lpstr>
      <vt:lpstr>Strategic Issues</vt:lpstr>
      <vt:lpstr>ADMINISTRATOR HIGHLIGHTS</vt:lpstr>
      <vt:lpstr>LEVY LIMIT</vt:lpstr>
      <vt:lpstr>PROPERTY TAX LEVY </vt:lpstr>
      <vt:lpstr>MAJOR REVENUE SOURCES </vt:lpstr>
      <vt:lpstr>EQUALIZED VALUE</vt:lpstr>
      <vt:lpstr>EXPENSE PERCENTAGES BY FUNCTIONAL CATEGORY </vt:lpstr>
      <vt:lpstr>EXPENSES BY CATEGORY </vt:lpstr>
      <vt:lpstr>STAFFING </vt:lpstr>
      <vt:lpstr>2024 BUDGET HIGHLIGHTS </vt:lpstr>
      <vt:lpstr>GENERAL FUND BALANCE USES </vt:lpstr>
      <vt:lpstr>2024 PROPOSED BUDGET </vt:lpstr>
      <vt:lpstr>2023 BUDGET AMENDMENTS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Sauk County 2022 Proposed Budget</dc:title>
  <dc:creator>Janelle Mueller</dc:creator>
  <cp:lastModifiedBy>Lynn Horkan</cp:lastModifiedBy>
  <cp:revision>170</cp:revision>
  <cp:lastPrinted>2023-10-16T21:14:13Z</cp:lastPrinted>
  <dcterms:created xsi:type="dcterms:W3CDTF">2021-10-05T14:50:07Z</dcterms:created>
  <dcterms:modified xsi:type="dcterms:W3CDTF">2023-10-16T21:20:44Z</dcterms:modified>
</cp:coreProperties>
</file>